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74" r:id="rId2"/>
    <p:sldId id="269" r:id="rId3"/>
    <p:sldId id="301" r:id="rId4"/>
    <p:sldId id="303" r:id="rId5"/>
    <p:sldId id="306" r:id="rId6"/>
    <p:sldId id="307" r:id="rId7"/>
    <p:sldId id="288" r:id="rId8"/>
    <p:sldId id="297" r:id="rId9"/>
    <p:sldId id="276" r:id="rId10"/>
    <p:sldId id="292" r:id="rId11"/>
    <p:sldId id="308" r:id="rId12"/>
    <p:sldId id="26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69C7853C-536D-4A76-A0AE-DD22124D55A5}" styleName="Styl s motivem 1 – zvýraznění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8799B23B-EC83-4686-B30A-512413B5E67A}" styleName="Světlý styl 3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327F97BB-C833-4FB7-BDE5-3F7075034690}" styleName="Styl s motivem 2 – zvýraznění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306799F8-075E-4A3A-A7F6-7FBC6576F1A4}" styleName="Styl s motivem 2 – zvýraznění 3">
    <a:tblBg>
      <a:fillRef idx="3">
        <a:schemeClr val="accent3"/>
      </a:fillRef>
      <a:effectRef idx="3">
        <a:schemeClr val="accent3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3">
                <a:tint val="50000"/>
              </a:schemeClr>
            </a:lnRef>
          </a:left>
          <a:right>
            <a:lnRef idx="1">
              <a:schemeClr val="accent3">
                <a:tint val="50000"/>
              </a:schemeClr>
            </a:lnRef>
          </a:right>
          <a:top>
            <a:lnRef idx="1">
              <a:schemeClr val="accent3">
                <a:tint val="50000"/>
              </a:schemeClr>
            </a:lnRef>
          </a:top>
          <a:bottom>
            <a:lnRef idx="1">
              <a:schemeClr val="accent3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0" d="100"/>
          <a:sy n="60" d="100"/>
        </p:scale>
        <p:origin x="-835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2064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0"/>
            <a:ext cx="9144000" cy="29337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8" name="Straight Connector 17"/>
          <p:cNvCxnSpPr/>
          <p:nvPr/>
        </p:nvCxnSpPr>
        <p:spPr>
          <a:xfrm>
            <a:off x="0" y="2925286"/>
            <a:ext cx="9144000" cy="1588"/>
          </a:xfrm>
          <a:prstGeom prst="line">
            <a:avLst/>
          </a:prstGeom>
          <a:ln w="127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Rectangle 12"/>
          <p:cNvSpPr/>
          <p:nvPr/>
        </p:nvSpPr>
        <p:spPr>
          <a:xfrm>
            <a:off x="2514600" y="2362200"/>
            <a:ext cx="4114800" cy="1127760"/>
          </a:xfrm>
          <a:prstGeom prst="rect">
            <a:avLst/>
          </a:prstGeom>
          <a:solidFill>
            <a:schemeClr val="tx1"/>
          </a:solidFill>
          <a:ln w="76200" cmpd="thinThick">
            <a:solidFill>
              <a:schemeClr val="tx1"/>
            </a:solidFill>
            <a:miter lim="800000"/>
          </a:ln>
        </p:spPr>
        <p:txBody>
          <a:bodyPr vert="horz" lIns="91440" tIns="45720" rIns="91440" bIns="45720" rtlCol="0" anchor="ctr" anchorCtr="0">
            <a:normAutofit/>
          </a:bodyPr>
          <a:lstStyle/>
          <a:p>
            <a:pPr algn="ctr" defTabSz="914400" rtl="0" eaLnBrk="1" latinLnBrk="0" hangingPunct="1">
              <a:spcBef>
                <a:spcPts val="400"/>
              </a:spcBef>
              <a:buNone/>
            </a:pPr>
            <a:endParaRPr lang="en-US" sz="1800" b="1" kern="1200" cap="all" spc="0" baseline="0" smtClean="0">
              <a:solidFill>
                <a:schemeClr val="bg1"/>
              </a:solidFill>
              <a:latin typeface="+mj-lt"/>
              <a:ea typeface="+mj-ea"/>
              <a:cs typeface="Tunga" pitchFamily="2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65400" y="3045460"/>
            <a:ext cx="4013200" cy="428625"/>
          </a:xfrm>
        </p:spPr>
        <p:txBody>
          <a:bodyPr tIns="0" anchor="t">
            <a:noAutofit/>
          </a:bodyPr>
          <a:lstStyle>
            <a:lvl1pPr marL="0" indent="0" algn="ctr">
              <a:buNone/>
              <a:defRPr sz="1600" b="0" i="0" cap="none" spc="0" baseline="0">
                <a:solidFill>
                  <a:schemeClr val="bg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>
          <a:xfrm>
            <a:off x="2565400" y="2397760"/>
            <a:ext cx="4013200" cy="599440"/>
          </a:xfrm>
          <a:noFill/>
          <a:ln>
            <a:noFill/>
          </a:ln>
        </p:spPr>
        <p:txBody>
          <a:bodyPr bIns="0" anchor="b"/>
          <a:lstStyle>
            <a:lvl1pPr>
              <a:defRPr>
                <a:effectLst>
                  <a:glow rad="88900">
                    <a:schemeClr val="tx1">
                      <a:alpha val="60000"/>
                    </a:schemeClr>
                  </a:glo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1" name="Date Placeholder 10"/>
          <p:cNvSpPr>
            <a:spLocks noGrp="1"/>
          </p:cNvSpPr>
          <p:nvPr>
            <p:ph type="dt" sz="half" idx="10"/>
          </p:nvPr>
        </p:nvSpPr>
        <p:spPr bwMode="black"/>
        <p:txBody>
          <a:bodyPr/>
          <a:lstStyle/>
          <a:p>
            <a:fld id="{0098A5D7-21CD-4D10-A112-24F189150B45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17" name="Slide Number Placeholder 1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Content Placeholder 30"/>
          <p:cNvSpPr>
            <a:spLocks noGrp="1"/>
          </p:cNvSpPr>
          <p:nvPr>
            <p:ph sz="quarter" idx="13"/>
          </p:nvPr>
        </p:nvSpPr>
        <p:spPr>
          <a:xfrm>
            <a:off x="457200" y="2020824"/>
            <a:ext cx="8229600" cy="40751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9" name="Title 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1" name="Date Placeholder 10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sp>
        <p:nvSpPr>
          <p:cNvPr id="13" name="Footer Placeholder 12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922776"/>
            <a:ext cx="9144000" cy="293522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1" name="Straight Connector 10"/>
          <p:cNvCxnSpPr/>
          <p:nvPr/>
        </p:nvCxnSpPr>
        <p:spPr>
          <a:xfrm>
            <a:off x="0" y="3921760"/>
            <a:ext cx="9144000" cy="1588"/>
          </a:xfrm>
          <a:prstGeom prst="line">
            <a:avLst/>
          </a:prstGeom>
          <a:ln w="12700">
            <a:solidFill>
              <a:schemeClr val="tx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Rectangle 11"/>
          <p:cNvSpPr/>
          <p:nvPr/>
        </p:nvSpPr>
        <p:spPr>
          <a:xfrm>
            <a:off x="2514600" y="3368040"/>
            <a:ext cx="4114800" cy="1127760"/>
          </a:xfrm>
          <a:prstGeom prst="rect">
            <a:avLst/>
          </a:prstGeom>
          <a:solidFill>
            <a:schemeClr val="tx1"/>
          </a:solidFill>
          <a:ln w="76200" cmpd="thinThick">
            <a:solidFill>
              <a:schemeClr val="tx1"/>
            </a:solidFill>
            <a:miter lim="800000"/>
          </a:ln>
        </p:spPr>
        <p:txBody>
          <a:bodyPr vert="horz" lIns="91440" tIns="45720" rIns="91440" bIns="45720" rtlCol="0" anchor="ctr" anchorCtr="0">
            <a:normAutofit/>
          </a:bodyPr>
          <a:lstStyle/>
          <a:p>
            <a:pPr algn="ctr" defTabSz="914400" rtl="0" eaLnBrk="1" latinLnBrk="0" hangingPunct="1">
              <a:spcBef>
                <a:spcPts val="400"/>
              </a:spcBef>
              <a:buNone/>
            </a:pPr>
            <a:endParaRPr lang="en-US" sz="1800" b="1" kern="1200" cap="all" spc="0" baseline="0" smtClean="0">
              <a:solidFill>
                <a:schemeClr val="bg1"/>
              </a:solidFill>
              <a:latin typeface="+mj-lt"/>
              <a:ea typeface="+mj-ea"/>
              <a:cs typeface="Tunga" pitchFamily="2"/>
            </a:endParaRPr>
          </a:p>
        </p:txBody>
      </p:sp>
      <p:sp>
        <p:nvSpPr>
          <p:cNvPr id="9" name="Title Placeholder 1"/>
          <p:cNvSpPr>
            <a:spLocks noGrp="1"/>
          </p:cNvSpPr>
          <p:nvPr>
            <p:ph type="title"/>
          </p:nvPr>
        </p:nvSpPr>
        <p:spPr bwMode="black">
          <a:xfrm>
            <a:off x="2529052" y="3367246"/>
            <a:ext cx="4085897" cy="706821"/>
          </a:xfrm>
          <a:prstGeom prst="rect">
            <a:avLst/>
          </a:prstGeom>
          <a:noFill/>
          <a:ln w="98425" cmpd="thinThick">
            <a:noFill/>
            <a:miter lim="800000"/>
          </a:ln>
        </p:spPr>
        <p:txBody>
          <a:bodyPr vert="horz" lIns="91440" tIns="45720" rIns="91440" bIns="0" rtlCol="0" anchor="b" anchorCtr="0">
            <a:normAutofit/>
          </a:bodyPr>
          <a:lstStyle>
            <a:lvl1pPr>
              <a:defRPr kumimoji="0" lang="en-US" sz="1800" b="1" i="0" u="none" strike="noStrike" kern="1200" cap="all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j-lt"/>
                <a:ea typeface="+mj-ea"/>
                <a:cs typeface="Tunga" pitchFamily="2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" name="Subtitle 2"/>
          <p:cNvSpPr>
            <a:spLocks noGrp="1"/>
          </p:cNvSpPr>
          <p:nvPr>
            <p:ph type="subTitle" idx="1"/>
          </p:nvPr>
        </p:nvSpPr>
        <p:spPr bwMode="black">
          <a:xfrm>
            <a:off x="2518542" y="4084577"/>
            <a:ext cx="4106917" cy="397094"/>
          </a:xfrm>
        </p:spPr>
        <p:txBody>
          <a:bodyPr tIns="0" anchor="t" anchorCtr="0">
            <a:normAutofit/>
          </a:bodyPr>
          <a:lstStyle>
            <a:lvl1pPr marL="0" indent="0" algn="ctr">
              <a:buNone/>
              <a:def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Tahoma" pitchFamily="34" charset="0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Footer Placeholder 14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Content Placeholder 30"/>
          <p:cNvSpPr>
            <a:spLocks noGrp="1"/>
          </p:cNvSpPr>
          <p:nvPr>
            <p:ph sz="quarter" idx="13"/>
          </p:nvPr>
        </p:nvSpPr>
        <p:spPr>
          <a:xfrm>
            <a:off x="457201" y="2020824"/>
            <a:ext cx="4023360" cy="400507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5" name="Content Placeholder 30"/>
          <p:cNvSpPr>
            <a:spLocks noGrp="1"/>
          </p:cNvSpPr>
          <p:nvPr>
            <p:ph sz="quarter" idx="14"/>
          </p:nvPr>
        </p:nvSpPr>
        <p:spPr>
          <a:xfrm>
            <a:off x="4663440" y="2020824"/>
            <a:ext cx="4023360" cy="400507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sp>
        <p:nvSpPr>
          <p:cNvPr id="13" name="Footer Placeholder 12"/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Title 1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Content Placeholder 30"/>
          <p:cNvSpPr>
            <a:spLocks noGrp="1"/>
          </p:cNvSpPr>
          <p:nvPr>
            <p:ph sz="quarter" idx="13"/>
          </p:nvPr>
        </p:nvSpPr>
        <p:spPr>
          <a:xfrm>
            <a:off x="457201" y="2819400"/>
            <a:ext cx="4023360" cy="3209544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4" name="Content Placeholder 30"/>
          <p:cNvSpPr>
            <a:spLocks noGrp="1"/>
          </p:cNvSpPr>
          <p:nvPr>
            <p:ph sz="quarter" idx="14"/>
          </p:nvPr>
        </p:nvSpPr>
        <p:spPr>
          <a:xfrm>
            <a:off x="4663440" y="2816352"/>
            <a:ext cx="4023360" cy="3209544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020824"/>
            <a:ext cx="4023360" cy="704088"/>
          </a:xfrm>
          <a:noFill/>
          <a:ln w="98425" cmpd="thinThick">
            <a:noFill/>
            <a:miter lim="800000"/>
          </a:ln>
        </p:spPr>
        <p:txBody>
          <a:bodyPr vert="horz" lIns="91440" tIns="45720" rIns="91440" bIns="45720" rtlCol="0" anchor="ctr" anchorCtr="0">
            <a:normAutofit/>
          </a:bodyPr>
          <a:lstStyle>
            <a:lvl1pPr marL="0" indent="0" algn="ctr" defTabSz="914400" rtl="0" eaLnBrk="1" latinLnBrk="0" hangingPunct="1">
              <a:spcBef>
                <a:spcPts val="400"/>
              </a:spcBef>
              <a:buNone/>
              <a:defRPr lang="en-US" sz="1800" b="1" kern="1200" cap="none" spc="200" baseline="0" smtClean="0">
                <a:solidFill>
                  <a:schemeClr val="tx1"/>
                </a:solidFill>
                <a:latin typeface="+mj-lt"/>
                <a:ea typeface="+mj-ea"/>
                <a:cs typeface="Tunga" pitchFamily="2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5"/>
          </p:nvPr>
        </p:nvSpPr>
        <p:spPr>
          <a:xfrm>
            <a:off x="4663440" y="2020824"/>
            <a:ext cx="4023360" cy="704088"/>
          </a:xfrm>
          <a:noFill/>
          <a:ln w="98425" cmpd="thinThick">
            <a:noFill/>
            <a:miter lim="800000"/>
          </a:ln>
        </p:spPr>
        <p:txBody>
          <a:bodyPr vert="horz" lIns="91440" tIns="45720" rIns="91440" bIns="45720" rtlCol="0" anchor="ctr" anchorCtr="0">
            <a:normAutofit/>
          </a:bodyPr>
          <a:lstStyle>
            <a:lvl1pPr marL="0" indent="0" algn="ctr" defTabSz="914400" rtl="0" eaLnBrk="1" latinLnBrk="0" hangingPunct="1">
              <a:spcBef>
                <a:spcPts val="400"/>
              </a:spcBef>
              <a:buNone/>
              <a:defRPr lang="en-US" sz="1800" b="1" i="0" kern="1200" cap="none" spc="200" baseline="0" dirty="0" smtClean="0">
                <a:solidFill>
                  <a:schemeClr val="tx1"/>
                </a:solidFill>
                <a:latin typeface="+mj-lt"/>
                <a:ea typeface="+mj-ea"/>
                <a:cs typeface="Tunga" pitchFamily="2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 algn="ctr" defTabSz="914400" rtl="0" eaLnBrk="1" latinLnBrk="0" hangingPunct="1">
              <a:lnSpc>
                <a:spcPct val="11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FontTx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11" name="Date Placeholder 10"/>
          <p:cNvSpPr>
            <a:spLocks noGrp="1"/>
          </p:cNvSpPr>
          <p:nvPr>
            <p:ph type="dt" sz="half" idx="16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sp>
        <p:nvSpPr>
          <p:cNvPr id="13" name="Footer Placeholder 12"/>
          <p:cNvSpPr>
            <a:spLocks noGrp="1"/>
          </p:cNvSpPr>
          <p:nvPr>
            <p:ph type="ftr" sz="quarter" idx="18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8" name="Title 1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5" name="Date Placeholder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Content Placeholder 30"/>
          <p:cNvSpPr>
            <a:spLocks noGrp="1"/>
          </p:cNvSpPr>
          <p:nvPr>
            <p:ph sz="quarter" idx="14"/>
          </p:nvPr>
        </p:nvSpPr>
        <p:spPr>
          <a:xfrm>
            <a:off x="1485900" y="1914525"/>
            <a:ext cx="6172200" cy="351091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2"/>
          </p:nvPr>
        </p:nvSpPr>
        <p:spPr>
          <a:xfrm>
            <a:off x="1737360" y="5513832"/>
            <a:ext cx="5669280" cy="548640"/>
          </a:xfrm>
        </p:spPr>
        <p:txBody>
          <a:bodyPr vert="horz" lIns="91440" tIns="0" rIns="91440" bIns="45720" rtlCol="0" anchor="ctr">
            <a:normAutofit/>
          </a:bodyPr>
          <a:lstStyle>
            <a:lvl1pPr marL="0" indent="0" algn="ctr" defTabSz="914400" rtl="0" eaLnBrk="1" latinLnBrk="0" hangingPunct="1">
              <a:lnSpc>
                <a:spcPct val="100000"/>
              </a:lnSpc>
              <a:spcBef>
                <a:spcPts val="0"/>
              </a:spcBef>
              <a:buClr>
                <a:schemeClr val="accent1"/>
              </a:buClr>
              <a:buFont typeface="Arial" pitchFamily="34" charset="0"/>
              <a:buNone/>
              <a:defRPr lang="en-US" sz="1400" b="0" i="0" kern="1200" cap="none" spc="0" baseline="0" smtClean="0">
                <a:solidFill>
                  <a:schemeClr val="tx1"/>
                </a:solidFill>
                <a:latin typeface="+mn-lt"/>
                <a:ea typeface="+mn-ea"/>
                <a:cs typeface="Tahoma" pitchFamily="34" charset="0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6" name="Date Placeholder 15"/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19" name="Slide Number Placeholder 18"/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Footer Placeholder 22"/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852209" y="2026918"/>
            <a:ext cx="5439582" cy="3263750"/>
          </a:xfrm>
          <a:solidFill>
            <a:schemeClr val="tx1"/>
          </a:solidFill>
          <a:ln w="69850" cmpd="dbl">
            <a:solidFill>
              <a:schemeClr val="tx1"/>
            </a:solidFill>
            <a:miter lim="800000"/>
          </a:ln>
        </p:spPr>
        <p:txBody>
          <a:bodyPr vert="horz" lIns="91440" tIns="45720" rIns="91440" bIns="45720" rtlCol="0" anchor="ctr" anchorCtr="0">
            <a:normAutofit/>
          </a:bodyPr>
          <a:lstStyle>
            <a:lvl1pPr marL="0" indent="0" algn="ctr" defTabSz="914400" rtl="0" eaLnBrk="1" latinLnBrk="0" hangingPunct="1">
              <a:spcBef>
                <a:spcPts val="400"/>
              </a:spcBef>
              <a:buNone/>
              <a:defRPr lang="en-US" sz="1800" b="0" kern="1200" cap="none" spc="0" baseline="0" dirty="0">
                <a:solidFill>
                  <a:schemeClr val="bg1"/>
                </a:solidFill>
                <a:latin typeface="+mj-lt"/>
                <a:ea typeface="+mj-ea"/>
                <a:cs typeface="Tunga" pitchFamily="2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25" name="Text Placeholder 24"/>
          <p:cNvSpPr>
            <a:spLocks noGrp="1"/>
          </p:cNvSpPr>
          <p:nvPr>
            <p:ph type="body" sz="quarter" idx="13"/>
          </p:nvPr>
        </p:nvSpPr>
        <p:spPr>
          <a:xfrm>
            <a:off x="1737360" y="5516880"/>
            <a:ext cx="5669280" cy="548640"/>
          </a:xfrm>
        </p:spPr>
        <p:txBody>
          <a:bodyPr vert="horz" lIns="91440" tIns="0" rIns="91440" bIns="0" rtlCol="0" anchor="ctr" anchorCtr="0">
            <a:normAutofit/>
          </a:bodyPr>
          <a:lstStyle>
            <a:lvl1pPr marL="0" indent="0">
              <a:spcBef>
                <a:spcPts val="0"/>
              </a:spcBef>
              <a:buNone/>
              <a:defRPr lang="en-US" sz="1400" b="0" i="0" kern="1200" cap="none" spc="30" baseline="0" smtClean="0">
                <a:solidFill>
                  <a:schemeClr val="tx2"/>
                </a:solidFill>
                <a:latin typeface="+mn-lt"/>
                <a:ea typeface="+mn-ea"/>
                <a:cs typeface="Tahoma" pitchFamily="34" charset="0"/>
              </a:defRPr>
            </a:lvl1pPr>
            <a:lvl2pPr marL="171450" indent="1588">
              <a:buNone/>
              <a:defRPr>
                <a:solidFill>
                  <a:schemeClr val="bg2"/>
                </a:solidFill>
              </a:defRPr>
            </a:lvl2pPr>
            <a:lvl3pPr marL="344488" indent="6350">
              <a:buNone/>
              <a:defRPr>
                <a:solidFill>
                  <a:schemeClr val="bg2"/>
                </a:solidFill>
              </a:defRPr>
            </a:lvl3pPr>
            <a:lvl4pPr marL="515938" indent="3175">
              <a:buNone/>
              <a:defRPr>
                <a:solidFill>
                  <a:schemeClr val="bg2"/>
                </a:solidFill>
              </a:defRPr>
            </a:lvl4pPr>
            <a:lvl5pPr marL="688975" indent="-1588">
              <a:buNone/>
              <a:defRPr>
                <a:solidFill>
                  <a:schemeClr val="bg2"/>
                </a:solidFill>
              </a:defRPr>
            </a:lvl5pPr>
          </a:lstStyle>
          <a:p>
            <a:pPr marL="0" lvl="0" indent="0" algn="ctr" defTabSz="914400" rtl="0" eaLnBrk="1" latinLnBrk="0" hangingPunct="1"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>
          <a:xfrm>
            <a:off x="2514600" y="975360"/>
            <a:ext cx="4114800" cy="70104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4"/>
          </p:nvPr>
        </p:nvSpPr>
        <p:spPr>
          <a:xfrm>
            <a:off x="2981325" y="273180"/>
            <a:ext cx="3181350" cy="292100"/>
          </a:xfrm>
        </p:spPr>
        <p:txBody>
          <a:bodyPr/>
          <a:lstStyle/>
          <a:p>
            <a:fld id="{0098A5D7-21CD-4D10-A112-24F189150B45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5"/>
          </p:nvPr>
        </p:nvSpPr>
        <p:spPr>
          <a:xfrm>
            <a:off x="4038600" y="6172200"/>
            <a:ext cx="1066800" cy="304800"/>
          </a:xfrm>
        </p:spPr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Footer Placeholder 14"/>
          <p:cNvSpPr>
            <a:spLocks noGrp="1"/>
          </p:cNvSpPr>
          <p:nvPr>
            <p:ph type="ftr" sz="quarter" idx="16"/>
          </p:nvPr>
        </p:nvSpPr>
        <p:spPr>
          <a:xfrm>
            <a:off x="1447800" y="6486525"/>
            <a:ext cx="6248400" cy="29210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Straight Connector 8"/>
          <p:cNvCxnSpPr/>
          <p:nvPr/>
        </p:nvCxnSpPr>
        <p:spPr>
          <a:xfrm rot="5400000">
            <a:off x="4267200" y="3429000"/>
            <a:ext cx="6858000" cy="1588"/>
          </a:xfrm>
          <a:prstGeom prst="line">
            <a:avLst/>
          </a:prstGeom>
          <a:ln w="12700">
            <a:solidFill>
              <a:schemeClr val="tx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Rectangle 6"/>
          <p:cNvSpPr/>
          <p:nvPr/>
        </p:nvSpPr>
        <p:spPr bwMode="hidden">
          <a:xfrm>
            <a:off x="0" y="1"/>
            <a:ext cx="76962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629400" cy="50292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239000" y="914401"/>
            <a:ext cx="926980" cy="50292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 bwMode="hidden">
          <a:xfrm>
            <a:off x="0" y="1335973"/>
            <a:ext cx="9144000" cy="552202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019301"/>
            <a:ext cx="8229600" cy="41173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981325" y="273180"/>
            <a:ext cx="3181350" cy="2921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 b="0" cap="all" spc="300" baseline="0">
                <a:solidFill>
                  <a:schemeClr val="tx1"/>
                </a:solidFill>
              </a:defRPr>
            </a:lvl1pPr>
          </a:lstStyle>
          <a:p>
            <a:fld id="{0098A5D7-21CD-4D10-A112-24F189150B45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47800" y="6486525"/>
            <a:ext cx="6248400" cy="2921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>
              <a:defRPr sz="1100" b="0" cap="all" spc="300" baseline="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038600" y="6172200"/>
            <a:ext cx="1066800" cy="304800"/>
          </a:xfrm>
          <a:prstGeom prst="rect">
            <a:avLst/>
          </a:prstGeom>
          <a:ln>
            <a:noFill/>
          </a:ln>
        </p:spPr>
        <p:txBody>
          <a:bodyPr vert="horz" lIns="0" tIns="0" rIns="0" bIns="0" rtlCol="0" anchor="ctr">
            <a:normAutofit/>
          </a:bodyPr>
          <a:lstStyle>
            <a:lvl1pPr algn="ctr">
              <a:defRPr sz="1200" b="1">
                <a:solidFill>
                  <a:schemeClr val="tx1"/>
                </a:solidFill>
              </a:defRPr>
            </a:lvl1pPr>
          </a:lstStyle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1331436"/>
            <a:ext cx="9144000" cy="1588"/>
          </a:xfrm>
          <a:prstGeom prst="line">
            <a:avLst/>
          </a:prstGeom>
          <a:ln w="12700">
            <a:solidFill>
              <a:schemeClr val="tx2">
                <a:lumMod val="75000"/>
              </a:schemeClr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14600" y="975360"/>
            <a:ext cx="4114800" cy="701040"/>
          </a:xfrm>
          <a:prstGeom prst="rect">
            <a:avLst/>
          </a:prstGeom>
          <a:solidFill>
            <a:schemeClr val="tx1"/>
          </a:solidFill>
          <a:ln w="76200" cmpd="thinThick">
            <a:solidFill>
              <a:schemeClr val="tx1"/>
            </a:solidFill>
            <a:miter lim="800000"/>
          </a:ln>
        </p:spPr>
        <p:txBody>
          <a:bodyPr vert="horz" lIns="91440" tIns="45720" rIns="91440" bIns="45720" rtlCol="0" anchor="ctr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ctr" defTabSz="914400" rtl="0" eaLnBrk="1" latinLnBrk="0" hangingPunct="1">
        <a:spcBef>
          <a:spcPts val="400"/>
        </a:spcBef>
        <a:buNone/>
        <a:defRPr sz="1800" b="1" kern="1200" cap="all" spc="0" baseline="0">
          <a:solidFill>
            <a:schemeClr val="bg1">
              <a:lumMod val="75000"/>
              <a:lumOff val="25000"/>
            </a:schemeClr>
          </a:solidFill>
          <a:effectLst/>
          <a:latin typeface="+mj-lt"/>
          <a:ea typeface="+mj-ea"/>
          <a:cs typeface="Tunga" pitchFamily="2"/>
        </a:defRPr>
      </a:lvl1pPr>
    </p:titleStyle>
    <p:bodyStyle>
      <a:lvl1pPr marL="0" indent="0" algn="ctr" defTabSz="914400" rtl="0" eaLnBrk="1" latinLnBrk="0" hangingPunct="1">
        <a:lnSpc>
          <a:spcPct val="100000"/>
        </a:lnSpc>
        <a:spcBef>
          <a:spcPts val="600"/>
        </a:spcBef>
        <a:spcAft>
          <a:spcPts val="0"/>
        </a:spcAft>
        <a:buClr>
          <a:schemeClr val="accent1"/>
        </a:buClr>
        <a:buFontTx/>
        <a:buNone/>
        <a:defRPr sz="2000" b="0" i="0" kern="1200" cap="none" spc="30" baseline="0">
          <a:solidFill>
            <a:schemeClr val="tx1"/>
          </a:solidFill>
          <a:latin typeface="+mn-lt"/>
          <a:ea typeface="+mn-ea"/>
          <a:cs typeface="Tahoma" pitchFamily="34" charset="0"/>
        </a:defRPr>
      </a:lvl1pPr>
      <a:lvl2pPr marL="0" indent="0" algn="ctr" defTabSz="914400" rtl="0" eaLnBrk="1" latinLnBrk="0" hangingPunct="1">
        <a:lnSpc>
          <a:spcPct val="100000"/>
        </a:lnSpc>
        <a:spcBef>
          <a:spcPts val="1200"/>
        </a:spcBef>
        <a:buClr>
          <a:schemeClr val="accent1"/>
        </a:buClr>
        <a:buFontTx/>
        <a:buNone/>
        <a:defRPr sz="1800" kern="1200">
          <a:solidFill>
            <a:schemeClr val="tx2"/>
          </a:solidFill>
          <a:latin typeface="+mn-lt"/>
          <a:ea typeface="+mn-ea"/>
          <a:cs typeface="Tahoma" pitchFamily="34" charset="0"/>
        </a:defRPr>
      </a:lvl2pPr>
      <a:lvl3pPr marL="0" indent="0" algn="ctr" defTabSz="914400" rtl="0" eaLnBrk="1" latinLnBrk="0" hangingPunct="1">
        <a:lnSpc>
          <a:spcPct val="100000"/>
        </a:lnSpc>
        <a:spcBef>
          <a:spcPts val="1200"/>
        </a:spcBef>
        <a:buClr>
          <a:schemeClr val="accent1"/>
        </a:buClr>
        <a:buFontTx/>
        <a:buNone/>
        <a:defRPr sz="1600" kern="1200">
          <a:solidFill>
            <a:schemeClr val="tx1"/>
          </a:solidFill>
          <a:latin typeface="+mn-lt"/>
          <a:ea typeface="+mn-ea"/>
          <a:cs typeface="Tahoma" pitchFamily="34" charset="0"/>
        </a:defRPr>
      </a:lvl3pPr>
      <a:lvl4pPr marL="0" indent="0" algn="ctr" defTabSz="914400" rtl="0" eaLnBrk="1" latinLnBrk="0" hangingPunct="1">
        <a:lnSpc>
          <a:spcPct val="100000"/>
        </a:lnSpc>
        <a:spcBef>
          <a:spcPts val="1200"/>
        </a:spcBef>
        <a:buClr>
          <a:schemeClr val="accent1"/>
        </a:buClr>
        <a:buFontTx/>
        <a:buNone/>
        <a:defRPr sz="1400" kern="1200">
          <a:solidFill>
            <a:schemeClr val="tx2"/>
          </a:solidFill>
          <a:latin typeface="+mn-lt"/>
          <a:ea typeface="+mn-ea"/>
          <a:cs typeface="Tahoma" pitchFamily="34" charset="0"/>
        </a:defRPr>
      </a:lvl4pPr>
      <a:lvl5pPr marL="0" indent="0" algn="ctr" defTabSz="914400" rtl="0" eaLnBrk="1" latinLnBrk="0" hangingPunct="1">
        <a:lnSpc>
          <a:spcPct val="100000"/>
        </a:lnSpc>
        <a:spcBef>
          <a:spcPts val="1200"/>
        </a:spcBef>
        <a:buClr>
          <a:schemeClr val="accent1"/>
        </a:buClr>
        <a:buFontTx/>
        <a:buNone/>
        <a:defRPr sz="1400" kern="1200" baseline="0">
          <a:solidFill>
            <a:schemeClr val="tx1"/>
          </a:solidFill>
          <a:latin typeface="+mn-lt"/>
          <a:ea typeface="+mn-ea"/>
          <a:cs typeface="Tahoma" pitchFamily="34" charset="0"/>
        </a:defRPr>
      </a:lvl5pPr>
      <a:lvl6pPr marL="0" indent="0" algn="ctr" defTabSz="914400" rtl="0" eaLnBrk="1" latinLnBrk="0" hangingPunct="1">
        <a:lnSpc>
          <a:spcPct val="100000"/>
        </a:lnSpc>
        <a:spcBef>
          <a:spcPts val="1200"/>
        </a:spcBef>
        <a:buFont typeface="Arial" pitchFamily="34" charset="0"/>
        <a:buNone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0" indent="0" algn="ctr" defTabSz="914400" rtl="0" eaLnBrk="1" latinLnBrk="0" hangingPunct="1">
        <a:lnSpc>
          <a:spcPct val="100000"/>
        </a:lnSpc>
        <a:spcBef>
          <a:spcPts val="1200"/>
        </a:spcBef>
        <a:buFont typeface="Arial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0" indent="0" algn="ctr" defTabSz="914400" rtl="0" eaLnBrk="1" latinLnBrk="0" hangingPunct="1">
        <a:lnSpc>
          <a:spcPct val="100000"/>
        </a:lnSpc>
        <a:spcBef>
          <a:spcPts val="1200"/>
        </a:spcBef>
        <a:buFont typeface="Arial" pitchFamily="34" charset="0"/>
        <a:buNone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0" indent="0" algn="ctr" defTabSz="914400" rtl="0" eaLnBrk="1" latinLnBrk="0" hangingPunct="1">
        <a:lnSpc>
          <a:spcPct val="100000"/>
        </a:lnSpc>
        <a:spcBef>
          <a:spcPts val="1200"/>
        </a:spcBef>
        <a:buFont typeface="Arial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WJmviNxQ7nE" TargetMode="Externa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Michael_Faraday" TargetMode="Externa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://fyzika.jreichl.com/" TargetMode="External"/><Relationship Id="rId3" Type="http://schemas.openxmlformats.org/officeDocument/2006/relationships/hyperlink" Target="http://testy.nanic.cz/testy/fyzika/" TargetMode="External"/><Relationship Id="rId7" Type="http://schemas.openxmlformats.org/officeDocument/2006/relationships/hyperlink" Target="http://www.ucitel.net/fyzika" TargetMode="External"/><Relationship Id="rId2" Type="http://schemas.openxmlformats.org/officeDocument/2006/relationships/hyperlink" Target="http://khanovaskola.cz/knihovna?gclid=CJH4q_CbmLYCFQ-7zAod4zEAcw" TargetMode="Externa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wmf"/><Relationship Id="rId5" Type="http://schemas.openxmlformats.org/officeDocument/2006/relationships/hyperlink" Target="http://www.labo.cz/mftabulky.htm" TargetMode="External"/><Relationship Id="rId4" Type="http://schemas.openxmlformats.org/officeDocument/2006/relationships/hyperlink" Target="http://www.fyzikaonline.cz/" TargetMode="External"/><Relationship Id="rId9" Type="http://schemas.openxmlformats.org/officeDocument/2006/relationships/hyperlink" Target="http://webfyzika.fsv.cvut.cz/0odkazy.htm" TargetMode="Externa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417689" y="2239898"/>
            <a:ext cx="8609307" cy="4285446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405981" y="248538"/>
            <a:ext cx="8609307" cy="1736544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pic>
        <p:nvPicPr>
          <p:cNvPr id="4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4720" y="5323127"/>
            <a:ext cx="4529225" cy="98380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844094" y="4604191"/>
            <a:ext cx="682706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sz="2800" b="1" dirty="0">
                <a:solidFill>
                  <a:schemeClr val="tx2">
                    <a:lumMod val="10000"/>
                  </a:schemeClr>
                </a:solidFill>
              </a:rPr>
              <a:t>ČÍSLO PROJEKTU</a:t>
            </a:r>
            <a:r>
              <a:rPr lang="cs-CZ" sz="2800" dirty="0">
                <a:solidFill>
                  <a:schemeClr val="tx2">
                    <a:lumMod val="10000"/>
                  </a:schemeClr>
                </a:solidFill>
              </a:rPr>
              <a:t>: </a:t>
            </a:r>
            <a:r>
              <a:rPr lang="cs-CZ" sz="2800" dirty="0" smtClean="0">
                <a:solidFill>
                  <a:schemeClr val="tx2">
                    <a:lumMod val="10000"/>
                  </a:schemeClr>
                </a:solidFill>
              </a:rPr>
              <a:t>CZ.1.07/1.4.00/21.2364</a:t>
            </a:r>
            <a:endParaRPr lang="cs-CZ" sz="2800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844094" y="3038485"/>
            <a:ext cx="7041095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>
                <a:solidFill>
                  <a:schemeClr val="tx2">
                    <a:lumMod val="10000"/>
                  </a:schemeClr>
                </a:solidFill>
              </a:rPr>
              <a:t>NÁZEV</a:t>
            </a:r>
            <a:r>
              <a:rPr lang="cs-CZ" sz="2800" dirty="0">
                <a:solidFill>
                  <a:schemeClr val="tx2">
                    <a:lumMod val="10000"/>
                  </a:schemeClr>
                </a:solidFill>
              </a:rPr>
              <a:t>: </a:t>
            </a:r>
            <a:r>
              <a:rPr lang="cs-CZ" sz="2800" dirty="0" smtClean="0">
                <a:solidFill>
                  <a:schemeClr val="tx2">
                    <a:lumMod val="10000"/>
                  </a:schemeClr>
                </a:solidFill>
              </a:rPr>
              <a:t>VY_32_INOVACE_10_04_F9_Hanak</a:t>
            </a:r>
            <a:endParaRPr lang="cs-CZ" sz="2800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870289" y="2552432"/>
            <a:ext cx="425956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>
                <a:solidFill>
                  <a:schemeClr val="tx2">
                    <a:lumMod val="10000"/>
                  </a:schemeClr>
                </a:solidFill>
              </a:rPr>
              <a:t>AUTOR</a:t>
            </a:r>
            <a:r>
              <a:rPr lang="cs-CZ" sz="2800" dirty="0">
                <a:solidFill>
                  <a:schemeClr val="tx2">
                    <a:lumMod val="10000"/>
                  </a:schemeClr>
                </a:solidFill>
              </a:rPr>
              <a:t>: Ing. Roman Hanák</a:t>
            </a:r>
          </a:p>
        </p:txBody>
      </p:sp>
      <p:sp>
        <p:nvSpPr>
          <p:cNvPr id="8" name="Obdélník 7"/>
          <p:cNvSpPr/>
          <p:nvPr/>
        </p:nvSpPr>
        <p:spPr>
          <a:xfrm>
            <a:off x="868130" y="3561705"/>
            <a:ext cx="4661917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>
                    <a:lumMod val="10000"/>
                  </a:schemeClr>
                </a:solidFill>
              </a:rPr>
              <a:t>TÉMA</a:t>
            </a:r>
            <a:r>
              <a:rPr lang="cs-CZ" sz="2800" dirty="0">
                <a:solidFill>
                  <a:schemeClr val="tx2">
                    <a:lumMod val="10000"/>
                  </a:schemeClr>
                </a:solidFill>
              </a:rPr>
              <a:t>: </a:t>
            </a:r>
            <a:r>
              <a:rPr lang="cs-CZ" sz="2800" dirty="0" smtClean="0">
                <a:solidFill>
                  <a:schemeClr val="tx2">
                    <a:lumMod val="10000"/>
                  </a:schemeClr>
                </a:solidFill>
              </a:rPr>
              <a:t>Elektromagnetické jevy</a:t>
            </a:r>
            <a:endParaRPr lang="cs-CZ" sz="2800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19716" y="248538"/>
            <a:ext cx="8424936" cy="193899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cs-CZ" sz="1600" dirty="0">
                <a:solidFill>
                  <a:schemeClr val="tx2">
                    <a:lumMod val="10000"/>
                  </a:schemeClr>
                </a:solidFill>
              </a:rPr>
              <a:t>Základní škola Libina, příspěvková </a:t>
            </a:r>
            <a:r>
              <a:rPr lang="cs-CZ" sz="1600" dirty="0" smtClean="0">
                <a:solidFill>
                  <a:schemeClr val="tx2">
                    <a:lumMod val="10000"/>
                  </a:schemeClr>
                </a:solidFill>
              </a:rPr>
              <a:t>organizace, Libina 548,788 05,IČ: 708 708 61</a:t>
            </a:r>
          </a:p>
          <a:p>
            <a:pPr>
              <a:lnSpc>
                <a:spcPct val="150000"/>
              </a:lnSpc>
            </a:pPr>
            <a:r>
              <a:rPr lang="cs-CZ" sz="1600" dirty="0">
                <a:solidFill>
                  <a:schemeClr val="tx2">
                    <a:lumMod val="10000"/>
                  </a:schemeClr>
                </a:solidFill>
              </a:rPr>
              <a:t>Název projektu: </a:t>
            </a:r>
            <a:r>
              <a:rPr lang="cs-CZ" sz="1600" dirty="0" smtClean="0">
                <a:solidFill>
                  <a:schemeClr val="tx2">
                    <a:lumMod val="10000"/>
                  </a:schemeClr>
                </a:solidFill>
              </a:rPr>
              <a:t>Škola hrou</a:t>
            </a:r>
            <a:endParaRPr lang="cs-CZ" sz="1600" dirty="0">
              <a:solidFill>
                <a:schemeClr val="tx2">
                  <a:lumMod val="10000"/>
                </a:schemeClr>
              </a:solidFill>
            </a:endParaRPr>
          </a:p>
          <a:p>
            <a:pPr>
              <a:lnSpc>
                <a:spcPct val="150000"/>
              </a:lnSpc>
            </a:pPr>
            <a:r>
              <a:rPr lang="cs-CZ" sz="1600" dirty="0">
                <a:solidFill>
                  <a:schemeClr val="tx2">
                    <a:lumMod val="10000"/>
                  </a:schemeClr>
                </a:solidFill>
              </a:rPr>
              <a:t>Tento projekt je spolufinancován Evropským sociálním fondem </a:t>
            </a:r>
            <a:r>
              <a:rPr lang="cs-CZ" sz="1600" dirty="0" smtClean="0">
                <a:solidFill>
                  <a:schemeClr val="tx2">
                    <a:lumMod val="10000"/>
                  </a:schemeClr>
                </a:solidFill>
              </a:rPr>
              <a:t>republiky</a:t>
            </a:r>
          </a:p>
          <a:p>
            <a:pPr>
              <a:lnSpc>
                <a:spcPct val="150000"/>
              </a:lnSpc>
            </a:pPr>
            <a:r>
              <a:rPr lang="cs-CZ" sz="1600" dirty="0">
                <a:solidFill>
                  <a:schemeClr val="tx2">
                    <a:lumMod val="10000"/>
                  </a:schemeClr>
                </a:solidFill>
              </a:rPr>
              <a:t>Vzdělávací oblast </a:t>
            </a:r>
            <a:r>
              <a:rPr lang="cs-CZ" sz="1600" dirty="0" smtClean="0">
                <a:solidFill>
                  <a:schemeClr val="tx2">
                    <a:lumMod val="10000"/>
                  </a:schemeClr>
                </a:solidFill>
              </a:rPr>
              <a:t>Fyzika</a:t>
            </a:r>
            <a:endParaRPr lang="cs-CZ" sz="1600" dirty="0">
              <a:solidFill>
                <a:schemeClr val="tx2">
                  <a:lumMod val="10000"/>
                </a:schemeClr>
              </a:solidFill>
            </a:endParaRPr>
          </a:p>
          <a:p>
            <a:pPr>
              <a:lnSpc>
                <a:spcPct val="150000"/>
              </a:lnSpc>
            </a:pPr>
            <a:endParaRPr lang="cs-CZ" sz="1600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844094" y="4072225"/>
            <a:ext cx="6392202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800" b="1" dirty="0">
                <a:solidFill>
                  <a:schemeClr val="tx2">
                    <a:lumMod val="10000"/>
                  </a:schemeClr>
                </a:solidFill>
              </a:rPr>
              <a:t>OBSAH</a:t>
            </a:r>
            <a:r>
              <a:rPr lang="cs-CZ" sz="2800" dirty="0">
                <a:solidFill>
                  <a:schemeClr val="tx2">
                    <a:lumMod val="10000"/>
                  </a:schemeClr>
                </a:solidFill>
              </a:rPr>
              <a:t>: </a:t>
            </a:r>
            <a:r>
              <a:rPr lang="cs-CZ" sz="2600" dirty="0" smtClean="0">
                <a:solidFill>
                  <a:schemeClr val="tx2">
                    <a:lumMod val="10000"/>
                  </a:schemeClr>
                </a:solidFill>
              </a:rPr>
              <a:t>Elektromagnetická indukce</a:t>
            </a:r>
            <a:endParaRPr lang="cs-CZ" sz="2600" dirty="0">
              <a:solidFill>
                <a:schemeClr val="tx2">
                  <a:lumMod val="10000"/>
                </a:schemeClr>
              </a:solidFill>
            </a:endParaRPr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31190" y="620688"/>
            <a:ext cx="1425794" cy="12433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01378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65560" y="202265"/>
            <a:ext cx="8527119" cy="994487"/>
          </a:xfrm>
          <a:prstGeom prst="roundRect">
            <a:avLst>
              <a:gd name="adj" fmla="val 2423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210557" y="1556792"/>
            <a:ext cx="8609307" cy="4608511"/>
          </a:xfrm>
          <a:prstGeom prst="roundRect">
            <a:avLst>
              <a:gd name="adj" fmla="val 10906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2" name="Nadpis 1"/>
          <p:cNvSpPr>
            <a:spLocks noGrp="1"/>
          </p:cNvSpPr>
          <p:nvPr/>
        </p:nvSpPr>
        <p:spPr>
          <a:xfrm>
            <a:off x="3347864" y="48488"/>
            <a:ext cx="2016224" cy="851655"/>
          </a:xfrm>
          <a:prstGeom prst="rect">
            <a:avLst/>
          </a:prstGeom>
        </p:spPr>
        <p:txBody>
          <a:bodyPr vert="horz" anchor="b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000" b="0" kern="1200" cap="small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>
                <a:solidFill>
                  <a:schemeClr val="tx2">
                    <a:lumMod val="10000"/>
                  </a:schemeClr>
                </a:solidFill>
              </a:rPr>
              <a:t>ANOTACE</a:t>
            </a:r>
            <a:endParaRPr lang="cs-CZ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/>
        </p:nvSpPr>
        <p:spPr>
          <a:xfrm>
            <a:off x="392194" y="1700808"/>
            <a:ext cx="8246032" cy="252028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cs-CZ" sz="1800" dirty="0">
                <a:solidFill>
                  <a:schemeClr val="tx2">
                    <a:lumMod val="10000"/>
                  </a:schemeClr>
                </a:solidFill>
              </a:rPr>
              <a:t>H</a:t>
            </a:r>
            <a:r>
              <a:rPr lang="cs-CZ" sz="1800" dirty="0" smtClean="0">
                <a:solidFill>
                  <a:schemeClr val="tx2">
                    <a:lumMod val="10000"/>
                  </a:schemeClr>
                </a:solidFill>
              </a:rPr>
              <a:t>odina pojednává o elektromagnetických jevech. Tato kapitola se zaměřuje na elektromagnetickou indukci a jeho využití </a:t>
            </a:r>
            <a:r>
              <a:rPr lang="cs-CZ" sz="1800" dirty="0">
                <a:solidFill>
                  <a:schemeClr val="tx2">
                    <a:lumMod val="10000"/>
                  </a:schemeClr>
                </a:solidFill>
              </a:rPr>
              <a:t>v praxi. Na konci jsou otázky, které prověří zda žáci pochopili danou problematiku.</a:t>
            </a:r>
            <a:r>
              <a:rPr lang="cs-CZ" sz="1800" dirty="0">
                <a:solidFill>
                  <a:schemeClr val="tx2">
                    <a:lumMod val="10000"/>
                  </a:schemeClr>
                </a:solidFill>
              </a:rPr>
              <a:t> Inovativnost je v tom, že se zde vyskytuje řada moderních interaktivních prvků.  Máme zde názorné grafické animace, obrázky, komentáře k řešení a hypertextové odkazy. Žáci lépe pochopí probíranou látku a hodina je pro ně zajímavější. </a:t>
            </a:r>
          </a:p>
          <a:p>
            <a:pPr algn="just"/>
            <a:r>
              <a:rPr lang="cs-CZ" sz="1800" dirty="0">
                <a:solidFill>
                  <a:schemeClr val="tx2">
                    <a:lumMod val="10000"/>
                  </a:schemeClr>
                </a:solidFill>
              </a:rPr>
              <a:t>Každý řešený příklad je pomocí animací rozdělen na dílčí kroky, takže vyučující se nezdržuje psaním na tabuli, ale pomocí ovladače postupně odkrývá řešení příkladu a má tak možnost žáky nechat samostatně tvořit a věnovat se těm žákům, kteří potřebují individuální pomoc.</a:t>
            </a:r>
          </a:p>
          <a:p>
            <a:pPr algn="just"/>
            <a:r>
              <a:rPr lang="cs-CZ" sz="1800" dirty="0">
                <a:solidFill>
                  <a:schemeClr val="tx2">
                    <a:lumMod val="10000"/>
                  </a:schemeClr>
                </a:solidFill>
              </a:rPr>
              <a:t>V hodině jsou odkazy na internetové stránky, které slouží k doplnění a rozšíření probírané látky o další zajímavé informace. Hodina je tvořena tak, aby se mohla být odučena v multimediální učebně nebo v počítačové učebně, které mají připojení k internetu. </a:t>
            </a:r>
          </a:p>
          <a:p>
            <a:pPr algn="just"/>
            <a:endParaRPr lang="cs-CZ" sz="1800" dirty="0">
              <a:solidFill>
                <a:schemeClr val="tx2">
                  <a:lumMod val="10000"/>
                </a:schemeClr>
              </a:solidFill>
            </a:endParaRPr>
          </a:p>
          <a:p>
            <a:pPr marL="0" indent="0" algn="just">
              <a:buNone/>
            </a:pPr>
            <a:endParaRPr lang="cs-CZ" sz="1800" dirty="0">
              <a:solidFill>
                <a:schemeClr val="tx2">
                  <a:lumMod val="10000"/>
                </a:schemeClr>
              </a:solidFill>
            </a:endParaRPr>
          </a:p>
          <a:p>
            <a:pPr marL="0" indent="0" algn="just">
              <a:buNone/>
            </a:pPr>
            <a:endParaRPr lang="cs-CZ" sz="1800" dirty="0" smtClean="0">
              <a:solidFill>
                <a:schemeClr val="tx2">
                  <a:lumMod val="10000"/>
                </a:schemeClr>
              </a:solidFill>
              <a:latin typeface="Calibri" pitchFamily="34" charset="0"/>
              <a:cs typeface="Calibri" pitchFamily="34" charset="0"/>
            </a:endParaRPr>
          </a:p>
          <a:p>
            <a:pPr marL="0" indent="0" algn="just">
              <a:buNone/>
            </a:pPr>
            <a:endParaRPr lang="cs-CZ" sz="1800" dirty="0">
              <a:solidFill>
                <a:schemeClr val="tx2">
                  <a:lumMod val="10000"/>
                </a:schemeClr>
              </a:solidFill>
              <a:latin typeface="Calibri" pitchFamily="34" charset="0"/>
              <a:cs typeface="Calibri" pitchFamily="34" charset="0"/>
            </a:endParaRPr>
          </a:p>
          <a:p>
            <a:pPr marL="0" indent="0" algn="just">
              <a:buNone/>
            </a:pPr>
            <a:endParaRPr lang="cs-CZ" sz="1800" dirty="0" smtClean="0">
              <a:solidFill>
                <a:schemeClr val="tx2">
                  <a:lumMod val="10000"/>
                </a:schemeClr>
              </a:solidFill>
              <a:latin typeface="Calibri" pitchFamily="34" charset="0"/>
              <a:cs typeface="Calibri" pitchFamily="34" charset="0"/>
            </a:endParaRPr>
          </a:p>
          <a:p>
            <a:pPr marL="0" indent="0" algn="just">
              <a:buNone/>
            </a:pPr>
            <a:endParaRPr lang="cs-CZ" sz="1800" dirty="0">
              <a:solidFill>
                <a:schemeClr val="tx2">
                  <a:lumMod val="10000"/>
                </a:schemeClr>
              </a:solidFill>
              <a:latin typeface="Calibri" pitchFamily="34" charset="0"/>
              <a:cs typeface="Calibri" pitchFamily="34" charset="0"/>
            </a:endParaRPr>
          </a:p>
          <a:p>
            <a:pPr marL="0" indent="0" algn="just">
              <a:buNone/>
            </a:pPr>
            <a:endParaRPr lang="cs-CZ" sz="1800" dirty="0" smtClean="0">
              <a:solidFill>
                <a:schemeClr val="tx2">
                  <a:lumMod val="10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71954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232138" y="4618767"/>
            <a:ext cx="8779607" cy="1152128"/>
          </a:xfrm>
          <a:prstGeom prst="roundRect">
            <a:avLst>
              <a:gd name="adj" fmla="val 1907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199832" y="173611"/>
            <a:ext cx="8729361" cy="1780453"/>
          </a:xfrm>
          <a:prstGeom prst="roundRect">
            <a:avLst>
              <a:gd name="adj" fmla="val 980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5" name="Zástupný symbol pro obsah 2"/>
          <p:cNvSpPr>
            <a:spLocks noGrp="1"/>
          </p:cNvSpPr>
          <p:nvPr/>
        </p:nvSpPr>
        <p:spPr>
          <a:xfrm>
            <a:off x="666314" y="4888724"/>
            <a:ext cx="8477686" cy="60850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chemeClr val="tx2">
                    <a:lumMod val="10000"/>
                  </a:schemeClr>
                </a:solidFill>
                <a:latin typeface="Trebuchet MS" pitchFamily="34" charset="0"/>
                <a:ea typeface="Cambria Math" pitchFamily="18" charset="0"/>
              </a:rPr>
              <a:t>Tento jev se nazývá </a:t>
            </a:r>
            <a:r>
              <a:rPr lang="cs-CZ" sz="2800" b="1" dirty="0" smtClean="0">
                <a:solidFill>
                  <a:schemeClr val="tx2">
                    <a:lumMod val="10000"/>
                  </a:schemeClr>
                </a:solidFill>
                <a:latin typeface="Trebuchet MS" pitchFamily="34" charset="0"/>
                <a:ea typeface="Cambria Math" pitchFamily="18" charset="0"/>
              </a:rPr>
              <a:t>elektromagnetická indukce.</a:t>
            </a:r>
            <a:endParaRPr lang="cs-CZ" sz="2800" dirty="0" smtClean="0">
              <a:solidFill>
                <a:schemeClr val="tx2">
                  <a:lumMod val="10000"/>
                </a:schemeClr>
              </a:solidFill>
              <a:latin typeface="Trebuchet MS" pitchFamily="34" charset="0"/>
              <a:ea typeface="Cambria Math" pitchFamily="18" charset="0"/>
              <a:cs typeface="Calibri" pitchFamily="34" charset="0"/>
            </a:endParaRPr>
          </a:p>
        </p:txBody>
      </p:sp>
      <p:sp>
        <p:nvSpPr>
          <p:cNvPr id="6" name="Zástupný symbol pro obsah 2"/>
          <p:cNvSpPr>
            <a:spLocks noGrp="1"/>
          </p:cNvSpPr>
          <p:nvPr/>
        </p:nvSpPr>
        <p:spPr>
          <a:xfrm>
            <a:off x="376650" y="288000"/>
            <a:ext cx="8299805" cy="123280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150000"/>
              </a:lnSpc>
              <a:buNone/>
            </a:pPr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Při změně magnetického pole v okolí cívky  vzniká 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mezi jejími svorkami </a:t>
            </a:r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indukované napětí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.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232138" y="2204864"/>
            <a:ext cx="6240990" cy="1944216"/>
          </a:xfrm>
          <a:prstGeom prst="roundRect">
            <a:avLst>
              <a:gd name="adj" fmla="val 980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8" name="Zástupný symbol pro obsah 2"/>
          <p:cNvSpPr>
            <a:spLocks noGrp="1"/>
          </p:cNvSpPr>
          <p:nvPr/>
        </p:nvSpPr>
        <p:spPr>
          <a:xfrm>
            <a:off x="377519" y="2457748"/>
            <a:ext cx="5946456" cy="1313217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150000"/>
              </a:lnSpc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V uzavřeném obvodu cívky vzniká </a:t>
            </a:r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indukovaný elektrický proud.</a:t>
            </a:r>
            <a:endParaRPr lang="cs-CZ" sz="2800" b="1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pic>
        <p:nvPicPr>
          <p:cNvPr id="1026" name="Picture 2" descr="C:\Users\spravce\AppData\Local\Microsoft\Windows\Temporary Internet Files\Content.IE5\S7687CZ2\MC90043798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71455" y="2549525"/>
            <a:ext cx="1905000" cy="1377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430874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398066" y="1628800"/>
            <a:ext cx="8134374" cy="4896544"/>
          </a:xfrm>
          <a:prstGeom prst="roundRect">
            <a:avLst>
              <a:gd name="adj" fmla="val 5325"/>
            </a:avLst>
          </a:prstGeom>
          <a:ln w="295275">
            <a:noFill/>
          </a:ln>
          <a:effectLst/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260350" h="304800" prst="artDeco"/>
            <a:bevelB w="177800" h="171450" prst="angl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287661" y="166548"/>
            <a:ext cx="8460804" cy="1318236"/>
          </a:xfrm>
          <a:prstGeom prst="roundRect">
            <a:avLst>
              <a:gd name="adj" fmla="val 1907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4" name="Zástupný symbol pro obsah 2"/>
          <p:cNvSpPr>
            <a:spLocks noGrp="1"/>
          </p:cNvSpPr>
          <p:nvPr/>
        </p:nvSpPr>
        <p:spPr>
          <a:xfrm>
            <a:off x="503684" y="380262"/>
            <a:ext cx="8028756" cy="1824602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b="1" dirty="0" smtClean="0">
                <a:solidFill>
                  <a:schemeClr val="tx2">
                    <a:lumMod val="10000"/>
                  </a:schemeClr>
                </a:solidFill>
                <a:latin typeface="Trebuchet MS" pitchFamily="34" charset="0"/>
                <a:ea typeface="Cambria Math" pitchFamily="18" charset="0"/>
              </a:rPr>
              <a:t>Při vzájemném pohybu cívky a magnetu se v cívce indukuje elektrický proud.</a:t>
            </a:r>
            <a:endParaRPr lang="cs-CZ" sz="2800" dirty="0" smtClean="0">
              <a:solidFill>
                <a:schemeClr val="tx2">
                  <a:lumMod val="10000"/>
                </a:schemeClr>
              </a:solidFill>
              <a:latin typeface="Trebuchet MS" pitchFamily="34" charset="0"/>
              <a:ea typeface="Cambria Math" pitchFamily="18" charset="0"/>
              <a:cs typeface="Calibri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917660" y="1772816"/>
            <a:ext cx="7326747" cy="4464496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Krychle 7"/>
          <p:cNvSpPr/>
          <p:nvPr/>
        </p:nvSpPr>
        <p:spPr>
          <a:xfrm>
            <a:off x="1174384" y="1944576"/>
            <a:ext cx="2828776" cy="2880320"/>
          </a:xfrm>
          <a:prstGeom prst="cube">
            <a:avLst>
              <a:gd name="adj" fmla="val 89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1318399" y="2376624"/>
            <a:ext cx="2285835" cy="1412788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Krychle 9"/>
          <p:cNvSpPr/>
          <p:nvPr/>
        </p:nvSpPr>
        <p:spPr>
          <a:xfrm>
            <a:off x="5198080" y="3619500"/>
            <a:ext cx="1651696" cy="1563464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Kosoúhelník 10"/>
          <p:cNvSpPr/>
          <p:nvPr/>
        </p:nvSpPr>
        <p:spPr>
          <a:xfrm>
            <a:off x="5432380" y="3708028"/>
            <a:ext cx="1116124" cy="216024"/>
          </a:xfrm>
          <a:prstGeom prst="parallelogram">
            <a:avLst>
              <a:gd name="adj" fmla="val 103190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1499152" y="4248832"/>
            <a:ext cx="288032" cy="288032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2974584" y="4257216"/>
            <a:ext cx="288032" cy="288032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5288364" y="4733404"/>
            <a:ext cx="288032" cy="288032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5961768" y="4733404"/>
            <a:ext cx="288032" cy="288032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louk 15"/>
          <p:cNvSpPr/>
          <p:nvPr/>
        </p:nvSpPr>
        <p:spPr>
          <a:xfrm>
            <a:off x="1514432" y="2914848"/>
            <a:ext cx="1787308" cy="1528301"/>
          </a:xfrm>
          <a:prstGeom prst="arc">
            <a:avLst>
              <a:gd name="adj1" fmla="val 11907000"/>
              <a:gd name="adj2" fmla="val 20478691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19" name="Skupina 18"/>
          <p:cNvGrpSpPr/>
          <p:nvPr/>
        </p:nvGrpSpPr>
        <p:grpSpPr>
          <a:xfrm>
            <a:off x="5782728" y="1980580"/>
            <a:ext cx="467072" cy="1404156"/>
            <a:chOff x="6084000" y="2240868"/>
            <a:chExt cx="467072" cy="1404156"/>
          </a:xfrm>
        </p:grpSpPr>
        <p:sp>
          <p:nvSpPr>
            <p:cNvPr id="17" name="Krychle 16"/>
            <p:cNvSpPr/>
            <p:nvPr/>
          </p:nvSpPr>
          <p:spPr>
            <a:xfrm>
              <a:off x="6084168" y="2888940"/>
              <a:ext cx="466904" cy="756084"/>
            </a:xfrm>
            <a:prstGeom prst="cube">
              <a:avLst>
                <a:gd name="adj" fmla="val 16706"/>
              </a:avLst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8" name="Krychle 17"/>
            <p:cNvSpPr/>
            <p:nvPr/>
          </p:nvSpPr>
          <p:spPr>
            <a:xfrm>
              <a:off x="6084000" y="2240868"/>
              <a:ext cx="466904" cy="756084"/>
            </a:xfrm>
            <a:prstGeom prst="cube">
              <a:avLst>
                <a:gd name="adj" fmla="val 16706"/>
              </a:avLst>
            </a:prstGeom>
            <a:solidFill>
              <a:srgbClr val="0070C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cxnSp>
        <p:nvCxnSpPr>
          <p:cNvPr id="21" name="Přímá spojnice 20"/>
          <p:cNvCxnSpPr/>
          <p:nvPr/>
        </p:nvCxnSpPr>
        <p:spPr>
          <a:xfrm>
            <a:off x="2412344" y="2772003"/>
            <a:ext cx="0" cy="14335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 flipV="1">
            <a:off x="2766200" y="2850870"/>
            <a:ext cx="72008" cy="11734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 rot="21000000" flipH="1" flipV="1">
            <a:off x="1736199" y="3004045"/>
            <a:ext cx="72008" cy="11734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 flipV="1">
            <a:off x="3042797" y="3023188"/>
            <a:ext cx="109909" cy="10783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nice 37"/>
          <p:cNvCxnSpPr/>
          <p:nvPr/>
        </p:nvCxnSpPr>
        <p:spPr>
          <a:xfrm rot="300000" flipH="1" flipV="1">
            <a:off x="2038480" y="2843678"/>
            <a:ext cx="72008" cy="12453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39"/>
          <p:cNvCxnSpPr/>
          <p:nvPr/>
        </p:nvCxnSpPr>
        <p:spPr>
          <a:xfrm rot="300000" flipH="1" flipV="1">
            <a:off x="1462728" y="3267712"/>
            <a:ext cx="144016" cy="7200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nice 43"/>
          <p:cNvCxnSpPr/>
          <p:nvPr/>
        </p:nvCxnSpPr>
        <p:spPr>
          <a:xfrm flipV="1">
            <a:off x="3226728" y="3303712"/>
            <a:ext cx="144016" cy="555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8" name="TextovéPole 47"/>
          <p:cNvSpPr txBox="1"/>
          <p:nvPr/>
        </p:nvSpPr>
        <p:spPr>
          <a:xfrm>
            <a:off x="2297094" y="2443836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0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49" name="TextovéPole 48"/>
          <p:cNvSpPr txBox="1"/>
          <p:nvPr/>
        </p:nvSpPr>
        <p:spPr>
          <a:xfrm>
            <a:off x="2737526" y="2536615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1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3082712" y="2730182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2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51" name="TextovéPole 50"/>
          <p:cNvSpPr txBox="1"/>
          <p:nvPr/>
        </p:nvSpPr>
        <p:spPr>
          <a:xfrm>
            <a:off x="3316203" y="3015404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3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52" name="TextovéPole 51"/>
          <p:cNvSpPr txBox="1"/>
          <p:nvPr/>
        </p:nvSpPr>
        <p:spPr>
          <a:xfrm>
            <a:off x="1275536" y="2968217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3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53" name="TextovéPole 52"/>
          <p:cNvSpPr txBox="1"/>
          <p:nvPr/>
        </p:nvSpPr>
        <p:spPr>
          <a:xfrm>
            <a:off x="1499152" y="2757422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2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54" name="TextovéPole 53"/>
          <p:cNvSpPr txBox="1"/>
          <p:nvPr/>
        </p:nvSpPr>
        <p:spPr>
          <a:xfrm>
            <a:off x="1833302" y="2571041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1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55" name="TextovéPole 54"/>
          <p:cNvSpPr txBox="1"/>
          <p:nvPr/>
        </p:nvSpPr>
        <p:spPr>
          <a:xfrm>
            <a:off x="2134689" y="3161193"/>
            <a:ext cx="7998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mA</a:t>
            </a:r>
            <a:endParaRPr lang="cs-CZ" dirty="0">
              <a:solidFill>
                <a:schemeClr val="bg1"/>
              </a:solidFill>
            </a:endParaRPr>
          </a:p>
        </p:txBody>
      </p:sp>
      <p:cxnSp>
        <p:nvCxnSpPr>
          <p:cNvPr id="57" name="Přímá spojnice se šipkou 56"/>
          <p:cNvCxnSpPr>
            <a:endCxn id="16" idx="2"/>
          </p:cNvCxnSpPr>
          <p:nvPr/>
        </p:nvCxnSpPr>
        <p:spPr>
          <a:xfrm flipV="1">
            <a:off x="2838208" y="3397908"/>
            <a:ext cx="400875" cy="391504"/>
          </a:xfrm>
          <a:prstGeom prst="straightConnector1">
            <a:avLst/>
          </a:prstGeom>
          <a:ln w="38100"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8" name="Volný tvar 57"/>
          <p:cNvSpPr/>
          <p:nvPr/>
        </p:nvSpPr>
        <p:spPr>
          <a:xfrm>
            <a:off x="1584678" y="4406962"/>
            <a:ext cx="4514850" cy="1339227"/>
          </a:xfrm>
          <a:custGeom>
            <a:avLst/>
            <a:gdLst>
              <a:gd name="connsiteX0" fmla="*/ 0 w 4514850"/>
              <a:gd name="connsiteY0" fmla="*/ 0 h 1339227"/>
              <a:gd name="connsiteX1" fmla="*/ 2028825 w 4514850"/>
              <a:gd name="connsiteY1" fmla="*/ 1333500 h 1339227"/>
              <a:gd name="connsiteX2" fmla="*/ 4514850 w 4514850"/>
              <a:gd name="connsiteY2" fmla="*/ 514350 h 1339227"/>
              <a:gd name="connsiteX3" fmla="*/ 4514850 w 4514850"/>
              <a:gd name="connsiteY3" fmla="*/ 514350 h 13392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514850" h="1339227">
                <a:moveTo>
                  <a:pt x="0" y="0"/>
                </a:moveTo>
                <a:cubicBezTo>
                  <a:pt x="638175" y="623887"/>
                  <a:pt x="1276350" y="1247775"/>
                  <a:pt x="2028825" y="1333500"/>
                </a:cubicBezTo>
                <a:cubicBezTo>
                  <a:pt x="2781300" y="1419225"/>
                  <a:pt x="4514850" y="514350"/>
                  <a:pt x="4514850" y="514350"/>
                </a:cubicBezTo>
                <a:lnTo>
                  <a:pt x="4514850" y="514350"/>
                </a:lnTo>
              </a:path>
            </a:pathLst>
          </a:custGeom>
          <a:noFill/>
          <a:ln w="317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Volný tvar 58"/>
          <p:cNvSpPr/>
          <p:nvPr/>
        </p:nvSpPr>
        <p:spPr>
          <a:xfrm>
            <a:off x="3108678" y="4416487"/>
            <a:ext cx="2343150" cy="827903"/>
          </a:xfrm>
          <a:custGeom>
            <a:avLst/>
            <a:gdLst>
              <a:gd name="connsiteX0" fmla="*/ 0 w 2343150"/>
              <a:gd name="connsiteY0" fmla="*/ 0 h 827903"/>
              <a:gd name="connsiteX1" fmla="*/ 685800 w 2343150"/>
              <a:gd name="connsiteY1" fmla="*/ 809625 h 827903"/>
              <a:gd name="connsiteX2" fmla="*/ 2343150 w 2343150"/>
              <a:gd name="connsiteY2" fmla="*/ 485775 h 82790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343150" h="827903">
                <a:moveTo>
                  <a:pt x="0" y="0"/>
                </a:moveTo>
                <a:cubicBezTo>
                  <a:pt x="147637" y="364331"/>
                  <a:pt x="295275" y="728663"/>
                  <a:pt x="685800" y="809625"/>
                </a:cubicBezTo>
                <a:cubicBezTo>
                  <a:pt x="1076325" y="890587"/>
                  <a:pt x="1709737" y="688181"/>
                  <a:pt x="2343150" y="485775"/>
                </a:cubicBezTo>
              </a:path>
            </a:pathLst>
          </a:custGeom>
          <a:noFill/>
          <a:ln w="317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TextovéPole 59"/>
          <p:cNvSpPr txBox="1"/>
          <p:nvPr/>
        </p:nvSpPr>
        <p:spPr>
          <a:xfrm>
            <a:off x="5432380" y="4175916"/>
            <a:ext cx="7998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200 z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61" name="TextovéPole 60"/>
          <p:cNvSpPr txBox="1"/>
          <p:nvPr/>
        </p:nvSpPr>
        <p:spPr>
          <a:xfrm>
            <a:off x="1425031" y="5792355"/>
            <a:ext cx="194571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solidFill>
                  <a:schemeClr val="bg1"/>
                </a:solidFill>
              </a:rPr>
              <a:t>s</a:t>
            </a:r>
            <a:r>
              <a:rPr lang="cs-CZ" dirty="0" smtClean="0">
                <a:solidFill>
                  <a:schemeClr val="bg1"/>
                </a:solidFill>
              </a:rPr>
              <a:t>měr proudu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62" name="TextovéPole 61"/>
          <p:cNvSpPr txBox="1"/>
          <p:nvPr/>
        </p:nvSpPr>
        <p:spPr>
          <a:xfrm>
            <a:off x="6309715" y="5423022"/>
            <a:ext cx="186268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magnetické pole </a:t>
            </a:r>
            <a:br>
              <a:rPr lang="cs-CZ" dirty="0" smtClean="0">
                <a:solidFill>
                  <a:schemeClr val="bg1"/>
                </a:solidFill>
              </a:rPr>
            </a:br>
            <a:r>
              <a:rPr lang="cs-CZ" dirty="0" smtClean="0">
                <a:solidFill>
                  <a:schemeClr val="bg1"/>
                </a:solidFill>
              </a:rPr>
              <a:t>se zesiluje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64" name="Šipka dolů 63"/>
          <p:cNvSpPr/>
          <p:nvPr/>
        </p:nvSpPr>
        <p:spPr>
          <a:xfrm>
            <a:off x="6524678" y="1999328"/>
            <a:ext cx="346245" cy="841448"/>
          </a:xfrm>
          <a:prstGeom prst="downArrow">
            <a:avLst>
              <a:gd name="adj1" fmla="val 44015"/>
              <a:gd name="adj2" fmla="val 66506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1" name="Volný tvar 70"/>
          <p:cNvSpPr/>
          <p:nvPr/>
        </p:nvSpPr>
        <p:spPr>
          <a:xfrm>
            <a:off x="2886075" y="5800725"/>
            <a:ext cx="1571625" cy="223338"/>
          </a:xfrm>
          <a:custGeom>
            <a:avLst/>
            <a:gdLst>
              <a:gd name="connsiteX0" fmla="*/ 1571625 w 1571625"/>
              <a:gd name="connsiteY0" fmla="*/ 123825 h 223338"/>
              <a:gd name="connsiteX1" fmla="*/ 704850 w 1571625"/>
              <a:gd name="connsiteY1" fmla="*/ 219075 h 223338"/>
              <a:gd name="connsiteX2" fmla="*/ 0 w 1571625"/>
              <a:gd name="connsiteY2" fmla="*/ 0 h 2233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571625" h="223338">
                <a:moveTo>
                  <a:pt x="1571625" y="123825"/>
                </a:moveTo>
                <a:cubicBezTo>
                  <a:pt x="1269206" y="181769"/>
                  <a:pt x="966787" y="239713"/>
                  <a:pt x="704850" y="219075"/>
                </a:cubicBezTo>
                <a:cubicBezTo>
                  <a:pt x="442912" y="198438"/>
                  <a:pt x="221456" y="99219"/>
                  <a:pt x="0" y="0"/>
                </a:cubicBezTo>
              </a:path>
            </a:pathLst>
          </a:custGeom>
          <a:noFill/>
          <a:ln w="31750">
            <a:solidFill>
              <a:srgbClr val="FF0000"/>
            </a:solidFill>
            <a:tailEnd type="arrow" w="lg" len="lg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1180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0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4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6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8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0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4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0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0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0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48" grpId="0"/>
      <p:bldP spid="49" grpId="0"/>
      <p:bldP spid="50" grpId="0"/>
      <p:bldP spid="51" grpId="0"/>
      <p:bldP spid="52" grpId="0"/>
      <p:bldP spid="53" grpId="0"/>
      <p:bldP spid="54" grpId="0"/>
      <p:bldP spid="55" grpId="0"/>
      <p:bldP spid="58" grpId="0" animBg="1"/>
      <p:bldP spid="59" grpId="0" animBg="1"/>
      <p:bldP spid="60" grpId="0"/>
      <p:bldP spid="61" grpId="0"/>
      <p:bldP spid="62" grpId="0"/>
      <p:bldP spid="64" grpId="0" animBg="1"/>
      <p:bldP spid="71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398066" y="1628800"/>
            <a:ext cx="8134374" cy="4896544"/>
          </a:xfrm>
          <a:prstGeom prst="roundRect">
            <a:avLst>
              <a:gd name="adj" fmla="val 5325"/>
            </a:avLst>
          </a:prstGeom>
          <a:ln w="295275">
            <a:noFill/>
          </a:ln>
          <a:effectLst/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260350" h="304800" prst="artDeco"/>
            <a:bevelB w="177800" h="171450" prst="angl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917660" y="1772816"/>
            <a:ext cx="7326747" cy="4464496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Krychle 15"/>
          <p:cNvSpPr/>
          <p:nvPr/>
        </p:nvSpPr>
        <p:spPr>
          <a:xfrm>
            <a:off x="5745639" y="4545248"/>
            <a:ext cx="466904" cy="756084"/>
          </a:xfrm>
          <a:prstGeom prst="cube">
            <a:avLst>
              <a:gd name="adj" fmla="val 16706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Zaoblený obdélník 2"/>
          <p:cNvSpPr/>
          <p:nvPr/>
        </p:nvSpPr>
        <p:spPr>
          <a:xfrm>
            <a:off x="287661" y="166548"/>
            <a:ext cx="8460804" cy="1318236"/>
          </a:xfrm>
          <a:prstGeom prst="roundRect">
            <a:avLst>
              <a:gd name="adj" fmla="val 1907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4" name="Zástupný symbol pro obsah 2"/>
          <p:cNvSpPr>
            <a:spLocks noGrp="1"/>
          </p:cNvSpPr>
          <p:nvPr/>
        </p:nvSpPr>
        <p:spPr>
          <a:xfrm>
            <a:off x="503684" y="380262"/>
            <a:ext cx="8028756" cy="1824602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b="1" dirty="0" smtClean="0">
                <a:solidFill>
                  <a:schemeClr val="tx2">
                    <a:lumMod val="10000"/>
                  </a:schemeClr>
                </a:solidFill>
                <a:latin typeface="Trebuchet MS" pitchFamily="34" charset="0"/>
                <a:ea typeface="Cambria Math" pitchFamily="18" charset="0"/>
              </a:rPr>
              <a:t>Při vzájemném pohybu cívky a magnetu se v cívce indukuje elektrický proud.</a:t>
            </a:r>
            <a:endParaRPr lang="cs-CZ" sz="2800" dirty="0" smtClean="0">
              <a:solidFill>
                <a:schemeClr val="tx2">
                  <a:lumMod val="10000"/>
                </a:schemeClr>
              </a:solidFill>
              <a:latin typeface="Trebuchet MS" pitchFamily="34" charset="0"/>
              <a:ea typeface="Cambria Math" pitchFamily="18" charset="0"/>
              <a:cs typeface="Calibri" pitchFamily="34" charset="0"/>
            </a:endParaRPr>
          </a:p>
        </p:txBody>
      </p:sp>
      <p:sp>
        <p:nvSpPr>
          <p:cNvPr id="6" name="Krychle 5"/>
          <p:cNvSpPr/>
          <p:nvPr/>
        </p:nvSpPr>
        <p:spPr>
          <a:xfrm>
            <a:off x="1174384" y="1944576"/>
            <a:ext cx="2828776" cy="2880320"/>
          </a:xfrm>
          <a:prstGeom prst="cube">
            <a:avLst>
              <a:gd name="adj" fmla="val 89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1318399" y="2376624"/>
            <a:ext cx="2285835" cy="1412788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Krychle 7"/>
          <p:cNvSpPr/>
          <p:nvPr/>
        </p:nvSpPr>
        <p:spPr>
          <a:xfrm>
            <a:off x="5198080" y="3619500"/>
            <a:ext cx="1651696" cy="1563464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Kosoúhelník 8"/>
          <p:cNvSpPr/>
          <p:nvPr/>
        </p:nvSpPr>
        <p:spPr>
          <a:xfrm>
            <a:off x="5432380" y="3708028"/>
            <a:ext cx="1116124" cy="216024"/>
          </a:xfrm>
          <a:prstGeom prst="parallelogram">
            <a:avLst>
              <a:gd name="adj" fmla="val 103190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1499152" y="4248832"/>
            <a:ext cx="288032" cy="288032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2974584" y="4257216"/>
            <a:ext cx="288032" cy="288032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5288364" y="4733404"/>
            <a:ext cx="288032" cy="288032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5961768" y="4733404"/>
            <a:ext cx="288032" cy="288032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louk 13"/>
          <p:cNvSpPr/>
          <p:nvPr/>
        </p:nvSpPr>
        <p:spPr>
          <a:xfrm>
            <a:off x="1514432" y="2914848"/>
            <a:ext cx="1787308" cy="1528301"/>
          </a:xfrm>
          <a:prstGeom prst="arc">
            <a:avLst>
              <a:gd name="adj1" fmla="val 11907000"/>
              <a:gd name="adj2" fmla="val 20478691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Krychle 16"/>
          <p:cNvSpPr/>
          <p:nvPr/>
        </p:nvSpPr>
        <p:spPr>
          <a:xfrm>
            <a:off x="5745639" y="3669988"/>
            <a:ext cx="466904" cy="238848"/>
          </a:xfrm>
          <a:prstGeom prst="cube">
            <a:avLst>
              <a:gd name="adj" fmla="val 16706"/>
            </a:avLst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8" name="Přímá spojnice 17"/>
          <p:cNvCxnSpPr/>
          <p:nvPr/>
        </p:nvCxnSpPr>
        <p:spPr>
          <a:xfrm>
            <a:off x="2412344" y="2772003"/>
            <a:ext cx="0" cy="14335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 flipV="1">
            <a:off x="2766200" y="2850870"/>
            <a:ext cx="72008" cy="11734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 rot="21000000" flipH="1" flipV="1">
            <a:off x="1736199" y="3004045"/>
            <a:ext cx="72008" cy="11734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 flipV="1">
            <a:off x="3042797" y="3023188"/>
            <a:ext cx="109909" cy="10783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 rot="300000" flipH="1" flipV="1">
            <a:off x="2038480" y="2843678"/>
            <a:ext cx="72008" cy="12453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 rot="300000" flipH="1" flipV="1">
            <a:off x="1462728" y="3267712"/>
            <a:ext cx="144016" cy="7200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 flipV="1">
            <a:off x="3226728" y="3303712"/>
            <a:ext cx="144016" cy="555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TextovéPole 24"/>
          <p:cNvSpPr txBox="1"/>
          <p:nvPr/>
        </p:nvSpPr>
        <p:spPr>
          <a:xfrm>
            <a:off x="2297094" y="2443836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0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2737526" y="2536615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1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3082712" y="2730182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2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3316203" y="3015404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3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1275536" y="2968217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3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1499152" y="2757422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2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1833302" y="2571041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1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2115779" y="3171165"/>
            <a:ext cx="7998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mA</a:t>
            </a:r>
            <a:endParaRPr lang="cs-CZ" dirty="0">
              <a:solidFill>
                <a:schemeClr val="bg1"/>
              </a:solidFill>
            </a:endParaRPr>
          </a:p>
        </p:txBody>
      </p:sp>
      <p:cxnSp>
        <p:nvCxnSpPr>
          <p:cNvPr id="33" name="Přímá spojnice se šipkou 32"/>
          <p:cNvCxnSpPr/>
          <p:nvPr/>
        </p:nvCxnSpPr>
        <p:spPr>
          <a:xfrm flipV="1">
            <a:off x="2390658" y="2942088"/>
            <a:ext cx="0" cy="853599"/>
          </a:xfrm>
          <a:prstGeom prst="straightConnector1">
            <a:avLst/>
          </a:prstGeom>
          <a:ln w="38100"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Volný tvar 33"/>
          <p:cNvSpPr/>
          <p:nvPr/>
        </p:nvSpPr>
        <p:spPr>
          <a:xfrm>
            <a:off x="1584678" y="4406962"/>
            <a:ext cx="4514850" cy="1339227"/>
          </a:xfrm>
          <a:custGeom>
            <a:avLst/>
            <a:gdLst>
              <a:gd name="connsiteX0" fmla="*/ 0 w 4514850"/>
              <a:gd name="connsiteY0" fmla="*/ 0 h 1339227"/>
              <a:gd name="connsiteX1" fmla="*/ 2028825 w 4514850"/>
              <a:gd name="connsiteY1" fmla="*/ 1333500 h 1339227"/>
              <a:gd name="connsiteX2" fmla="*/ 4514850 w 4514850"/>
              <a:gd name="connsiteY2" fmla="*/ 514350 h 1339227"/>
              <a:gd name="connsiteX3" fmla="*/ 4514850 w 4514850"/>
              <a:gd name="connsiteY3" fmla="*/ 514350 h 13392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514850" h="1339227">
                <a:moveTo>
                  <a:pt x="0" y="0"/>
                </a:moveTo>
                <a:cubicBezTo>
                  <a:pt x="638175" y="623887"/>
                  <a:pt x="1276350" y="1247775"/>
                  <a:pt x="2028825" y="1333500"/>
                </a:cubicBezTo>
                <a:cubicBezTo>
                  <a:pt x="2781300" y="1419225"/>
                  <a:pt x="4514850" y="514350"/>
                  <a:pt x="4514850" y="514350"/>
                </a:cubicBezTo>
                <a:lnTo>
                  <a:pt x="4514850" y="514350"/>
                </a:lnTo>
              </a:path>
            </a:pathLst>
          </a:custGeom>
          <a:noFill/>
          <a:ln w="317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Volný tvar 34"/>
          <p:cNvSpPr/>
          <p:nvPr/>
        </p:nvSpPr>
        <p:spPr>
          <a:xfrm>
            <a:off x="3108678" y="4416487"/>
            <a:ext cx="2343150" cy="827903"/>
          </a:xfrm>
          <a:custGeom>
            <a:avLst/>
            <a:gdLst>
              <a:gd name="connsiteX0" fmla="*/ 0 w 2343150"/>
              <a:gd name="connsiteY0" fmla="*/ 0 h 827903"/>
              <a:gd name="connsiteX1" fmla="*/ 685800 w 2343150"/>
              <a:gd name="connsiteY1" fmla="*/ 809625 h 827903"/>
              <a:gd name="connsiteX2" fmla="*/ 2343150 w 2343150"/>
              <a:gd name="connsiteY2" fmla="*/ 485775 h 82790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343150" h="827903">
                <a:moveTo>
                  <a:pt x="0" y="0"/>
                </a:moveTo>
                <a:cubicBezTo>
                  <a:pt x="147637" y="364331"/>
                  <a:pt x="295275" y="728663"/>
                  <a:pt x="685800" y="809625"/>
                </a:cubicBezTo>
                <a:cubicBezTo>
                  <a:pt x="1076325" y="890587"/>
                  <a:pt x="1709737" y="688181"/>
                  <a:pt x="2343150" y="485775"/>
                </a:cubicBezTo>
              </a:path>
            </a:pathLst>
          </a:custGeom>
          <a:noFill/>
          <a:ln w="317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TextovéPole 35"/>
          <p:cNvSpPr txBox="1"/>
          <p:nvPr/>
        </p:nvSpPr>
        <p:spPr>
          <a:xfrm>
            <a:off x="5432380" y="4175916"/>
            <a:ext cx="7998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200 z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1425031" y="5792355"/>
            <a:ext cx="194571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 proud nevzniká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6309715" y="5423022"/>
            <a:ext cx="19346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magnetické pole </a:t>
            </a:r>
            <a:br>
              <a:rPr lang="cs-CZ" dirty="0" smtClean="0">
                <a:solidFill>
                  <a:schemeClr val="bg1"/>
                </a:solidFill>
              </a:rPr>
            </a:br>
            <a:r>
              <a:rPr lang="cs-CZ" dirty="0" smtClean="0">
                <a:solidFill>
                  <a:schemeClr val="bg1"/>
                </a:solidFill>
              </a:rPr>
              <a:t>se nemění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602773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398066" y="1628800"/>
            <a:ext cx="8134374" cy="4896544"/>
          </a:xfrm>
          <a:prstGeom prst="roundRect">
            <a:avLst>
              <a:gd name="adj" fmla="val 5325"/>
            </a:avLst>
          </a:prstGeom>
          <a:ln w="295275">
            <a:noFill/>
          </a:ln>
          <a:effectLst/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260350" h="304800" prst="artDeco"/>
            <a:bevelB w="177800" h="171450" prst="angl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287661" y="166548"/>
            <a:ext cx="8460804" cy="1318236"/>
          </a:xfrm>
          <a:prstGeom prst="roundRect">
            <a:avLst>
              <a:gd name="adj" fmla="val 1907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4" name="Zástupný symbol pro obsah 2"/>
          <p:cNvSpPr>
            <a:spLocks noGrp="1"/>
          </p:cNvSpPr>
          <p:nvPr/>
        </p:nvSpPr>
        <p:spPr>
          <a:xfrm>
            <a:off x="503684" y="380262"/>
            <a:ext cx="8028756" cy="1824602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b="1" dirty="0" smtClean="0">
                <a:solidFill>
                  <a:schemeClr val="tx2">
                    <a:lumMod val="10000"/>
                  </a:schemeClr>
                </a:solidFill>
                <a:latin typeface="Trebuchet MS" pitchFamily="34" charset="0"/>
                <a:ea typeface="Cambria Math" pitchFamily="18" charset="0"/>
              </a:rPr>
              <a:t>Při vzájemném pohybu cívky a magnetu se v cívce indukuje elektrický proud.</a:t>
            </a:r>
            <a:endParaRPr lang="cs-CZ" sz="2800" dirty="0" smtClean="0">
              <a:solidFill>
                <a:schemeClr val="tx2">
                  <a:lumMod val="10000"/>
                </a:schemeClr>
              </a:solidFill>
              <a:latin typeface="Trebuchet MS" pitchFamily="34" charset="0"/>
              <a:ea typeface="Cambria Math" pitchFamily="18" charset="0"/>
              <a:cs typeface="Calibri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917660" y="1772816"/>
            <a:ext cx="7326747" cy="4464496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Krychle 5"/>
          <p:cNvSpPr/>
          <p:nvPr/>
        </p:nvSpPr>
        <p:spPr>
          <a:xfrm>
            <a:off x="1174384" y="1944576"/>
            <a:ext cx="2828776" cy="2880320"/>
          </a:xfrm>
          <a:prstGeom prst="cube">
            <a:avLst>
              <a:gd name="adj" fmla="val 89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1318399" y="2376624"/>
            <a:ext cx="2285835" cy="1412788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Krychle 7"/>
          <p:cNvSpPr/>
          <p:nvPr/>
        </p:nvSpPr>
        <p:spPr>
          <a:xfrm>
            <a:off x="5198080" y="3619500"/>
            <a:ext cx="1651696" cy="1563464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Kosoúhelník 8"/>
          <p:cNvSpPr/>
          <p:nvPr/>
        </p:nvSpPr>
        <p:spPr>
          <a:xfrm>
            <a:off x="5432380" y="3708028"/>
            <a:ext cx="1116124" cy="216024"/>
          </a:xfrm>
          <a:prstGeom prst="parallelogram">
            <a:avLst>
              <a:gd name="adj" fmla="val 103190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1499152" y="4248832"/>
            <a:ext cx="288032" cy="288032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2974584" y="4257216"/>
            <a:ext cx="288032" cy="288032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5288364" y="4733404"/>
            <a:ext cx="288032" cy="288032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5961768" y="4733404"/>
            <a:ext cx="288032" cy="288032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louk 13"/>
          <p:cNvSpPr/>
          <p:nvPr/>
        </p:nvSpPr>
        <p:spPr>
          <a:xfrm>
            <a:off x="1514432" y="2914848"/>
            <a:ext cx="1787308" cy="1528301"/>
          </a:xfrm>
          <a:prstGeom prst="arc">
            <a:avLst>
              <a:gd name="adj1" fmla="val 11907000"/>
              <a:gd name="adj2" fmla="val 20478691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15" name="Skupina 14"/>
          <p:cNvGrpSpPr/>
          <p:nvPr/>
        </p:nvGrpSpPr>
        <p:grpSpPr>
          <a:xfrm>
            <a:off x="5782728" y="1980580"/>
            <a:ext cx="467072" cy="1404156"/>
            <a:chOff x="6084000" y="2240868"/>
            <a:chExt cx="467072" cy="1404156"/>
          </a:xfrm>
        </p:grpSpPr>
        <p:sp>
          <p:nvSpPr>
            <p:cNvPr id="16" name="Krychle 15"/>
            <p:cNvSpPr/>
            <p:nvPr/>
          </p:nvSpPr>
          <p:spPr>
            <a:xfrm>
              <a:off x="6084168" y="2888940"/>
              <a:ext cx="466904" cy="756084"/>
            </a:xfrm>
            <a:prstGeom prst="cube">
              <a:avLst>
                <a:gd name="adj" fmla="val 16706"/>
              </a:avLst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" name="Krychle 16"/>
            <p:cNvSpPr/>
            <p:nvPr/>
          </p:nvSpPr>
          <p:spPr>
            <a:xfrm>
              <a:off x="6084000" y="2240868"/>
              <a:ext cx="466904" cy="756084"/>
            </a:xfrm>
            <a:prstGeom prst="cube">
              <a:avLst>
                <a:gd name="adj" fmla="val 16706"/>
              </a:avLst>
            </a:prstGeom>
            <a:solidFill>
              <a:srgbClr val="0070C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cxnSp>
        <p:nvCxnSpPr>
          <p:cNvPr id="18" name="Přímá spojnice 17"/>
          <p:cNvCxnSpPr/>
          <p:nvPr/>
        </p:nvCxnSpPr>
        <p:spPr>
          <a:xfrm>
            <a:off x="2412344" y="2772003"/>
            <a:ext cx="0" cy="14335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 flipV="1">
            <a:off x="2766200" y="2850870"/>
            <a:ext cx="72008" cy="11734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 rot="21000000" flipH="1" flipV="1">
            <a:off x="1736199" y="3004045"/>
            <a:ext cx="72008" cy="11734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 flipV="1">
            <a:off x="3042797" y="3023188"/>
            <a:ext cx="109909" cy="10783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 rot="300000" flipH="1" flipV="1">
            <a:off x="2038480" y="2843678"/>
            <a:ext cx="72008" cy="12453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 rot="300000" flipH="1" flipV="1">
            <a:off x="1462728" y="3267712"/>
            <a:ext cx="144016" cy="7200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 flipV="1">
            <a:off x="3226728" y="3303712"/>
            <a:ext cx="144016" cy="555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TextovéPole 24"/>
          <p:cNvSpPr txBox="1"/>
          <p:nvPr/>
        </p:nvSpPr>
        <p:spPr>
          <a:xfrm>
            <a:off x="2297094" y="2443836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0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2737526" y="2536615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1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3082712" y="2730182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2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3316203" y="3015404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3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1275536" y="2968217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3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1499152" y="2757422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2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1833302" y="2571041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1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2134689" y="3161193"/>
            <a:ext cx="7998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mA</a:t>
            </a:r>
            <a:endParaRPr lang="cs-CZ" dirty="0">
              <a:solidFill>
                <a:schemeClr val="bg1"/>
              </a:solidFill>
            </a:endParaRPr>
          </a:p>
        </p:txBody>
      </p:sp>
      <p:cxnSp>
        <p:nvCxnSpPr>
          <p:cNvPr id="33" name="Přímá spojnice se šipkou 32"/>
          <p:cNvCxnSpPr/>
          <p:nvPr/>
        </p:nvCxnSpPr>
        <p:spPr>
          <a:xfrm flipH="1" flipV="1">
            <a:off x="1643168" y="3384737"/>
            <a:ext cx="390021" cy="404675"/>
          </a:xfrm>
          <a:prstGeom prst="straightConnector1">
            <a:avLst/>
          </a:prstGeom>
          <a:ln w="38100"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Volný tvar 33"/>
          <p:cNvSpPr/>
          <p:nvPr/>
        </p:nvSpPr>
        <p:spPr>
          <a:xfrm>
            <a:off x="1584678" y="4406962"/>
            <a:ext cx="4514850" cy="1339227"/>
          </a:xfrm>
          <a:custGeom>
            <a:avLst/>
            <a:gdLst>
              <a:gd name="connsiteX0" fmla="*/ 0 w 4514850"/>
              <a:gd name="connsiteY0" fmla="*/ 0 h 1339227"/>
              <a:gd name="connsiteX1" fmla="*/ 2028825 w 4514850"/>
              <a:gd name="connsiteY1" fmla="*/ 1333500 h 1339227"/>
              <a:gd name="connsiteX2" fmla="*/ 4514850 w 4514850"/>
              <a:gd name="connsiteY2" fmla="*/ 514350 h 1339227"/>
              <a:gd name="connsiteX3" fmla="*/ 4514850 w 4514850"/>
              <a:gd name="connsiteY3" fmla="*/ 514350 h 13392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514850" h="1339227">
                <a:moveTo>
                  <a:pt x="0" y="0"/>
                </a:moveTo>
                <a:cubicBezTo>
                  <a:pt x="638175" y="623887"/>
                  <a:pt x="1276350" y="1247775"/>
                  <a:pt x="2028825" y="1333500"/>
                </a:cubicBezTo>
                <a:cubicBezTo>
                  <a:pt x="2781300" y="1419225"/>
                  <a:pt x="4514850" y="514350"/>
                  <a:pt x="4514850" y="514350"/>
                </a:cubicBezTo>
                <a:lnTo>
                  <a:pt x="4514850" y="514350"/>
                </a:lnTo>
              </a:path>
            </a:pathLst>
          </a:custGeom>
          <a:noFill/>
          <a:ln w="317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Volný tvar 34"/>
          <p:cNvSpPr/>
          <p:nvPr/>
        </p:nvSpPr>
        <p:spPr>
          <a:xfrm>
            <a:off x="3108678" y="4416487"/>
            <a:ext cx="2343150" cy="827903"/>
          </a:xfrm>
          <a:custGeom>
            <a:avLst/>
            <a:gdLst>
              <a:gd name="connsiteX0" fmla="*/ 0 w 2343150"/>
              <a:gd name="connsiteY0" fmla="*/ 0 h 827903"/>
              <a:gd name="connsiteX1" fmla="*/ 685800 w 2343150"/>
              <a:gd name="connsiteY1" fmla="*/ 809625 h 827903"/>
              <a:gd name="connsiteX2" fmla="*/ 2343150 w 2343150"/>
              <a:gd name="connsiteY2" fmla="*/ 485775 h 82790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343150" h="827903">
                <a:moveTo>
                  <a:pt x="0" y="0"/>
                </a:moveTo>
                <a:cubicBezTo>
                  <a:pt x="147637" y="364331"/>
                  <a:pt x="295275" y="728663"/>
                  <a:pt x="685800" y="809625"/>
                </a:cubicBezTo>
                <a:cubicBezTo>
                  <a:pt x="1076325" y="890587"/>
                  <a:pt x="1709737" y="688181"/>
                  <a:pt x="2343150" y="485775"/>
                </a:cubicBezTo>
              </a:path>
            </a:pathLst>
          </a:custGeom>
          <a:noFill/>
          <a:ln w="317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TextovéPole 35"/>
          <p:cNvSpPr txBox="1"/>
          <p:nvPr/>
        </p:nvSpPr>
        <p:spPr>
          <a:xfrm>
            <a:off x="5432380" y="4175916"/>
            <a:ext cx="7998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200 z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1425031" y="5792355"/>
            <a:ext cx="194571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solidFill>
                  <a:schemeClr val="bg1"/>
                </a:solidFill>
              </a:rPr>
              <a:t>s</a:t>
            </a:r>
            <a:r>
              <a:rPr lang="cs-CZ" dirty="0" smtClean="0">
                <a:solidFill>
                  <a:schemeClr val="bg1"/>
                </a:solidFill>
              </a:rPr>
              <a:t>měr proudu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6309715" y="5423022"/>
            <a:ext cx="186268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magnetické pole</a:t>
            </a:r>
            <a:br>
              <a:rPr lang="cs-CZ" dirty="0" smtClean="0">
                <a:solidFill>
                  <a:schemeClr val="bg1"/>
                </a:solidFill>
              </a:rPr>
            </a:br>
            <a:r>
              <a:rPr lang="cs-CZ" dirty="0" smtClean="0">
                <a:solidFill>
                  <a:schemeClr val="bg1"/>
                </a:solidFill>
              </a:rPr>
              <a:t> se zeslabuje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9" name="Šipka dolů 38"/>
          <p:cNvSpPr/>
          <p:nvPr/>
        </p:nvSpPr>
        <p:spPr>
          <a:xfrm rot="10800000">
            <a:off x="6524678" y="1999328"/>
            <a:ext cx="346245" cy="841448"/>
          </a:xfrm>
          <a:prstGeom prst="downArrow">
            <a:avLst>
              <a:gd name="adj1" fmla="val 44015"/>
              <a:gd name="adj2" fmla="val 66506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Volný tvar 41"/>
          <p:cNvSpPr/>
          <p:nvPr/>
        </p:nvSpPr>
        <p:spPr>
          <a:xfrm>
            <a:off x="2886075" y="5800725"/>
            <a:ext cx="1571625" cy="223338"/>
          </a:xfrm>
          <a:custGeom>
            <a:avLst/>
            <a:gdLst>
              <a:gd name="connsiteX0" fmla="*/ 1571625 w 1571625"/>
              <a:gd name="connsiteY0" fmla="*/ 123825 h 223338"/>
              <a:gd name="connsiteX1" fmla="*/ 704850 w 1571625"/>
              <a:gd name="connsiteY1" fmla="*/ 219075 h 223338"/>
              <a:gd name="connsiteX2" fmla="*/ 0 w 1571625"/>
              <a:gd name="connsiteY2" fmla="*/ 0 h 2233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571625" h="223338">
                <a:moveTo>
                  <a:pt x="1571625" y="123825"/>
                </a:moveTo>
                <a:cubicBezTo>
                  <a:pt x="1269206" y="181769"/>
                  <a:pt x="966787" y="239713"/>
                  <a:pt x="704850" y="219075"/>
                </a:cubicBezTo>
                <a:cubicBezTo>
                  <a:pt x="442912" y="198438"/>
                  <a:pt x="221456" y="99219"/>
                  <a:pt x="0" y="0"/>
                </a:cubicBezTo>
              </a:path>
            </a:pathLst>
          </a:custGeom>
          <a:noFill/>
          <a:ln w="38100">
            <a:solidFill>
              <a:srgbClr val="FF0000"/>
            </a:solidFill>
            <a:headEnd type="arrow" w="lg" len="lg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415084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aoblený obdélník 2"/>
          <p:cNvSpPr/>
          <p:nvPr/>
        </p:nvSpPr>
        <p:spPr>
          <a:xfrm>
            <a:off x="176416" y="3700378"/>
            <a:ext cx="8729361" cy="1200586"/>
          </a:xfrm>
          <a:prstGeom prst="roundRect">
            <a:avLst>
              <a:gd name="adj" fmla="val 980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6" name="Zástupný symbol pro obsah 2"/>
          <p:cNvSpPr>
            <a:spLocks noGrp="1"/>
          </p:cNvSpPr>
          <p:nvPr/>
        </p:nvSpPr>
        <p:spPr>
          <a:xfrm>
            <a:off x="303694" y="3920203"/>
            <a:ext cx="8117522" cy="98076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Indukovaný proud při zesílení magnetického pole má opačný směr než při zeslabení.</a:t>
            </a:r>
            <a:endParaRPr lang="cs-CZ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193432" y="5085184"/>
            <a:ext cx="8729361" cy="1204254"/>
          </a:xfrm>
          <a:prstGeom prst="roundRect">
            <a:avLst>
              <a:gd name="adj" fmla="val 980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14" name="Zástupný symbol pro obsah 2"/>
          <p:cNvSpPr>
            <a:spLocks noGrp="1"/>
          </p:cNvSpPr>
          <p:nvPr/>
        </p:nvSpPr>
        <p:spPr>
          <a:xfrm>
            <a:off x="428212" y="5281326"/>
            <a:ext cx="8297207" cy="1008112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Čím je změna magnetického pole </a:t>
            </a:r>
            <a:r>
              <a:rPr lang="cs-CZ" b="1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rychlejší</a:t>
            </a: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 a </a:t>
            </a:r>
            <a:r>
              <a:rPr lang="cs-CZ" b="1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větší</a:t>
            </a: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, tím větší je indukovaný proud.</a:t>
            </a:r>
            <a:endParaRPr lang="cs-CZ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203676" y="166416"/>
            <a:ext cx="8719117" cy="3406600"/>
          </a:xfrm>
          <a:prstGeom prst="roundRect">
            <a:avLst>
              <a:gd name="adj" fmla="val 5325"/>
            </a:avLst>
          </a:prstGeom>
          <a:ln w="295275">
            <a:noFill/>
          </a:ln>
          <a:effectLst/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260350" h="304800" prst="artDeco"/>
            <a:bevelB w="177800" h="171450" prst="angl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8" name="Zaoblený obdélník 7">
            <a:hlinkClick r:id="rId2"/>
          </p:cNvPr>
          <p:cNvSpPr/>
          <p:nvPr/>
        </p:nvSpPr>
        <p:spPr>
          <a:xfrm>
            <a:off x="1822543" y="476672"/>
            <a:ext cx="5508543" cy="2481708"/>
          </a:xfrm>
          <a:prstGeom prst="roundRect">
            <a:avLst>
              <a:gd name="adj" fmla="val 5325"/>
            </a:avLst>
          </a:prstGeom>
          <a:gradFill>
            <a:gsLst>
              <a:gs pos="0">
                <a:srgbClr val="E6DCAC"/>
              </a:gs>
              <a:gs pos="12000">
                <a:srgbClr val="E6D78A"/>
              </a:gs>
              <a:gs pos="30000">
                <a:srgbClr val="C7AC4C"/>
              </a:gs>
              <a:gs pos="45000">
                <a:srgbClr val="E6D78A"/>
              </a:gs>
              <a:gs pos="77000">
                <a:srgbClr val="C7AC4C"/>
              </a:gs>
              <a:gs pos="100000">
                <a:srgbClr val="E6DCAC"/>
              </a:gs>
            </a:gsLst>
            <a:lin ang="948000" scaled="0"/>
          </a:gradFill>
          <a:ln w="295275">
            <a:noFill/>
          </a:ln>
          <a:effectLst/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260350" h="304800" prst="artDeco"/>
            <a:bevelB w="177800" h="171450" prst="angl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>
              <a:lnSpc>
                <a:spcPct val="200000"/>
              </a:lnSpc>
            </a:pPr>
            <a:r>
              <a:rPr lang="cs-CZ" sz="2800" b="1" dirty="0" smtClean="0">
                <a:solidFill>
                  <a:schemeClr val="tx2">
                    <a:lumMod val="10000"/>
                  </a:schemeClr>
                </a:solidFill>
              </a:rPr>
              <a:t>Video </a:t>
            </a:r>
          </a:p>
          <a:p>
            <a:pPr lvl="0" algn="ctr">
              <a:lnSpc>
                <a:spcPct val="200000"/>
              </a:lnSpc>
            </a:pPr>
            <a:r>
              <a:rPr lang="cs-CZ" sz="2800" b="1" dirty="0" smtClean="0">
                <a:solidFill>
                  <a:schemeClr val="tx2">
                    <a:lumMod val="10000"/>
                  </a:schemeClr>
                </a:solidFill>
              </a:rPr>
              <a:t>elektromagnetické </a:t>
            </a:r>
            <a:r>
              <a:rPr lang="cs-CZ" sz="2800" b="1" dirty="0" smtClean="0">
                <a:solidFill>
                  <a:schemeClr val="tx2">
                    <a:lumMod val="10000"/>
                  </a:schemeClr>
                </a:solidFill>
              </a:rPr>
              <a:t>indukce</a:t>
            </a:r>
            <a:endParaRPr lang="cs-CZ" sz="2800" b="1" dirty="0">
              <a:solidFill>
                <a:schemeClr val="tx2">
                  <a:lumMod val="1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838855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1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215652" y="3526408"/>
            <a:ext cx="8604819" cy="2756024"/>
          </a:xfrm>
          <a:prstGeom prst="roundRect">
            <a:avLst>
              <a:gd name="adj" fmla="val 5325"/>
            </a:avLst>
          </a:prstGeom>
          <a:ln w="295275">
            <a:noFill/>
          </a:ln>
          <a:effectLst/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260350" h="304800" prst="artDeco"/>
            <a:bevelB w="177800" h="171450" prst="angl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530720" y="469726"/>
            <a:ext cx="8073728" cy="2254340"/>
          </a:xfrm>
          <a:prstGeom prst="roundRect">
            <a:avLst>
              <a:gd name="adj" fmla="val 9494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4" name="Zástupný symbol pro obsah 2"/>
          <p:cNvSpPr>
            <a:spLocks noGrp="1"/>
          </p:cNvSpPr>
          <p:nvPr/>
        </p:nvSpPr>
        <p:spPr>
          <a:xfrm>
            <a:off x="983727" y="691712"/>
            <a:ext cx="3276228" cy="104821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cs-CZ" sz="2800" b="1" dirty="0" smtClean="0">
                <a:solidFill>
                  <a:schemeClr val="tx2">
                    <a:lumMod val="10000"/>
                  </a:schemeClr>
                </a:solidFill>
                <a:latin typeface="Trebuchet MS" pitchFamily="34" charset="0"/>
                <a:ea typeface="Cambria Math" pitchFamily="18" charset="0"/>
              </a:rPr>
              <a:t>Michael Faraday </a:t>
            </a:r>
            <a:br>
              <a:rPr lang="cs-CZ" sz="2800" b="1" dirty="0" smtClean="0">
                <a:solidFill>
                  <a:schemeClr val="tx2">
                    <a:lumMod val="10000"/>
                  </a:schemeClr>
                </a:solidFill>
                <a:latin typeface="Trebuchet MS" pitchFamily="34" charset="0"/>
                <a:ea typeface="Cambria Math" pitchFamily="18" charset="0"/>
              </a:rPr>
            </a:br>
            <a:r>
              <a:rPr lang="cs-CZ" sz="2800" b="1" dirty="0" smtClean="0">
                <a:solidFill>
                  <a:schemeClr val="tx2">
                    <a:lumMod val="10000"/>
                  </a:schemeClr>
                </a:solidFill>
                <a:latin typeface="Trebuchet MS" pitchFamily="34" charset="0"/>
                <a:ea typeface="Cambria Math" pitchFamily="18" charset="0"/>
              </a:rPr>
              <a:t>(1791 - 1867)</a:t>
            </a:r>
            <a:endParaRPr lang="cs-CZ" sz="2800" dirty="0" smtClean="0">
              <a:solidFill>
                <a:schemeClr val="tx2">
                  <a:lumMod val="10000"/>
                </a:schemeClr>
              </a:solidFill>
              <a:latin typeface="Trebuchet MS" pitchFamily="34" charset="0"/>
              <a:ea typeface="Cambria Math" pitchFamily="18" charset="0"/>
              <a:cs typeface="Calibri" pitchFamily="34" charset="0"/>
            </a:endParaRPr>
          </a:p>
        </p:txBody>
      </p:sp>
      <p:sp>
        <p:nvSpPr>
          <p:cNvPr id="6" name="Zástupný symbol pro obsah 2"/>
          <p:cNvSpPr>
            <a:spLocks noGrp="1"/>
          </p:cNvSpPr>
          <p:nvPr/>
        </p:nvSpPr>
        <p:spPr>
          <a:xfrm>
            <a:off x="449609" y="3690144"/>
            <a:ext cx="8154839" cy="259228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chemeClr val="tx2">
                    <a:lumMod val="10000"/>
                  </a:schemeClr>
                </a:solidFill>
                <a:latin typeface="Trebuchet MS" pitchFamily="34" charset="0"/>
                <a:ea typeface="Cambria Math" pitchFamily="18" charset="0"/>
              </a:rPr>
              <a:t>Objevil elektromagnetickou indukci, která se stala základem rozvoje elektrotechniky. Zabýval se chemickými účinky proudu a formuloval dva zákony elektrolýzy nazvané jeho jménem. Zavedl pojmy „elektrická“ a „magnetická siločára“. </a:t>
            </a:r>
            <a:endParaRPr lang="cs-CZ" sz="2800" dirty="0" smtClean="0">
              <a:solidFill>
                <a:schemeClr val="tx2">
                  <a:lumMod val="10000"/>
                </a:schemeClr>
              </a:solidFill>
              <a:latin typeface="Trebuchet MS" pitchFamily="34" charset="0"/>
              <a:ea typeface="Cambria Math" pitchFamily="18" charset="0"/>
              <a:cs typeface="Calibri" pitchFamily="34" charset="0"/>
            </a:endParaRPr>
          </a:p>
        </p:txBody>
      </p:sp>
      <p:sp>
        <p:nvSpPr>
          <p:cNvPr id="7" name="Zástupný symbol pro obsah 2"/>
          <p:cNvSpPr>
            <a:spLocks noGrp="1"/>
          </p:cNvSpPr>
          <p:nvPr/>
        </p:nvSpPr>
        <p:spPr>
          <a:xfrm>
            <a:off x="1080888" y="1855538"/>
            <a:ext cx="3420244" cy="60850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>
                <a:solidFill>
                  <a:schemeClr val="tx2">
                    <a:lumMod val="10000"/>
                  </a:schemeClr>
                </a:solidFill>
                <a:latin typeface="Trebuchet MS" pitchFamily="34" charset="0"/>
                <a:ea typeface="Cambria Math" pitchFamily="18" charset="0"/>
              </a:rPr>
              <a:t>a</a:t>
            </a:r>
            <a:r>
              <a:rPr lang="cs-CZ" dirty="0" smtClean="0">
                <a:solidFill>
                  <a:schemeClr val="tx2">
                    <a:lumMod val="10000"/>
                  </a:schemeClr>
                </a:solidFill>
                <a:latin typeface="Trebuchet MS" pitchFamily="34" charset="0"/>
                <a:ea typeface="Cambria Math" pitchFamily="18" charset="0"/>
              </a:rPr>
              <a:t>nglický fyzik a chemik</a:t>
            </a:r>
            <a:endParaRPr lang="cs-CZ" dirty="0" smtClean="0">
              <a:solidFill>
                <a:schemeClr val="tx2">
                  <a:lumMod val="10000"/>
                </a:schemeClr>
              </a:solidFill>
              <a:latin typeface="Trebuchet MS" pitchFamily="34" charset="0"/>
              <a:ea typeface="Cambria Math" pitchFamily="18" charset="0"/>
              <a:cs typeface="Calibri" pitchFamily="34" charset="0"/>
            </a:endParaRPr>
          </a:p>
        </p:txBody>
      </p:sp>
      <p:sp>
        <p:nvSpPr>
          <p:cNvPr id="8" name="Zaoblený obdélník 7">
            <a:hlinkClick r:id="rId2"/>
          </p:cNvPr>
          <p:cNvSpPr/>
          <p:nvPr/>
        </p:nvSpPr>
        <p:spPr>
          <a:xfrm>
            <a:off x="5364088" y="685750"/>
            <a:ext cx="3024337" cy="1822292"/>
          </a:xfrm>
          <a:prstGeom prst="roundRect">
            <a:avLst>
              <a:gd name="adj" fmla="val 5325"/>
            </a:avLst>
          </a:prstGeom>
          <a:gradFill>
            <a:gsLst>
              <a:gs pos="0">
                <a:srgbClr val="E6DCAC"/>
              </a:gs>
              <a:gs pos="12000">
                <a:srgbClr val="E6D78A"/>
              </a:gs>
              <a:gs pos="30000">
                <a:srgbClr val="C7AC4C"/>
              </a:gs>
              <a:gs pos="45000">
                <a:srgbClr val="E6D78A"/>
              </a:gs>
              <a:gs pos="77000">
                <a:srgbClr val="C7AC4C"/>
              </a:gs>
              <a:gs pos="100000">
                <a:srgbClr val="E6DCAC"/>
              </a:gs>
            </a:gsLst>
            <a:lin ang="948000" scaled="0"/>
          </a:gradFill>
          <a:ln w="295275">
            <a:noFill/>
          </a:ln>
          <a:effectLst/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260350" h="304800" prst="artDeco"/>
            <a:bevelB w="177800" h="171450" prst="angl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200000"/>
              </a:lnSpc>
            </a:pPr>
            <a:r>
              <a:rPr lang="cs-CZ" sz="2400" dirty="0">
                <a:solidFill>
                  <a:schemeClr val="tx2">
                    <a:lumMod val="10000"/>
                  </a:schemeClr>
                </a:solidFill>
              </a:rPr>
              <a:t>Internet</a:t>
            </a:r>
            <a:r>
              <a:rPr lang="cs-CZ" sz="2400" dirty="0" smtClean="0">
                <a:solidFill>
                  <a:schemeClr val="tx2">
                    <a:lumMod val="10000"/>
                  </a:schemeClr>
                </a:solidFill>
              </a:rPr>
              <a:t>:</a:t>
            </a:r>
            <a:endParaRPr lang="cs-CZ" sz="2400" b="1" dirty="0" smtClean="0">
              <a:solidFill>
                <a:schemeClr val="tx2">
                  <a:lumMod val="10000"/>
                </a:schemeClr>
              </a:solidFill>
            </a:endParaRPr>
          </a:p>
          <a:p>
            <a:pPr lvl="0" algn="ctr">
              <a:lnSpc>
                <a:spcPct val="200000"/>
              </a:lnSpc>
            </a:pPr>
            <a:r>
              <a:rPr lang="cs-CZ" sz="2400" b="1" dirty="0" smtClean="0">
                <a:solidFill>
                  <a:schemeClr val="tx2">
                    <a:lumMod val="10000"/>
                  </a:schemeClr>
                </a:solidFill>
              </a:rPr>
              <a:t>Michael Faraday</a:t>
            </a:r>
            <a:endParaRPr lang="cs-CZ" sz="2400" b="1" dirty="0">
              <a:solidFill>
                <a:schemeClr val="tx2">
                  <a:lumMod val="1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745636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Zaoblený obdélník 30"/>
          <p:cNvSpPr/>
          <p:nvPr/>
        </p:nvSpPr>
        <p:spPr>
          <a:xfrm>
            <a:off x="130076" y="1658013"/>
            <a:ext cx="8855795" cy="3795882"/>
          </a:xfrm>
          <a:prstGeom prst="roundRect">
            <a:avLst>
              <a:gd name="adj" fmla="val 5607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73344" y="230136"/>
            <a:ext cx="8852218" cy="1182640"/>
          </a:xfrm>
          <a:prstGeom prst="roundRect">
            <a:avLst>
              <a:gd name="adj" fmla="val 980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4" name="Zástupný symbol pro obsah 2"/>
          <p:cNvSpPr>
            <a:spLocks noGrp="1"/>
          </p:cNvSpPr>
          <p:nvPr/>
        </p:nvSpPr>
        <p:spPr>
          <a:xfrm>
            <a:off x="308378" y="528349"/>
            <a:ext cx="3433303" cy="634392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Otázky a úkoly:</a:t>
            </a:r>
            <a:endParaRPr lang="cs-CZ" sz="2800" dirty="0" smtClean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  <a:cs typeface="Calibri" pitchFamily="34" charset="0"/>
            </a:endParaRPr>
          </a:p>
        </p:txBody>
      </p:sp>
      <p:sp>
        <p:nvSpPr>
          <p:cNvPr id="32" name="Zástupný symbol pro obsah 2"/>
          <p:cNvSpPr>
            <a:spLocks noGrp="1"/>
          </p:cNvSpPr>
          <p:nvPr/>
        </p:nvSpPr>
        <p:spPr>
          <a:xfrm>
            <a:off x="244039" y="1978325"/>
            <a:ext cx="7968340" cy="1008112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1. Může vzniknout v uzavřeném elektrickém obvodu</a:t>
            </a:r>
            <a:b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</a:b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     bez zdroje napětí elektrický proud?</a:t>
            </a:r>
            <a:endParaRPr lang="cs-CZ" dirty="0" smtClean="0">
              <a:latin typeface="Trebuchet MS" pitchFamily="34" charset="0"/>
              <a:ea typeface="Cambria Math" pitchFamily="18" charset="0"/>
              <a:cs typeface="Calibri" pitchFamily="34" charset="0"/>
            </a:endParaRPr>
          </a:p>
        </p:txBody>
      </p:sp>
      <p:sp>
        <p:nvSpPr>
          <p:cNvPr id="8" name="Zástupný symbol pro obsah 2"/>
          <p:cNvSpPr>
            <a:spLocks noGrp="1"/>
          </p:cNvSpPr>
          <p:nvPr/>
        </p:nvSpPr>
        <p:spPr>
          <a:xfrm>
            <a:off x="346478" y="3027085"/>
            <a:ext cx="8462184" cy="60850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2</a:t>
            </a: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. Na čem závisí indukovaný proud v cívce?</a:t>
            </a:r>
            <a:endParaRPr lang="cs-CZ" dirty="0" smtClean="0">
              <a:latin typeface="Trebuchet MS" pitchFamily="34" charset="0"/>
              <a:ea typeface="Cambria Math" pitchFamily="18" charset="0"/>
              <a:cs typeface="Calibri" pitchFamily="34" charset="0"/>
            </a:endParaRPr>
          </a:p>
        </p:txBody>
      </p:sp>
      <p:sp>
        <p:nvSpPr>
          <p:cNvPr id="9" name="Zástupný symbol pro obsah 2"/>
          <p:cNvSpPr>
            <a:spLocks noGrp="1"/>
          </p:cNvSpPr>
          <p:nvPr/>
        </p:nvSpPr>
        <p:spPr>
          <a:xfrm>
            <a:off x="308378" y="3657174"/>
            <a:ext cx="9140922" cy="60850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3</a:t>
            </a: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. Co je společné pro vznik indukovaného proudu v cívce?</a:t>
            </a:r>
            <a:endParaRPr lang="cs-CZ" dirty="0" smtClean="0">
              <a:latin typeface="Trebuchet MS" pitchFamily="34" charset="0"/>
              <a:ea typeface="Cambria Math" pitchFamily="18" charset="0"/>
              <a:cs typeface="Calibri" pitchFamily="34" charset="0"/>
            </a:endParaRPr>
          </a:p>
        </p:txBody>
      </p:sp>
      <p:sp>
        <p:nvSpPr>
          <p:cNvPr id="11" name="Zástupný symbol pro obsah 2"/>
          <p:cNvSpPr>
            <a:spLocks noGrp="1"/>
          </p:cNvSpPr>
          <p:nvPr/>
        </p:nvSpPr>
        <p:spPr>
          <a:xfrm>
            <a:off x="367595" y="4365547"/>
            <a:ext cx="7641460" cy="79011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4. Jaký fyzik objevil elektromagnetickou indukci?</a:t>
            </a:r>
            <a:endParaRPr lang="cs-CZ" dirty="0" smtClean="0">
              <a:latin typeface="Trebuchet MS" pitchFamily="34" charset="0"/>
              <a:ea typeface="Cambria Math" pitchFamily="18" charset="0"/>
              <a:cs typeface="Calibri" pitchFamily="34" charset="0"/>
            </a:endParaRPr>
          </a:p>
        </p:txBody>
      </p:sp>
      <p:pic>
        <p:nvPicPr>
          <p:cNvPr id="2050" name="Picture 2" descr="C:\Users\spravce\AppData\Local\Microsoft\Windows\Temporary Internet Files\Content.IE5\BL96J1IA\MC900440424[6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99413" y="332656"/>
            <a:ext cx="1994454" cy="16444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038120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0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32" grpId="0"/>
      <p:bldP spid="8" grpId="0"/>
      <p:bldP spid="9" grpId="0"/>
      <p:bldP spid="11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aoblený obdélník 2"/>
          <p:cNvSpPr/>
          <p:nvPr/>
        </p:nvSpPr>
        <p:spPr>
          <a:xfrm>
            <a:off x="151461" y="172596"/>
            <a:ext cx="8852218" cy="1024156"/>
          </a:xfrm>
          <a:prstGeom prst="roundRect">
            <a:avLst>
              <a:gd name="adj" fmla="val 980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4" name="Zástupný symbol pro obsah 2"/>
          <p:cNvSpPr>
            <a:spLocks noGrp="1"/>
          </p:cNvSpPr>
          <p:nvPr/>
        </p:nvSpPr>
        <p:spPr>
          <a:xfrm>
            <a:off x="385403" y="367478"/>
            <a:ext cx="3433303" cy="634392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  <a:cs typeface="Calibri" pitchFamily="34" charset="0"/>
              </a:rPr>
              <a:t>Odpovědi</a:t>
            </a:r>
          </a:p>
        </p:txBody>
      </p:sp>
      <p:sp>
        <p:nvSpPr>
          <p:cNvPr id="10" name="Zaoblený obdélník 9"/>
          <p:cNvSpPr/>
          <p:nvPr/>
        </p:nvSpPr>
        <p:spPr>
          <a:xfrm>
            <a:off x="130076" y="1658013"/>
            <a:ext cx="8855795" cy="3795882"/>
          </a:xfrm>
          <a:prstGeom prst="roundRect">
            <a:avLst>
              <a:gd name="adj" fmla="val 5607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11" name="Zástupný symbol pro obsah 2"/>
          <p:cNvSpPr>
            <a:spLocks noGrp="1"/>
          </p:cNvSpPr>
          <p:nvPr/>
        </p:nvSpPr>
        <p:spPr>
          <a:xfrm>
            <a:off x="244039" y="1978325"/>
            <a:ext cx="7968340" cy="1008112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1. Může vzniknout například vzájemným přibližováním  </a:t>
            </a:r>
            <a:b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</a:b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    cívka a magnetu.</a:t>
            </a:r>
            <a:endParaRPr lang="cs-CZ" dirty="0" smtClean="0">
              <a:latin typeface="Trebuchet MS" pitchFamily="34" charset="0"/>
              <a:ea typeface="Cambria Math" pitchFamily="18" charset="0"/>
              <a:cs typeface="Calibri" pitchFamily="34" charset="0"/>
            </a:endParaRPr>
          </a:p>
        </p:txBody>
      </p:sp>
      <p:sp>
        <p:nvSpPr>
          <p:cNvPr id="12" name="Zástupný symbol pro obsah 2"/>
          <p:cNvSpPr>
            <a:spLocks noGrp="1"/>
          </p:cNvSpPr>
          <p:nvPr/>
        </p:nvSpPr>
        <p:spPr>
          <a:xfrm>
            <a:off x="346478" y="3027085"/>
            <a:ext cx="8462184" cy="60850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2</a:t>
            </a: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. Závisí na rychlosti  a velikosti změny magnetického pole.</a:t>
            </a:r>
            <a:endParaRPr lang="cs-CZ" dirty="0" smtClean="0">
              <a:latin typeface="Trebuchet MS" pitchFamily="34" charset="0"/>
              <a:ea typeface="Cambria Math" pitchFamily="18" charset="0"/>
              <a:cs typeface="Calibri" pitchFamily="34" charset="0"/>
            </a:endParaRPr>
          </a:p>
        </p:txBody>
      </p:sp>
      <p:sp>
        <p:nvSpPr>
          <p:cNvPr id="13" name="Zástupný symbol pro obsah 2"/>
          <p:cNvSpPr>
            <a:spLocks noGrp="1"/>
          </p:cNvSpPr>
          <p:nvPr/>
        </p:nvSpPr>
        <p:spPr>
          <a:xfrm>
            <a:off x="308378" y="3657174"/>
            <a:ext cx="9140922" cy="60850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3</a:t>
            </a: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. Musí dojít ke změně magnetického pole.</a:t>
            </a:r>
            <a:endParaRPr lang="cs-CZ" dirty="0" smtClean="0">
              <a:latin typeface="Trebuchet MS" pitchFamily="34" charset="0"/>
              <a:ea typeface="Cambria Math" pitchFamily="18" charset="0"/>
              <a:cs typeface="Calibri" pitchFamily="34" charset="0"/>
            </a:endParaRPr>
          </a:p>
        </p:txBody>
      </p:sp>
      <p:sp>
        <p:nvSpPr>
          <p:cNvPr id="14" name="Zástupný symbol pro obsah 2"/>
          <p:cNvSpPr>
            <a:spLocks noGrp="1"/>
          </p:cNvSpPr>
          <p:nvPr/>
        </p:nvSpPr>
        <p:spPr>
          <a:xfrm>
            <a:off x="367595" y="4365547"/>
            <a:ext cx="7641460" cy="79011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4. </a:t>
            </a:r>
            <a:r>
              <a:rPr lang="cs-CZ" dirty="0">
                <a:solidFill>
                  <a:schemeClr val="tx2">
                    <a:lumMod val="10000"/>
                  </a:schemeClr>
                </a:solidFill>
                <a:latin typeface="Trebuchet MS" pitchFamily="34" charset="0"/>
                <a:ea typeface="Cambria Math" pitchFamily="18" charset="0"/>
              </a:rPr>
              <a:t>Michael </a:t>
            </a:r>
            <a:r>
              <a:rPr lang="cs-CZ" dirty="0" smtClean="0">
                <a:solidFill>
                  <a:schemeClr val="tx2">
                    <a:lumMod val="10000"/>
                  </a:schemeClr>
                </a:solidFill>
                <a:latin typeface="Trebuchet MS" pitchFamily="34" charset="0"/>
                <a:ea typeface="Cambria Math" pitchFamily="18" charset="0"/>
              </a:rPr>
              <a:t>Faraday. </a:t>
            </a:r>
            <a:endParaRPr lang="cs-CZ" dirty="0" smtClean="0">
              <a:latin typeface="Trebuchet MS" pitchFamily="34" charset="0"/>
              <a:ea typeface="Cambria Math" pitchFamily="18" charset="0"/>
              <a:cs typeface="Calibri" pitchFamily="34" charset="0"/>
            </a:endParaRPr>
          </a:p>
        </p:txBody>
      </p:sp>
      <p:pic>
        <p:nvPicPr>
          <p:cNvPr id="1026" name="Picture 2" descr="C:\Users\spravce\AppData\Local\Microsoft\Windows\Temporary Internet Files\Content.IE5\D1R1SU0N\MC900437791CAXQ29BU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64313" y="3719513"/>
            <a:ext cx="1831975" cy="1501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541393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0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1" grpId="0"/>
      <p:bldP spid="12" grpId="0"/>
      <p:bldP spid="13" grpId="0"/>
      <p:bldP spid="1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281448" y="620688"/>
            <a:ext cx="8609307" cy="6120680"/>
          </a:xfrm>
          <a:prstGeom prst="roundRect">
            <a:avLst>
              <a:gd name="adj" fmla="val 303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Obdélník 2">
            <a:hlinkClick r:id="rId2"/>
          </p:cNvPr>
          <p:cNvSpPr/>
          <p:nvPr/>
        </p:nvSpPr>
        <p:spPr>
          <a:xfrm>
            <a:off x="427794" y="866676"/>
            <a:ext cx="8167115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>
                <a:solidFill>
                  <a:schemeClr val="bg1"/>
                </a:solidFill>
              </a:rPr>
              <a:t>Khanova</a:t>
            </a:r>
            <a:r>
              <a:rPr lang="cs-CZ" sz="2800" b="1" dirty="0" smtClean="0">
                <a:solidFill>
                  <a:schemeClr val="bg1"/>
                </a:solidFill>
              </a:rPr>
              <a:t> </a:t>
            </a:r>
            <a:r>
              <a:rPr lang="cs-CZ" sz="2800" b="1" dirty="0">
                <a:solidFill>
                  <a:schemeClr val="bg1"/>
                </a:solidFill>
              </a:rPr>
              <a:t>š</a:t>
            </a:r>
            <a:r>
              <a:rPr lang="cs-CZ" sz="2800" b="1" dirty="0" smtClean="0">
                <a:solidFill>
                  <a:schemeClr val="bg1"/>
                </a:solidFill>
              </a:rPr>
              <a:t>kola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4" name="Obdélník 3">
            <a:hlinkClick r:id="rId3"/>
          </p:cNvPr>
          <p:cNvSpPr/>
          <p:nvPr/>
        </p:nvSpPr>
        <p:spPr>
          <a:xfrm>
            <a:off x="427794" y="2528900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1"/>
                </a:solidFill>
              </a:rPr>
              <a:t>Testy.nanic.cz – Fyzika</a:t>
            </a:r>
          </a:p>
        </p:txBody>
      </p:sp>
      <p:sp>
        <p:nvSpPr>
          <p:cNvPr id="5" name="Obdélník 4">
            <a:hlinkClick r:id="rId4"/>
          </p:cNvPr>
          <p:cNvSpPr/>
          <p:nvPr/>
        </p:nvSpPr>
        <p:spPr>
          <a:xfrm>
            <a:off x="427794" y="1693528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Fyzika online – ZŠ Sokolovská Liberec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6" name="Obdélník 5">
            <a:hlinkClick r:id="rId5"/>
          </p:cNvPr>
          <p:cNvSpPr/>
          <p:nvPr/>
        </p:nvSpPr>
        <p:spPr>
          <a:xfrm>
            <a:off x="427793" y="5805264"/>
            <a:ext cx="8167115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1"/>
                </a:solidFill>
              </a:rPr>
              <a:t>Fyzikální, matematické a chemické tabulky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2330213" y="53132"/>
            <a:ext cx="62646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Hypertextové odkazy</a:t>
            </a:r>
            <a:endParaRPr lang="cs-CZ" sz="2800" dirty="0"/>
          </a:p>
        </p:txBody>
      </p:sp>
      <p:pic>
        <p:nvPicPr>
          <p:cNvPr id="8" name="Picture 3" descr="C:\Users\spravce\AppData\Local\Microsoft\Windows\Temporary Internet Files\Content.IE5\BL96J1IA\MC900440428[2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5330" y="186680"/>
            <a:ext cx="1261203" cy="13280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Obdélník 8">
            <a:hlinkClick r:id="rId7"/>
          </p:cNvPr>
          <p:cNvSpPr/>
          <p:nvPr/>
        </p:nvSpPr>
        <p:spPr>
          <a:xfrm>
            <a:off x="451659" y="3356992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Učitel. Net – tvoje online </a:t>
            </a:r>
            <a:r>
              <a:rPr lang="cs-CZ" sz="2800" b="1" dirty="0">
                <a:solidFill>
                  <a:schemeClr val="bg1"/>
                </a:solidFill>
              </a:rPr>
              <a:t>š</a:t>
            </a:r>
            <a:r>
              <a:rPr lang="cs-CZ" sz="2800" b="1" dirty="0" smtClean="0">
                <a:solidFill>
                  <a:schemeClr val="bg1"/>
                </a:solidFill>
              </a:rPr>
              <a:t>kola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10" name="Obdélník 9">
            <a:hlinkClick r:id="rId8"/>
          </p:cNvPr>
          <p:cNvSpPr/>
          <p:nvPr/>
        </p:nvSpPr>
        <p:spPr>
          <a:xfrm>
            <a:off x="427793" y="4176000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1"/>
                </a:solidFill>
              </a:rPr>
              <a:t>Encyklopedie </a:t>
            </a:r>
            <a:r>
              <a:rPr lang="cs-CZ" sz="2800" b="1" dirty="0" smtClean="0">
                <a:solidFill>
                  <a:schemeClr val="bg1"/>
                </a:solidFill>
              </a:rPr>
              <a:t>fyziky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11" name="Obdélník 10">
            <a:hlinkClick r:id="rId9"/>
          </p:cNvPr>
          <p:cNvSpPr/>
          <p:nvPr/>
        </p:nvSpPr>
        <p:spPr>
          <a:xfrm>
            <a:off x="451659" y="4968000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1"/>
                </a:solidFill>
              </a:rPr>
              <a:t>Fyzikální webové stránky</a:t>
            </a:r>
          </a:p>
        </p:txBody>
      </p:sp>
    </p:spTree>
    <p:extLst>
      <p:ext uri="{BB962C8B-B14F-4D97-AF65-F5344CB8AC3E}">
        <p14:creationId xmlns:p14="http://schemas.microsoft.com/office/powerpoint/2010/main" val="9757246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9" grpId="0" animBg="1"/>
      <p:bldP spid="10" grpId="0" animBg="1"/>
      <p:bldP spid="11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0370" y="1228110"/>
            <a:ext cx="8180445" cy="246221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KOLÁŘOVÁ, Růžena; BOHUNĚK, Jiří; ŠTOLL, Ivan a kol. </a:t>
            </a:r>
            <a:r>
              <a:rPr lang="cs-CZ" sz="1100" i="1" dirty="0"/>
              <a:t>Fyzika pro 9. ročník</a:t>
            </a:r>
            <a:r>
              <a:rPr lang="cs-CZ" sz="1100" dirty="0"/>
              <a:t>. Havlíčkův Brod: Prometheus, 2002, ISBN 80-7196-193-0</a:t>
            </a:r>
            <a:r>
              <a:rPr lang="cs-CZ" sz="1100"/>
              <a:t>. </a:t>
            </a:r>
            <a:endParaRPr lang="cs-CZ" sz="1100" dirty="0" smtClean="0"/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 smtClean="0"/>
              <a:t>Galerie klipart</a:t>
            </a:r>
          </a:p>
          <a:p>
            <a:pPr marL="285750" indent="-285750">
              <a:buFont typeface="Wingdings" pitchFamily="2" charset="2"/>
              <a:buChar char="v"/>
            </a:pPr>
            <a:endParaRPr lang="cs-CZ" sz="1100" dirty="0"/>
          </a:p>
          <a:p>
            <a:pPr marL="285750" indent="-285750">
              <a:buFont typeface="Wingdings" pitchFamily="2" charset="2"/>
              <a:buChar char="v"/>
            </a:pPr>
            <a:endParaRPr lang="cs-CZ" sz="1100" dirty="0" smtClean="0"/>
          </a:p>
          <a:p>
            <a:pPr marL="285750" indent="-285750">
              <a:buFont typeface="Wingdings" pitchFamily="2" charset="2"/>
              <a:buChar char="v"/>
            </a:pPr>
            <a:endParaRPr lang="cs-CZ" sz="1100" dirty="0"/>
          </a:p>
          <a:p>
            <a:pPr marL="285750" indent="-285750">
              <a:buFont typeface="Wingdings" pitchFamily="2" charset="2"/>
              <a:buChar char="v"/>
            </a:pPr>
            <a:endParaRPr lang="cs-CZ" sz="1100" dirty="0" smtClean="0"/>
          </a:p>
          <a:p>
            <a:pPr marL="285750" indent="-285750">
              <a:buFont typeface="Wingdings" pitchFamily="2" charset="2"/>
              <a:buChar char="v"/>
            </a:pPr>
            <a:endParaRPr lang="cs-CZ" sz="1100" dirty="0" smtClean="0"/>
          </a:p>
          <a:p>
            <a:pPr marL="285750" indent="-285750">
              <a:buFont typeface="Wingdings" pitchFamily="2" charset="2"/>
              <a:buChar char="v"/>
            </a:pPr>
            <a:endParaRPr lang="cs-CZ" sz="1100" dirty="0"/>
          </a:p>
          <a:p>
            <a:pPr marL="285750" indent="-285750">
              <a:buFont typeface="Wingdings" pitchFamily="2" charset="2"/>
              <a:buChar char="v"/>
            </a:pPr>
            <a:endParaRPr lang="cs-CZ" sz="1100" dirty="0" smtClean="0"/>
          </a:p>
          <a:p>
            <a:pPr marL="285750" indent="-285750">
              <a:buFont typeface="Wingdings" pitchFamily="2" charset="2"/>
              <a:buChar char="v"/>
            </a:pPr>
            <a:endParaRPr lang="cs-CZ" sz="1100" dirty="0"/>
          </a:p>
          <a:p>
            <a:pPr marL="285750" indent="-285750">
              <a:buFont typeface="Wingdings" pitchFamily="2" charset="2"/>
              <a:buChar char="v"/>
            </a:pPr>
            <a:endParaRPr lang="cs-CZ" sz="1100" dirty="0"/>
          </a:p>
          <a:p>
            <a:pPr marL="285750" indent="-285750">
              <a:buFont typeface="Wingdings" pitchFamily="2" charset="2"/>
              <a:buChar char="v"/>
            </a:pPr>
            <a:endParaRPr lang="cs-CZ" sz="1100" dirty="0"/>
          </a:p>
          <a:p>
            <a:pPr marL="285750" indent="-285750">
              <a:buFont typeface="Wingdings" pitchFamily="2" charset="2"/>
              <a:buChar char="v"/>
            </a:pPr>
            <a:endParaRPr lang="cs-CZ" sz="1100" dirty="0"/>
          </a:p>
          <a:p>
            <a:pPr marL="285750" indent="-285750">
              <a:buFont typeface="Wingdings" pitchFamily="2" charset="2"/>
              <a:buChar char="v"/>
            </a:pPr>
            <a:endParaRPr lang="cs-CZ" sz="1100" dirty="0">
              <a:effectLst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55776" y="215062"/>
            <a:ext cx="26348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Použité zdroje: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8749853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lackTie">
  <a:themeElements>
    <a:clrScheme name="BlackTie">
      <a:dk1>
        <a:srgbClr val="000000"/>
      </a:dk1>
      <a:lt1>
        <a:srgbClr val="FFFFFF"/>
      </a:lt1>
      <a:dk2>
        <a:srgbClr val="46464A"/>
      </a:dk2>
      <a:lt2>
        <a:srgbClr val="E3DCCF"/>
      </a:lt2>
      <a:accent1>
        <a:srgbClr val="6F6F74"/>
      </a:accent1>
      <a:accent2>
        <a:srgbClr val="A7B789"/>
      </a:accent2>
      <a:accent3>
        <a:srgbClr val="BEAE98"/>
      </a:accent3>
      <a:accent4>
        <a:srgbClr val="92A9B9"/>
      </a:accent4>
      <a:accent5>
        <a:srgbClr val="9C8265"/>
      </a:accent5>
      <a:accent6>
        <a:srgbClr val="8D6974"/>
      </a:accent6>
      <a:hlink>
        <a:srgbClr val="67AABF"/>
      </a:hlink>
      <a:folHlink>
        <a:srgbClr val="B1B5AB"/>
      </a:folHlink>
    </a:clrScheme>
    <a:fontScheme name="BlackTie">
      <a:majorFont>
        <a:latin typeface="Garamond"/>
        <a:ea typeface=""/>
        <a:cs typeface=""/>
        <a:font script="Grek" typeface="Constantia"/>
        <a:font script="Cyrl" typeface="Constantia"/>
        <a:font script="Jpan" typeface="ＭＳ Ｐ明朝"/>
        <a:font script="Hang" typeface="궁서"/>
        <a:font script="Hans" typeface="仿宋"/>
        <a:font script="Hant" typeface="標楷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aramond"/>
        <a:ea typeface=""/>
        <a:cs typeface=""/>
        <a:font script="Grek" typeface="Constantia"/>
        <a:font script="Cyrl" typeface="Constantia"/>
        <a:font script="Jpan" typeface="ＭＳ Ｐ明朝"/>
        <a:font script="Hang" typeface="궁서"/>
        <a:font script="Hans" typeface="仿宋"/>
        <a:font script="Hant" typeface="標楷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BlackTie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220000"/>
              </a:schemeClr>
            </a:gs>
            <a:gs pos="30000">
              <a:schemeClr val="phClr">
                <a:tint val="61000"/>
                <a:satMod val="220000"/>
              </a:schemeClr>
            </a:gs>
            <a:gs pos="45000">
              <a:schemeClr val="phClr">
                <a:tint val="66000"/>
                <a:satMod val="240000"/>
              </a:schemeClr>
            </a:gs>
            <a:gs pos="55000">
              <a:schemeClr val="phClr">
                <a:tint val="66000"/>
                <a:satMod val="220000"/>
              </a:schemeClr>
            </a:gs>
            <a:gs pos="73000">
              <a:schemeClr val="phClr">
                <a:tint val="61000"/>
                <a:satMod val="220000"/>
              </a:schemeClr>
            </a:gs>
            <a:gs pos="100000">
              <a:schemeClr val="phClr">
                <a:tint val="45000"/>
                <a:satMod val="220000"/>
              </a:schemeClr>
            </a:gs>
          </a:gsLst>
          <a:lin ang="950000" scaled="1"/>
        </a:gradFill>
        <a:gradFill rotWithShape="1">
          <a:gsLst>
            <a:gs pos="0">
              <a:schemeClr val="phClr">
                <a:shade val="63000"/>
                <a:satMod val="110000"/>
              </a:schemeClr>
            </a:gs>
            <a:gs pos="30000">
              <a:schemeClr val="phClr">
                <a:shade val="90000"/>
                <a:satMod val="120000"/>
              </a:schemeClr>
            </a:gs>
            <a:gs pos="45000">
              <a:schemeClr val="phClr">
                <a:shade val="100000"/>
                <a:satMod val="128000"/>
              </a:schemeClr>
            </a:gs>
            <a:gs pos="55000">
              <a:schemeClr val="phClr">
                <a:shade val="100000"/>
                <a:satMod val="128000"/>
              </a:schemeClr>
            </a:gs>
            <a:gs pos="73000">
              <a:schemeClr val="phClr">
                <a:shade val="90000"/>
                <a:satMod val="120000"/>
              </a:schemeClr>
            </a:gs>
            <a:gs pos="100000">
              <a:schemeClr val="phClr">
                <a:shade val="63000"/>
                <a:satMod val="110000"/>
              </a:schemeClr>
            </a:gs>
          </a:gsLst>
          <a:lin ang="950000" scaled="1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5397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1909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7150" dist="38100" dir="5400000" algn="br" rotWithShape="0">
              <a:srgbClr val="000000">
                <a:alpha val="57000"/>
              </a:srgbClr>
            </a:outerShdw>
          </a:effectLst>
          <a:scene3d>
            <a:camera prst="orthographicFront">
              <a:rot lat="0" lon="0" rev="0"/>
            </a:camera>
            <a:lightRig rig="twoPt" dir="t">
              <a:rot lat="0" lon="0" rev="1800000"/>
            </a:lightRig>
          </a:scene3d>
          <a:sp3d>
            <a:bevelT w="44450" h="31750" prst="coolSlant"/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20000"/>
              </a:schemeClr>
            </a:duotone>
          </a:blip>
          <a:stretch/>
        </a:blip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30000"/>
                <a:satMod val="255000"/>
              </a:schemeClr>
            </a:gs>
          </a:gsLst>
          <a:path path="circle">
            <a:fillToRect l="50000" t="-80000" r="50000" b="18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Black Tie</Template>
  <TotalTime>1132</TotalTime>
  <Words>416</Words>
  <Application>Microsoft Office PowerPoint</Application>
  <PresentationFormat>Předvádění na obrazovce (4:3)</PresentationFormat>
  <Paragraphs>97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BlackTie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ZŠ Libina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ZŠ Libina</dc:creator>
  <cp:lastModifiedBy>ZŠ Libina</cp:lastModifiedBy>
  <cp:revision>199</cp:revision>
  <dcterms:created xsi:type="dcterms:W3CDTF">2012-04-23T18:25:05Z</dcterms:created>
  <dcterms:modified xsi:type="dcterms:W3CDTF">2013-03-25T16:19:37Z</dcterms:modified>
</cp:coreProperties>
</file>