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4" r:id="rId2"/>
    <p:sldId id="269" r:id="rId3"/>
    <p:sldId id="312" r:id="rId4"/>
    <p:sldId id="313" r:id="rId5"/>
    <p:sldId id="314" r:id="rId6"/>
    <p:sldId id="276" r:id="rId7"/>
    <p:sldId id="292" r:id="rId8"/>
    <p:sldId id="31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67889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VY_32_INOVACE_10_06_F9_Hanak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34660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Střídavý proud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Fyzika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639220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smtClean="0">
                <a:solidFill>
                  <a:schemeClr val="tx2">
                    <a:lumMod val="10000"/>
                  </a:schemeClr>
                </a:solidFill>
              </a:rPr>
              <a:t>Transformátory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8440" y="202265"/>
            <a:ext cx="8527119" cy="994487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412776"/>
            <a:ext cx="8609307" cy="4248471"/>
          </a:xfrm>
          <a:prstGeom prst="roundRect">
            <a:avLst>
              <a:gd name="adj" fmla="val 974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66993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08440" y="1589584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Tato část pojednává o střídavém napětí.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</a:t>
            </a:r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apitola se zaměřuje na transformátory a jejich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využití v praxi. Na konci jsou otázky, které prověří zda žáci pochopili danou látku.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34271" y="1348503"/>
            <a:ext cx="8802223" cy="1794739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500070" y="1348503"/>
            <a:ext cx="2626523" cy="6164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Transformátor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07072" y="1485684"/>
                <a:ext cx="7937171" cy="155341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                   je zařízení, které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umožňuje měnit střídavé napětí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cs-CZ" sz="2800" b="1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𝑼</m:t>
                        </m:r>
                      </m:e>
                      <m:sub>
                        <m:r>
                          <a:rPr lang="cs-CZ" sz="2800" b="1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800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na střídavé napětí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cs-CZ" sz="2800" b="1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𝑼</m:t>
                        </m:r>
                      </m:e>
                      <m:sub>
                        <m:r>
                          <a:rPr lang="cs-CZ" sz="2800" b="1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800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se stejným kmitočtem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, ale jinou hodnotou.</a:t>
                </a:r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072" y="1485684"/>
                <a:ext cx="7937171" cy="1553416"/>
              </a:xfrm>
              <a:prstGeom prst="rect">
                <a:avLst/>
              </a:prstGeom>
              <a:blipFill rotWithShape="1">
                <a:blip r:embed="rId2"/>
                <a:stretch>
                  <a:fillRect l="-1536" t="-3529" r="-16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208625" y="4457775"/>
            <a:ext cx="8827870" cy="1851545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507072" y="5003228"/>
            <a:ext cx="6443629" cy="74197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Schématické značka transformátoru: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34272" y="206545"/>
            <a:ext cx="8802221" cy="1055182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92426" y="313343"/>
            <a:ext cx="8273348" cy="80436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585467" y="313343"/>
            <a:ext cx="3714733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 !!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7046497" y="4717661"/>
            <a:ext cx="1072367" cy="1293528"/>
            <a:chOff x="-2392373" y="1518502"/>
            <a:chExt cx="1318264" cy="1425403"/>
          </a:xfrm>
        </p:grpSpPr>
        <p:grpSp>
          <p:nvGrpSpPr>
            <p:cNvPr id="17" name="Skupina 16"/>
            <p:cNvGrpSpPr/>
            <p:nvPr/>
          </p:nvGrpSpPr>
          <p:grpSpPr>
            <a:xfrm rot="5400000">
              <a:off x="-2857000" y="1983129"/>
              <a:ext cx="1403823" cy="474570"/>
              <a:chOff x="-3204864" y="3568690"/>
              <a:chExt cx="2592288" cy="807774"/>
            </a:xfrm>
          </p:grpSpPr>
          <p:sp>
            <p:nvSpPr>
              <p:cNvPr id="18" name="Oblouk 17"/>
              <p:cNvSpPr/>
              <p:nvPr/>
            </p:nvSpPr>
            <p:spPr>
              <a:xfrm>
                <a:off x="-2556792" y="3598006"/>
                <a:ext cx="648072" cy="778458"/>
              </a:xfrm>
              <a:prstGeom prst="arc">
                <a:avLst>
                  <a:gd name="adj1" fmla="val 10812117"/>
                  <a:gd name="adj2" fmla="val 0"/>
                </a:avLst>
              </a:prstGeom>
              <a:ln w="381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  <p:sp>
            <p:nvSpPr>
              <p:cNvPr id="19" name="Oblouk 18"/>
              <p:cNvSpPr/>
              <p:nvPr/>
            </p:nvSpPr>
            <p:spPr>
              <a:xfrm>
                <a:off x="-1908720" y="3584193"/>
                <a:ext cx="648072" cy="778458"/>
              </a:xfrm>
              <a:prstGeom prst="arc">
                <a:avLst>
                  <a:gd name="adj1" fmla="val 10812117"/>
                  <a:gd name="adj2" fmla="val 0"/>
                </a:avLst>
              </a:prstGeom>
              <a:ln w="381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  <p:sp>
            <p:nvSpPr>
              <p:cNvPr id="20" name="Oblouk 19"/>
              <p:cNvSpPr/>
              <p:nvPr/>
            </p:nvSpPr>
            <p:spPr>
              <a:xfrm>
                <a:off x="-1260648" y="3598006"/>
                <a:ext cx="648072" cy="778458"/>
              </a:xfrm>
              <a:prstGeom prst="arc">
                <a:avLst>
                  <a:gd name="adj1" fmla="val 10812117"/>
                  <a:gd name="adj2" fmla="val 0"/>
                </a:avLst>
              </a:prstGeom>
              <a:ln w="381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  <p:sp>
            <p:nvSpPr>
              <p:cNvPr id="21" name="Oblouk 20"/>
              <p:cNvSpPr/>
              <p:nvPr/>
            </p:nvSpPr>
            <p:spPr>
              <a:xfrm>
                <a:off x="-3204864" y="3568690"/>
                <a:ext cx="648072" cy="778458"/>
              </a:xfrm>
              <a:prstGeom prst="arc">
                <a:avLst>
                  <a:gd name="adj1" fmla="val 10812117"/>
                  <a:gd name="adj2" fmla="val 0"/>
                </a:avLst>
              </a:prstGeom>
              <a:ln w="381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 rot="16200000">
              <a:off x="-2013306" y="2004709"/>
              <a:ext cx="1403823" cy="474570"/>
              <a:chOff x="-3204864" y="3568690"/>
              <a:chExt cx="2592288" cy="807774"/>
            </a:xfrm>
          </p:grpSpPr>
          <p:sp>
            <p:nvSpPr>
              <p:cNvPr id="23" name="Oblouk 22"/>
              <p:cNvSpPr/>
              <p:nvPr/>
            </p:nvSpPr>
            <p:spPr>
              <a:xfrm>
                <a:off x="-2556792" y="3598006"/>
                <a:ext cx="648072" cy="778458"/>
              </a:xfrm>
              <a:prstGeom prst="arc">
                <a:avLst>
                  <a:gd name="adj1" fmla="val 10812117"/>
                  <a:gd name="adj2" fmla="val 0"/>
                </a:avLst>
              </a:prstGeom>
              <a:ln w="381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  <p:sp>
            <p:nvSpPr>
              <p:cNvPr id="24" name="Oblouk 23"/>
              <p:cNvSpPr/>
              <p:nvPr/>
            </p:nvSpPr>
            <p:spPr>
              <a:xfrm>
                <a:off x="-1908720" y="3584193"/>
                <a:ext cx="648072" cy="778458"/>
              </a:xfrm>
              <a:prstGeom prst="arc">
                <a:avLst>
                  <a:gd name="adj1" fmla="val 10812117"/>
                  <a:gd name="adj2" fmla="val 0"/>
                </a:avLst>
              </a:prstGeom>
              <a:ln w="381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  <p:sp>
            <p:nvSpPr>
              <p:cNvPr id="25" name="Oblouk 24"/>
              <p:cNvSpPr/>
              <p:nvPr/>
            </p:nvSpPr>
            <p:spPr>
              <a:xfrm>
                <a:off x="-1260648" y="3598006"/>
                <a:ext cx="648072" cy="778458"/>
              </a:xfrm>
              <a:prstGeom prst="arc">
                <a:avLst>
                  <a:gd name="adj1" fmla="val 10812117"/>
                  <a:gd name="adj2" fmla="val 0"/>
                </a:avLst>
              </a:prstGeom>
              <a:ln w="381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  <p:sp>
            <p:nvSpPr>
              <p:cNvPr id="26" name="Oblouk 25"/>
              <p:cNvSpPr/>
              <p:nvPr/>
            </p:nvSpPr>
            <p:spPr>
              <a:xfrm>
                <a:off x="-3204864" y="3568690"/>
                <a:ext cx="648072" cy="778458"/>
              </a:xfrm>
              <a:prstGeom prst="arc">
                <a:avLst>
                  <a:gd name="adj1" fmla="val 10812117"/>
                  <a:gd name="adj2" fmla="val 0"/>
                </a:avLst>
              </a:prstGeom>
              <a:ln w="381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p:grpSp>
        <p:cxnSp>
          <p:nvCxnSpPr>
            <p:cNvPr id="28" name="Přímá spojnice 27"/>
            <p:cNvCxnSpPr/>
            <p:nvPr/>
          </p:nvCxnSpPr>
          <p:spPr>
            <a:xfrm>
              <a:off x="-1736573" y="1518502"/>
              <a:ext cx="0" cy="1403824"/>
            </a:xfrm>
            <a:prstGeom prst="line">
              <a:avLst/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Zaoblený obdélník 26"/>
          <p:cNvSpPr/>
          <p:nvPr/>
        </p:nvSpPr>
        <p:spPr>
          <a:xfrm>
            <a:off x="208624" y="3150881"/>
            <a:ext cx="8827871" cy="128199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331652" y="3361062"/>
            <a:ext cx="8607459" cy="109671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 transformátoru se využívá jev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elektromagnetické indukce.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5122" name="Picture 2" descr="C:\Users\spravce\AppData\Local\Microsoft\Windows\Temporary Internet Files\Content.IE5\BL96J1IA\MC900440450[6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381" y="135403"/>
            <a:ext cx="1779861" cy="1344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653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6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251521" y="1888887"/>
            <a:ext cx="8725095" cy="719925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51521" y="1008666"/>
            <a:ext cx="8725096" cy="908360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51520" y="100306"/>
            <a:ext cx="8725097" cy="908360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94594" y="100306"/>
            <a:ext cx="8220290" cy="100811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Transformátor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tvoří dvě cívky, které mají společné jádro z magneticky měkké oceli.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553988" y="1050946"/>
            <a:ext cx="7696110" cy="8949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Primární cívka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– na tuto cívku se připojí vstupní střídavé napětí.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494594" y="1983104"/>
            <a:ext cx="8482023" cy="53149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Sekundární cívka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– na tuto cívku se připojí spotřebič.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51520" y="2608812"/>
            <a:ext cx="8725095" cy="4060548"/>
          </a:xfrm>
          <a:prstGeom prst="roundRect">
            <a:avLst>
              <a:gd name="adj" fmla="val 17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5707" y="2809439"/>
            <a:ext cx="4872672" cy="3659294"/>
          </a:xfrm>
          <a:prstGeom prst="rect">
            <a:avLst/>
          </a:prstGeom>
        </p:spPr>
      </p:pic>
      <p:pic>
        <p:nvPicPr>
          <p:cNvPr id="4098" name="Picture 2" descr="C:\Users\spravce\AppData\Local\Microsoft\Windows\Temporary Internet Files\Content.IE5\D1R1SU0N\MC900440452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1859" y="3724686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90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72393" y="116632"/>
            <a:ext cx="8594222" cy="6552728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81509" y="3879668"/>
            <a:ext cx="8314791" cy="123421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87784" y="1535580"/>
            <a:ext cx="8314791" cy="1155180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47321" y="240258"/>
            <a:ext cx="8314791" cy="1234878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456978" y="427808"/>
                <a:ext cx="8220290" cy="10081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Transformační poměr 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je podíl počtu závitů sekundární cívky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𝑁</m:t>
                        </m:r>
                      </m:e>
                      <m:sub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a primární cívky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𝑁</m:t>
                        </m:r>
                      </m:e>
                      <m:sub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978" y="427808"/>
                <a:ext cx="8220290" cy="1008112"/>
              </a:xfrm>
              <a:prstGeom prst="rect">
                <a:avLst/>
              </a:prstGeom>
              <a:blipFill rotWithShape="1">
                <a:blip r:embed="rId2"/>
                <a:stretch>
                  <a:fillRect l="-1187" t="-4819" r="-11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2"/>
          <p:cNvSpPr>
            <a:spLocks noGrp="1"/>
          </p:cNvSpPr>
          <p:nvPr/>
        </p:nvSpPr>
        <p:spPr>
          <a:xfrm>
            <a:off x="476233" y="1889024"/>
            <a:ext cx="5269248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Transformační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poměr </a:t>
            </a:r>
            <a:r>
              <a:rPr lang="cs-CZ" b="1" i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vypočítáme: 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-35675" y="4039678"/>
            <a:ext cx="3995936" cy="53149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Transformace nahoru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: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5464424" y="1599900"/>
                <a:ext cx="1872208" cy="89492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𝑝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4424" y="1599900"/>
                <a:ext cx="1872208" cy="894928"/>
              </a:xfrm>
              <a:prstGeom prst="rect">
                <a:avLst/>
              </a:prstGeom>
              <a:blipFill rotWithShape="1">
                <a:blip r:embed="rId3"/>
                <a:stretch>
                  <a:fillRect b="-27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777982" y="4039678"/>
                <a:ext cx="3549983" cy="5314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en-US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</a:t>
                </a:r>
                <a:r>
                  <a:rPr lang="en-US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&gt; 1,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𝑈</m:t>
                        </m:r>
                      </m:e>
                      <m:sub>
                        <m:r>
                          <a:rPr lang="en-US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sub>
                    </m:sSub>
                    <m:r>
                      <a:rPr lang="en-US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</m:t>
                    </m:r>
                    <m:sSub>
                      <m:sSubPr>
                        <m:ctrlPr>
                          <a:rPr lang="en-US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en-US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𝑈</m:t>
                        </m:r>
                      </m:e>
                      <m:sub>
                        <m:r>
                          <a:rPr lang="en-US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US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𝑁</m:t>
                        </m:r>
                      </m:e>
                      <m:sub>
                        <m:r>
                          <a:rPr lang="en-US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sub>
                    </m:sSub>
                    <m:r>
                      <a:rPr lang="en-US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</m:t>
                    </m:r>
                    <m:sSub>
                      <m:sSubPr>
                        <m:ctrlPr>
                          <a:rPr lang="en-US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en-US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𝑁</m:t>
                        </m:r>
                      </m:e>
                      <m:sub>
                        <m:r>
                          <a:rPr lang="en-US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7982" y="4039678"/>
                <a:ext cx="3549983" cy="531490"/>
              </a:xfrm>
              <a:prstGeom prst="rect">
                <a:avLst/>
              </a:prstGeom>
              <a:blipFill rotWithShape="1">
                <a:blip r:embed="rId4"/>
                <a:stretch>
                  <a:fillRect l="-2749" t="-9195" b="-12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ástupný symbol pro obsah 2"/>
          <p:cNvSpPr>
            <a:spLocks noGrp="1"/>
          </p:cNvSpPr>
          <p:nvPr/>
        </p:nvSpPr>
        <p:spPr>
          <a:xfrm>
            <a:off x="434679" y="4537591"/>
            <a:ext cx="8220290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Transformátorem se napětí zvětší.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20988" y="5167481"/>
            <a:ext cx="8314791" cy="1117981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19968" y="5325106"/>
            <a:ext cx="3995936" cy="53149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Transformace dolů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: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3428752" y="5325106"/>
                <a:ext cx="3549983" cy="5314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en-US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</a:t>
                </a:r>
                <a:r>
                  <a:rPr lang="en-US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&lt; 1,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𝑈</m:t>
                        </m:r>
                      </m:e>
                      <m:sub>
                        <m:r>
                          <a:rPr lang="en-US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sub>
                    </m:sSub>
                    <m:r>
                      <a:rPr lang="en-US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&gt;</m:t>
                    </m:r>
                    <m:sSub>
                      <m:sSubPr>
                        <m:ctrlPr>
                          <a:rPr lang="en-US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en-US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𝑈</m:t>
                        </m:r>
                      </m:e>
                      <m:sub>
                        <m:r>
                          <a:rPr lang="en-US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US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𝑁</m:t>
                        </m:r>
                      </m:e>
                      <m:sub>
                        <m:r>
                          <a:rPr lang="en-US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sub>
                    </m:sSub>
                    <m:r>
                      <a:rPr lang="en-US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&gt;</m:t>
                    </m:r>
                    <m:sSub>
                      <m:sSubPr>
                        <m:ctrlPr>
                          <a:rPr lang="en-US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en-US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𝑁</m:t>
                        </m:r>
                      </m:e>
                      <m:sub>
                        <m:r>
                          <a:rPr lang="en-US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8752" y="5325106"/>
                <a:ext cx="3549983" cy="531490"/>
              </a:xfrm>
              <a:prstGeom prst="rect">
                <a:avLst/>
              </a:prstGeom>
              <a:blipFill rotWithShape="1">
                <a:blip r:embed="rId5"/>
                <a:stretch>
                  <a:fillRect l="-2573" t="-9195" b="-12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ástupný symbol pro obsah 2"/>
          <p:cNvSpPr>
            <a:spLocks noGrp="1"/>
          </p:cNvSpPr>
          <p:nvPr/>
        </p:nvSpPr>
        <p:spPr>
          <a:xfrm>
            <a:off x="474158" y="5808769"/>
            <a:ext cx="8220290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Transformátorem se napětí z</a:t>
            </a:r>
            <a:r>
              <a:rPr lang="en-US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men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ší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060796" y="2682576"/>
            <a:ext cx="2781173" cy="1155180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3144847" y="3021024"/>
            <a:ext cx="1844262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Platí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: 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969761" y="2774168"/>
                <a:ext cx="1872208" cy="89492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𝑈</m:t>
                              </m:r>
                            </m:e>
                            <m:sub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𝑈</m:t>
                              </m:r>
                            </m:e>
                            <m:sub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9761" y="2774168"/>
                <a:ext cx="1872208" cy="894928"/>
              </a:xfrm>
              <a:prstGeom prst="rect">
                <a:avLst/>
              </a:prstGeom>
              <a:blipFill rotWithShape="1">
                <a:blip r:embed="rId6"/>
                <a:stretch>
                  <a:fillRect b="-27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HGW68T4R\MC900438000CA100EXT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5" y="2751093"/>
            <a:ext cx="1656184" cy="112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407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1" grpId="0"/>
      <p:bldP spid="12" grpId="0"/>
      <p:bldP spid="14" grpId="0"/>
      <p:bldP spid="15" grpId="0"/>
      <p:bldP spid="16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232411" y="1321784"/>
            <a:ext cx="8692374" cy="5131552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16629" y="254225"/>
            <a:ext cx="8692374" cy="101453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79912" y="444296"/>
            <a:ext cx="343330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Otázky a úkoly: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287870" y="1506884"/>
            <a:ext cx="7968340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Jaké jsou základní části transformátoru?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19491" y="2105272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Vysvětli činnost transformátoru.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96795" y="3276414"/>
            <a:ext cx="9140922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Jak určíš transformační poměr.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32902" y="3884922"/>
            <a:ext cx="7900977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Co znamená, že transformační poměr je vetší než 1?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337115" y="4435806"/>
            <a:ext cx="8301646" cy="8109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Primární cívka má 1200 závitů a napětí 30 V. Sekundární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má 600 závitů. Jaké napětí má sekundární cívka?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326331" y="5318794"/>
            <a:ext cx="8472969" cy="8986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7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Primární cívka má 690 závitů a napětí 230 V. Kolik závitů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musí mí sekundární cívka, aby sekundární napětí bylo 9 V?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311410" y="2667906"/>
            <a:ext cx="9140922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Na jakém jevu je založena činnost transformátoru?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pic>
        <p:nvPicPr>
          <p:cNvPr id="2050" name="Picture 2" descr="C:\Users\spravce\AppData\Local\Microsoft\Windows\Temporary Internet Files\Content.IE5\0BASIBLT\MC900432483[6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000" y="477838"/>
            <a:ext cx="17780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81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2" grpId="0"/>
      <p:bldP spid="8" grpId="0"/>
      <p:bldP spid="9" grpId="0"/>
      <p:bldP spid="11" grpId="0"/>
      <p:bldP spid="10" grpId="0"/>
      <p:bldP spid="12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21881" y="115430"/>
            <a:ext cx="8802904" cy="93242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10487" y="266680"/>
            <a:ext cx="3548604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  <a:cs typeface="Calibri" pitchFamily="34" charset="0"/>
              </a:rPr>
              <a:t>Odpovědi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177146" y="1047858"/>
            <a:ext cx="8747639" cy="5217434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32604" y="1276986"/>
            <a:ext cx="8493805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Transformátor tvoří dvě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cívky a společné jádro.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64226" y="1875374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Umožňuje měnit napětí.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241530" y="3046516"/>
            <a:ext cx="3627133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Transformační poměr: 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277637" y="3655024"/>
            <a:ext cx="7900977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Výstupní napětí se zvětší.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281850" y="4205908"/>
                <a:ext cx="8301646" cy="81098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6.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U</m:t>
                        </m:r>
                      </m:e>
                      <m:sub>
                        <m:r>
                          <a:rPr lang="cs-CZ" b="0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sub>
                    </m:sSub>
                    <m:r>
                      <a:rPr lang="cs-CZ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=15 </m:t>
                    </m:r>
                    <m:r>
                      <m:rPr>
                        <m:sty m:val="p"/>
                      </m:rPr>
                      <a:rPr lang="cs-CZ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V</m:t>
                    </m:r>
                  </m:oMath>
                </a14:m>
                <a:endParaRPr lang="cs-CZ" b="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  <a:cs typeface="Calibri" pitchFamily="34" charset="0"/>
                  </a:rPr>
                  <a:t>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p</m:t>
                    </m:r>
                    <m:r>
                      <a:rPr lang="cs-CZ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=0,5</m:t>
                    </m:r>
                  </m:oMath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850" y="4205908"/>
                <a:ext cx="8301646" cy="810980"/>
              </a:xfrm>
              <a:prstGeom prst="rect">
                <a:avLst/>
              </a:prstGeom>
              <a:blipFill rotWithShape="1">
                <a:blip r:embed="rId2"/>
                <a:stretch>
                  <a:fillRect l="-1101" t="-6015" b="-180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271066" y="5088896"/>
                <a:ext cx="8472969" cy="8986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7.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N</m:t>
                        </m:r>
                      </m:e>
                      <m:sub>
                        <m:r>
                          <a:rPr lang="cs-CZ" b="0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sub>
                    </m:sSub>
                    <m:r>
                      <a:rPr lang="cs-CZ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=27 </m:t>
                    </m:r>
                    <m:r>
                      <m:rPr>
                        <m:sty m:val="p"/>
                      </m:rPr>
                      <a:rPr lang="cs-CZ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z</m:t>
                    </m:r>
                    <m:r>
                      <a:rPr lang="cs-CZ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vit</m:t>
                    </m:r>
                    <m:r>
                      <a:rPr lang="cs-CZ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ů</m:t>
                    </m:r>
                  </m:oMath>
                </a14:m>
                <a:endParaRPr lang="cs-CZ" dirty="0" smtClean="0">
                  <a:latin typeface="Trebuchet MS" pitchFamily="34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066" y="5088896"/>
                <a:ext cx="8472969" cy="898600"/>
              </a:xfrm>
              <a:prstGeom prst="rect">
                <a:avLst/>
              </a:prstGeom>
              <a:blipFill rotWithShape="1">
                <a:blip r:embed="rId3"/>
                <a:stretch>
                  <a:fillRect l="-1079" t="-54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ástupný symbol pro obsah 2"/>
          <p:cNvSpPr>
            <a:spLocks noGrp="1"/>
          </p:cNvSpPr>
          <p:nvPr/>
        </p:nvSpPr>
        <p:spPr>
          <a:xfrm>
            <a:off x="256145" y="2438008"/>
            <a:ext cx="9140922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</a:t>
            </a:r>
            <a:r>
              <a:rPr lang="cs-CZ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Na jevu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elektromagnetické indukce.</a:t>
            </a:r>
            <a:endParaRPr lang="cs-CZ" dirty="0" smtClean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3724647" y="2831983"/>
                <a:ext cx="1872208" cy="89492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𝑝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4647" y="2831983"/>
                <a:ext cx="1872208" cy="89492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37791CAE9CM7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58696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4139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9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1820694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149988" cy="16158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Jiří; ŠTOLL, Ivan a kol. </a:t>
            </a:r>
            <a:r>
              <a:rPr lang="cs-CZ" sz="1100" i="1" dirty="0"/>
              <a:t>Fyzika pro 9. ročník</a:t>
            </a:r>
            <a:r>
              <a:rPr lang="cs-CZ" sz="1100" dirty="0"/>
              <a:t>. Havlíčkův Brod: Prometheus, 2002, ISBN 80-7196-193-0. </a:t>
            </a:r>
            <a:r>
              <a:rPr lang="cs-CZ" sz="1100" dirty="0" smtClean="0"/>
              <a:t>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JX. </a:t>
            </a:r>
            <a:r>
              <a:rPr lang="cs-CZ" sz="1100" i="1" dirty="0"/>
              <a:t>Wikipedie</a:t>
            </a:r>
            <a:r>
              <a:rPr lang="cs-CZ" sz="1100" dirty="0"/>
              <a:t> [online]. [cit. 10.3.2013]. Dostupný na WWW: http://cs.wikipedia.org/wiki/Soubor:Transformer3d_col3_cs.svg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klipart</a:t>
            </a: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1370</TotalTime>
  <Words>511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220</cp:revision>
  <dcterms:created xsi:type="dcterms:W3CDTF">2012-04-23T18:25:05Z</dcterms:created>
  <dcterms:modified xsi:type="dcterms:W3CDTF">2013-03-25T16:32:16Z</dcterms:modified>
</cp:coreProperties>
</file>