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74" r:id="rId2"/>
    <p:sldId id="269" r:id="rId3"/>
    <p:sldId id="312" r:id="rId4"/>
    <p:sldId id="313" r:id="rId5"/>
    <p:sldId id="316" r:id="rId6"/>
    <p:sldId id="317" r:id="rId7"/>
    <p:sldId id="318" r:id="rId8"/>
    <p:sldId id="276" r:id="rId9"/>
    <p:sldId id="292" r:id="rId10"/>
    <p:sldId id="319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DD5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pPr/>
              <a:t>15.11.2013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66A06E7-139E-4925-B821-3D33166AA24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wmf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53001" y="2222227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41293" y="230867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0032" y="5305456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79406" y="4586520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79406" y="3020814"/>
            <a:ext cx="74927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</a:rPr>
              <a:t>VY_32_INOVACE_10_07_F9_Hanak</a:t>
            </a:r>
            <a:endParaRPr lang="cs-CZ" sz="28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05601" y="2534761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703442" y="3544034"/>
            <a:ext cx="622157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Vedení elektrického proudu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5028" y="230867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Název projektu: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Škola hrou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2">
                    <a:lumMod val="10000"/>
                  </a:schemeClr>
                </a:solidFill>
              </a:rPr>
              <a:t>Vzdělávací oblast </a:t>
            </a:r>
            <a:r>
              <a:rPr lang="cs-CZ" sz="1600" dirty="0" smtClean="0">
                <a:solidFill>
                  <a:schemeClr val="tx2">
                    <a:lumMod val="10000"/>
                  </a:schemeClr>
                </a:solidFill>
              </a:rPr>
              <a:t>Fyzika</a:t>
            </a: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79406" y="4054554"/>
            <a:ext cx="810055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>
                <a:solidFill>
                  <a:schemeClr val="tx2">
                    <a:lumMod val="10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</a:rPr>
              <a:t>: </a:t>
            </a:r>
            <a:r>
              <a:rPr lang="cs-CZ" sz="2600" dirty="0" smtClean="0">
                <a:solidFill>
                  <a:schemeClr val="tx2">
                    <a:lumMod val="10000"/>
                  </a:schemeClr>
                </a:solidFill>
              </a:rPr>
              <a:t>Vedení elektrického proudu v kapalinách</a:t>
            </a:r>
            <a:endParaRPr lang="cs-CZ" sz="2600" dirty="0">
              <a:solidFill>
                <a:schemeClr val="tx2">
                  <a:lumMod val="10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66502" y="603017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116633"/>
            <a:ext cx="8527119" cy="1008112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484784"/>
            <a:ext cx="8609307" cy="5112567"/>
          </a:xfrm>
          <a:prstGeom prst="roundRect">
            <a:avLst>
              <a:gd name="adj" fmla="val 960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68700" y="0"/>
            <a:ext cx="2016224" cy="851655"/>
          </a:xfrm>
          <a:prstGeom prst="rect">
            <a:avLst/>
          </a:prstGeom>
        </p:spPr>
        <p:txBody>
          <a:bodyPr vert="horz" anchor="b">
            <a:normAutofit fontScale="925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2">
                    <a:lumMod val="10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58416" y="1700808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tx2">
                    <a:lumMod val="10000"/>
                  </a:schemeClr>
                </a:solidFill>
              </a:rPr>
              <a:t>Tato </a:t>
            </a:r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část pojednává o vedení elektrického proudu v kapalinách. V této kapitole se dozvíme, za jakých podmínek vedou kapaliny elektrický proud a kde toho můžeme v praxi využít. Na konci jsou otázky, které prověří zda žáci pochopili danou látku.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tx2">
                    <a:lumMod val="10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solidFill>
                <a:schemeClr val="tx2">
                  <a:lumMod val="1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14038" y="2760018"/>
            <a:ext cx="8780229" cy="84471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214039" y="1481624"/>
            <a:ext cx="8780229" cy="127839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-128753" y="1660213"/>
            <a:ext cx="4104456" cy="6359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Elektrický izolant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14038" y="151057"/>
            <a:ext cx="8779201" cy="105518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twoPt" dir="tr"/>
          </a:scene3d>
          <a:sp3d contourW="14605" prstMaterial="metal">
            <a:bevelT w="165100" h="95250" prst="softRound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11244" y="257855"/>
            <a:ext cx="8273348" cy="80436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587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604285" y="257855"/>
            <a:ext cx="3714733" cy="7275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Zapamatujte si !!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207442" y="3925172"/>
            <a:ext cx="8793422" cy="1423868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408801" y="1663305"/>
            <a:ext cx="8254250" cy="109671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                        je kapalina, která nevede elektrický proud.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259841" y="2925818"/>
            <a:ext cx="8423922" cy="6359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Destilovaná voda je izolant, protože je chemicky čistá.</a:t>
            </a:r>
            <a:endParaRPr lang="cs-CZ" sz="2800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-107244" y="4153284"/>
            <a:ext cx="4104456" cy="6359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Elektrolyt</a:t>
            </a:r>
            <a:endParaRPr lang="cs-CZ" sz="2800" b="1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699465" y="4153284"/>
            <a:ext cx="8449012" cy="6328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             je kapalina, která vede elektrický proud.</a:t>
            </a:r>
            <a:endParaRPr lang="cs-CZ" sz="2800" b="1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322463" y="4713056"/>
            <a:ext cx="10153128" cy="6359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Elektrolyty 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jsou vodné roztoky solí, kyselin a zásad.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07442" y="5349040"/>
            <a:ext cx="8780229" cy="84471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358562" y="5538462"/>
            <a:ext cx="8423922" cy="6359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2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Roztok kuchyňské soli je elektrolyt.</a:t>
            </a:r>
            <a:endParaRPr lang="cs-CZ" sz="2800" spc="-12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6" name="Picture 2" descr="C:\Users\spravce\AppData\Local\Microsoft\Windows\Temporary Internet Files\Content.IE5\0BASIBLT\MC900440428CAU0SZCP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82435"/>
            <a:ext cx="1501278" cy="1580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8653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6" grpId="0"/>
      <p:bldP spid="30" grpId="0"/>
      <p:bldP spid="29" grpId="0"/>
      <p:bldP spid="33" grpId="0"/>
      <p:bldP spid="34" grpId="0"/>
      <p:bldP spid="35" grpId="0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72392" y="213172"/>
            <a:ext cx="8692095" cy="1535906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35036" y="393922"/>
            <a:ext cx="8385436" cy="1162870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529538" y="471300"/>
                <a:ext cx="8074910" cy="1008113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b="1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Elektrický proud </a:t>
                </a:r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v roztoku kuchyňské soli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𝑁𝑎𝐶𝑙</m:t>
                    </m:r>
                  </m:oMath>
                </a14:m>
                <a:r>
                  <a:rPr lang="cs-CZ" sz="2800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je tvořen pohybem iontů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320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𝑁𝑎</m:t>
                        </m:r>
                      </m:e>
                      <m:sup>
                        <m:r>
                          <a:rPr lang="cs-CZ" sz="32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</m:sup>
                    </m:sSup>
                    <m:r>
                      <a:rPr lang="cs-CZ" sz="32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r>
                      <a:rPr lang="cs-CZ" sz="32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𝑎</m:t>
                    </m:r>
                    <m:r>
                      <a:rPr lang="cs-CZ" sz="32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 </m:t>
                    </m:r>
                    <m:sSup>
                      <m:sSupPr>
                        <m:ctrlPr>
                          <a:rPr lang="cs-CZ" sz="32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32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𝐶𝑙</m:t>
                        </m:r>
                      </m:e>
                      <m:sup>
                        <m:r>
                          <a:rPr lang="cs-CZ" sz="32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</m:sup>
                    </m:sSup>
                    <m:r>
                      <a:rPr lang="cs-CZ" sz="3200" b="0" i="1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</a:rPr>
                      <m:t>.</m:t>
                    </m:r>
                  </m:oMath>
                </a14:m>
                <a:endParaRPr lang="cs-CZ" sz="3200" dirty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</a:endParaRPr>
              </a:p>
            </p:txBody>
          </p:sp>
        </mc:Choice>
        <mc:Fallback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538" y="471300"/>
                <a:ext cx="8074910" cy="100811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586" t="-5422" b="-156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Zaoblený obdélník 15"/>
          <p:cNvSpPr/>
          <p:nvPr/>
        </p:nvSpPr>
        <p:spPr>
          <a:xfrm>
            <a:off x="272392" y="1844824"/>
            <a:ext cx="8692095" cy="482453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49961" y="2052822"/>
            <a:ext cx="8290934" cy="453650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1607096" y="2978731"/>
            <a:ext cx="3888432" cy="2088232"/>
            <a:chOff x="6876256" y="2672915"/>
            <a:chExt cx="3888432" cy="2088232"/>
          </a:xfrm>
        </p:grpSpPr>
        <p:sp>
          <p:nvSpPr>
            <p:cNvPr id="4" name="Obdélník se zakulaceným rohem na stejné straně 3"/>
            <p:cNvSpPr/>
            <p:nvPr/>
          </p:nvSpPr>
          <p:spPr>
            <a:xfrm rot="10800000">
              <a:off x="6876256" y="2672915"/>
              <a:ext cx="3888432" cy="2088232"/>
            </a:xfrm>
            <a:prstGeom prst="round2SameRect">
              <a:avLst/>
            </a:prstGeom>
            <a:solidFill>
              <a:srgbClr val="5DD5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se zakulaceným rohem na stejné straně 8"/>
            <p:cNvSpPr/>
            <p:nvPr/>
          </p:nvSpPr>
          <p:spPr>
            <a:xfrm rot="10800000">
              <a:off x="6876256" y="3068958"/>
              <a:ext cx="3888432" cy="1692187"/>
            </a:xfrm>
            <a:prstGeom prst="round2Same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6" name="Ovál 5"/>
              <p:cNvSpPr/>
              <p:nvPr/>
            </p:nvSpPr>
            <p:spPr>
              <a:xfrm>
                <a:off x="2750582" y="3626803"/>
                <a:ext cx="396044" cy="396044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6" name="Ovál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50582" y="3626803"/>
                <a:ext cx="396044" cy="396044"/>
              </a:xfrm>
              <a:prstGeom prst="ellipse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Ovál 14"/>
          <p:cNvSpPr/>
          <p:nvPr/>
        </p:nvSpPr>
        <p:spPr>
          <a:xfrm>
            <a:off x="2354538" y="4220869"/>
            <a:ext cx="396044" cy="39604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+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4001362" y="3581181"/>
            <a:ext cx="396044" cy="39604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+</a:t>
            </a:r>
            <a:endParaRPr lang="cs-CZ" sz="28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0" name="TextovéPole 19"/>
              <p:cNvSpPr txBox="1"/>
              <p:nvPr/>
            </p:nvSpPr>
            <p:spPr>
              <a:xfrm>
                <a:off x="615237" y="2134733"/>
                <a:ext cx="19837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kladn</m:t>
                      </m:r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á 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elektroda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5237" y="2134733"/>
                <a:ext cx="1983716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21" name="TextovéPole 20"/>
              <p:cNvSpPr txBox="1"/>
              <p:nvPr/>
            </p:nvSpPr>
            <p:spPr>
              <a:xfrm>
                <a:off x="4971546" y="2189902"/>
                <a:ext cx="19837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z</m:t>
                      </m:r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á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pron</m:t>
                      </m:r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á 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elektroda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71546" y="2189902"/>
                <a:ext cx="1983716" cy="36933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1231"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1843833" y="2688731"/>
            <a:ext cx="144016" cy="185944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076056" y="2697078"/>
            <a:ext cx="144016" cy="185944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nice 9"/>
          <p:cNvCxnSpPr/>
          <p:nvPr/>
        </p:nvCxnSpPr>
        <p:spPr>
          <a:xfrm flipH="1">
            <a:off x="827585" y="2688731"/>
            <a:ext cx="1160264" cy="417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 flipH="1">
            <a:off x="5076056" y="2676535"/>
            <a:ext cx="1160264" cy="417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827585" y="2697078"/>
            <a:ext cx="0" cy="324799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6236320" y="2697078"/>
            <a:ext cx="0" cy="322700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5673338" y="5916260"/>
            <a:ext cx="58013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4495924" y="5913044"/>
            <a:ext cx="58013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ál 33"/>
          <p:cNvSpPr/>
          <p:nvPr/>
        </p:nvSpPr>
        <p:spPr>
          <a:xfrm>
            <a:off x="3920470" y="5614403"/>
            <a:ext cx="597282" cy="59728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A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5" name="Vývojový diagram: sumační spojení 34"/>
          <p:cNvSpPr/>
          <p:nvPr/>
        </p:nvSpPr>
        <p:spPr>
          <a:xfrm>
            <a:off x="5076056" y="5596782"/>
            <a:ext cx="597282" cy="597282"/>
          </a:xfrm>
          <a:prstGeom prst="flowChartSummingJuncti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6" name="Přímá spojnice 35"/>
          <p:cNvCxnSpPr/>
          <p:nvPr/>
        </p:nvCxnSpPr>
        <p:spPr>
          <a:xfrm flipH="1">
            <a:off x="2839220" y="5921140"/>
            <a:ext cx="1081250" cy="294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H="1">
            <a:off x="827585" y="5933840"/>
            <a:ext cx="58013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1566766" y="5933840"/>
            <a:ext cx="58013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1407717" y="5622499"/>
            <a:ext cx="0" cy="64165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1560117" y="5786125"/>
            <a:ext cx="0" cy="32082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ál 43"/>
          <p:cNvSpPr/>
          <p:nvPr/>
        </p:nvSpPr>
        <p:spPr>
          <a:xfrm>
            <a:off x="2661944" y="5845202"/>
            <a:ext cx="177275" cy="17727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2146898" y="5857902"/>
            <a:ext cx="177275" cy="17727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nice 47"/>
          <p:cNvCxnSpPr/>
          <p:nvPr/>
        </p:nvCxnSpPr>
        <p:spPr>
          <a:xfrm flipH="1">
            <a:off x="2324173" y="5786125"/>
            <a:ext cx="515046" cy="13795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0" name="Ovál 49"/>
              <p:cNvSpPr/>
              <p:nvPr/>
            </p:nvSpPr>
            <p:spPr>
              <a:xfrm>
                <a:off x="4121708" y="4476855"/>
                <a:ext cx="396044" cy="396044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0" name="Ovál 4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1708" y="4476855"/>
                <a:ext cx="396044" cy="396044"/>
              </a:xfrm>
              <a:prstGeom prst="ellipse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" name="Šipka doleva 50"/>
          <p:cNvSpPr/>
          <p:nvPr/>
        </p:nvSpPr>
        <p:spPr>
          <a:xfrm>
            <a:off x="2280184" y="3698810"/>
            <a:ext cx="432048" cy="252029"/>
          </a:xfrm>
          <a:prstGeom prst="leftArrow">
            <a:avLst>
              <a:gd name="adj1" fmla="val 34883"/>
              <a:gd name="adj2" fmla="val 50000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Šipka doleva 52"/>
          <p:cNvSpPr/>
          <p:nvPr/>
        </p:nvSpPr>
        <p:spPr>
          <a:xfrm>
            <a:off x="3666045" y="4556527"/>
            <a:ext cx="432048" cy="252029"/>
          </a:xfrm>
          <a:prstGeom prst="leftArrow">
            <a:avLst>
              <a:gd name="adj1" fmla="val 34883"/>
              <a:gd name="adj2" fmla="val 50000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Šipka doleva 53"/>
          <p:cNvSpPr/>
          <p:nvPr/>
        </p:nvSpPr>
        <p:spPr>
          <a:xfrm rot="10800000">
            <a:off x="2813001" y="4296829"/>
            <a:ext cx="432048" cy="252029"/>
          </a:xfrm>
          <a:prstGeom prst="leftArrow">
            <a:avLst>
              <a:gd name="adj1" fmla="val 34883"/>
              <a:gd name="adj2" fmla="val 50000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ipka doleva 54"/>
          <p:cNvSpPr/>
          <p:nvPr/>
        </p:nvSpPr>
        <p:spPr>
          <a:xfrm rot="10800000">
            <a:off x="4495924" y="3653188"/>
            <a:ext cx="432048" cy="252029"/>
          </a:xfrm>
          <a:prstGeom prst="leftArrow">
            <a:avLst>
              <a:gd name="adj1" fmla="val 34883"/>
              <a:gd name="adj2" fmla="val 50000"/>
            </a:avLst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6" name="TextovéPole 55"/>
              <p:cNvSpPr txBox="1"/>
              <p:nvPr/>
            </p:nvSpPr>
            <p:spPr>
              <a:xfrm>
                <a:off x="6620732" y="3792559"/>
                <a:ext cx="19837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kationt</m:t>
                      </m:r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            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𝑁𝑎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20732" y="3792559"/>
                <a:ext cx="1983716" cy="369332"/>
              </a:xfrm>
              <a:prstGeom prst="rect">
                <a:avLst/>
              </a:prstGeom>
              <a:blipFill rotWithShape="1">
                <a:blip r:embed="rId7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57" name="TextovéPole 56"/>
              <p:cNvSpPr txBox="1"/>
              <p:nvPr/>
            </p:nvSpPr>
            <p:spPr>
              <a:xfrm>
                <a:off x="6646975" y="4411282"/>
                <a:ext cx="19837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aniont</m:t>
                      </m:r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             </m:t>
                      </m:r>
                      <m:sSup>
                        <m:sSupPr>
                          <m:ctrlP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𝐶𝑙</m:t>
                          </m:r>
                        </m:e>
                        <m:sup>
                          <m:r>
                            <a:rPr lang="cs-CZ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−</m:t>
                          </m:r>
                        </m:sup>
                      </m:sSup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6975" y="4411282"/>
                <a:ext cx="1983716" cy="369332"/>
              </a:xfrm>
              <a:prstGeom prst="rect">
                <a:avLst/>
              </a:prstGeom>
              <a:blipFill rotWithShape="1">
                <a:blip r:embed="rId8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Ovál 57"/>
          <p:cNvSpPr/>
          <p:nvPr/>
        </p:nvSpPr>
        <p:spPr>
          <a:xfrm>
            <a:off x="7524328" y="3792559"/>
            <a:ext cx="396044" cy="39604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+</a:t>
            </a:r>
            <a:endParaRPr lang="cs-CZ" sz="28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9" name="Ovál 58"/>
              <p:cNvSpPr/>
              <p:nvPr/>
            </p:nvSpPr>
            <p:spPr>
              <a:xfrm>
                <a:off x="7524328" y="4401862"/>
                <a:ext cx="396044" cy="396044"/>
              </a:xfrm>
              <a:prstGeom prst="ellipse">
                <a:avLst/>
              </a:prstGeom>
              <a:solidFill>
                <a:srgbClr val="00B0F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−</m:t>
                      </m:r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59" name="Ovál 5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524328" y="4401862"/>
                <a:ext cx="396044" cy="396044"/>
              </a:xfrm>
              <a:prstGeom prst="ellipse">
                <a:avLst/>
              </a:prstGeom>
              <a:blipFill rotWithShape="1">
                <a:blip r:embed="rId9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0890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6" grpId="0" animBg="1"/>
      <p:bldP spid="15" grpId="0" animBg="1"/>
      <p:bldP spid="18" grpId="0" animBg="1"/>
      <p:bldP spid="20" grpId="0" animBg="1"/>
      <p:bldP spid="21" grpId="0" animBg="1"/>
      <p:bldP spid="7" grpId="0" animBg="1"/>
      <p:bldP spid="23" grpId="0" animBg="1"/>
      <p:bldP spid="34" grpId="0" animBg="1"/>
      <p:bldP spid="35" grpId="0" animBg="1"/>
      <p:bldP spid="44" grpId="0" animBg="1"/>
      <p:bldP spid="45" grpId="0" animBg="1"/>
      <p:bldP spid="50" grpId="0" animBg="1"/>
      <p:bldP spid="51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9512" y="116632"/>
            <a:ext cx="8784976" cy="6552728"/>
          </a:xfrm>
          <a:prstGeom prst="roundRect">
            <a:avLst>
              <a:gd name="adj" fmla="val 159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31321" y="289500"/>
            <a:ext cx="8314791" cy="1372472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67466" y="1851476"/>
            <a:ext cx="8314791" cy="1380957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79504" y="2116559"/>
            <a:ext cx="7996473" cy="77110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Elektrický proud v kapalinách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je tvořen usměrněným pohybem kationtů a aniontů.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562612" y="392638"/>
            <a:ext cx="8013365" cy="126933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Elektrický proud v pevných látkách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je tvořen usměrněným pohybem volných částic s elektrickým nábojem.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48366" y="3443431"/>
            <a:ext cx="8314791" cy="1052645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560404" y="3575972"/>
            <a:ext cx="8015573" cy="9201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Lidské tělo vede elektrický proud,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protože obsahuje vodivé kapaliny.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467467" y="4776826"/>
            <a:ext cx="8278646" cy="1656184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616441" y="4960430"/>
            <a:ext cx="7843991" cy="151216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 zacházení s elektrickými zařízeními je nebezpečné používat vlhké izolanty, protože jsou vodiči elektrického proudu.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295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9" grpId="0"/>
      <p:bldP spid="23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159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03725" y="2479725"/>
            <a:ext cx="8641071" cy="3973611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33425" y="2676018"/>
            <a:ext cx="9172259" cy="86339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Využití vedení elektrického proud v elektrolytech v praxi: </a:t>
            </a:r>
            <a:endParaRPr lang="cs-CZ" sz="2800" spc="-13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510192" y="3338031"/>
            <a:ext cx="8220290" cy="4574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pokovování =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pokrytí předmětu vrstvou kovu 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617853" y="5535485"/>
            <a:ext cx="8220290" cy="4574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- výroba čistých kovů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03725" y="404846"/>
            <a:ext cx="8576117" cy="1796250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33425" y="494260"/>
            <a:ext cx="8277149" cy="149912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Při průchodu elektrického proudu v kapalinách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dochází k přenosu látky a v okolí elektrod probíhá chemická reakce.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778865" y="3933056"/>
            <a:ext cx="7321528" cy="906385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Například ocelový hřebík se v roztoku síranu měďnatého pokryje vrstvou mědi, aby nerezivěl.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pic>
        <p:nvPicPr>
          <p:cNvPr id="1026" name="Picture 2" descr="C:\Users\spravce\AppData\Local\Microsoft\Windows\Temporary Internet Files\Content.IE5\DE4CGPLA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40568" y="4839441"/>
            <a:ext cx="1132227" cy="1513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8949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72392" y="213172"/>
            <a:ext cx="8692095" cy="1535906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35036" y="393922"/>
            <a:ext cx="8385436" cy="1162870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62950" y="662073"/>
            <a:ext cx="8614462" cy="62656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Železný hřebík se pokryje tenkou vrstvičkou mědi.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72392" y="1844824"/>
            <a:ext cx="8692095" cy="4824536"/>
          </a:xfrm>
          <a:prstGeom prst="roundRect">
            <a:avLst>
              <a:gd name="adj" fmla="val 449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07950" h="12700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72844" y="302984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49961" y="2052822"/>
            <a:ext cx="8290934" cy="453650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2546090" y="3036774"/>
            <a:ext cx="3888432" cy="2088232"/>
            <a:chOff x="6876256" y="2672915"/>
            <a:chExt cx="3888432" cy="2088232"/>
          </a:xfrm>
        </p:grpSpPr>
        <p:sp>
          <p:nvSpPr>
            <p:cNvPr id="11" name="Obdélník se zakulaceným rohem na stejné straně 10"/>
            <p:cNvSpPr/>
            <p:nvPr/>
          </p:nvSpPr>
          <p:spPr>
            <a:xfrm rot="10800000">
              <a:off x="6876256" y="2672915"/>
              <a:ext cx="3888432" cy="2088232"/>
            </a:xfrm>
            <a:prstGeom prst="round2SameRect">
              <a:avLst/>
            </a:prstGeom>
            <a:solidFill>
              <a:srgbClr val="5DD5FF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bdélník se zakulaceným rohem na stejné straně 11"/>
            <p:cNvSpPr/>
            <p:nvPr/>
          </p:nvSpPr>
          <p:spPr>
            <a:xfrm rot="10800000">
              <a:off x="6876256" y="3068958"/>
              <a:ext cx="3888432" cy="1692187"/>
            </a:xfrm>
            <a:prstGeom prst="round2SameRect">
              <a:avLst/>
            </a:prstGeom>
            <a:solidFill>
              <a:srgbClr val="0070C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6" name="TextovéPole 15"/>
              <p:cNvSpPr txBox="1"/>
              <p:nvPr/>
            </p:nvSpPr>
            <p:spPr>
              <a:xfrm>
                <a:off x="1862977" y="2244438"/>
                <a:ext cx="19837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m</m:t>
                      </m:r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d</m:t>
                      </m:r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ě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n</m:t>
                      </m:r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á 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deska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2977" y="2244438"/>
                <a:ext cx="1983716" cy="36933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7" name="TextovéPole 16"/>
              <p:cNvSpPr txBox="1"/>
              <p:nvPr/>
            </p:nvSpPr>
            <p:spPr>
              <a:xfrm>
                <a:off x="3273859" y="5311210"/>
                <a:ext cx="19837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vodn</m:t>
                      </m:r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ý 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roztok</m:t>
                      </m:r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 </m:t>
                      </m:r>
                      <m:r>
                        <a:rPr lang="cs-CZ" i="1" dirty="0" smtClean="0">
                          <a:solidFill>
                            <a:schemeClr val="tx1"/>
                          </a:solidFill>
                          <a:latin typeface="Cambria Math"/>
                        </a:rPr>
                        <m:t>𝐶𝑢𝑆</m:t>
                      </m:r>
                      <m:sSub>
                        <m:sSubPr>
                          <m:ctrlPr>
                            <a:rPr lang="cs-CZ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𝑂</m:t>
                          </m:r>
                        </m:e>
                        <m:sub>
                          <m:r>
                            <a:rPr lang="cs-CZ" b="0" i="1" dirty="0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4</m:t>
                          </m:r>
                        </m:sub>
                      </m:sSub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73859" y="5311210"/>
                <a:ext cx="1983716" cy="36933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923" r="-7385"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Obdélník 17"/>
          <p:cNvSpPr/>
          <p:nvPr/>
        </p:nvSpPr>
        <p:spPr>
          <a:xfrm>
            <a:off x="2782827" y="2746774"/>
            <a:ext cx="144016" cy="1859449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1766579" y="2746774"/>
            <a:ext cx="1160264" cy="4173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5748237" y="2734578"/>
            <a:ext cx="1427078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1766579" y="2755121"/>
            <a:ext cx="0" cy="324799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7175314" y="2755121"/>
            <a:ext cx="0" cy="322700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5207308" y="5982123"/>
            <a:ext cx="1968007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H="1">
            <a:off x="1766579" y="5991883"/>
            <a:ext cx="580132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H="1" flipV="1">
            <a:off x="2499111" y="6001369"/>
            <a:ext cx="1991195" cy="4336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V="1">
            <a:off x="2346711" y="5680542"/>
            <a:ext cx="0" cy="64165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 flipV="1">
            <a:off x="2499111" y="5844168"/>
            <a:ext cx="0" cy="32082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vál 32"/>
          <p:cNvSpPr/>
          <p:nvPr/>
        </p:nvSpPr>
        <p:spPr>
          <a:xfrm>
            <a:off x="5030033" y="5903245"/>
            <a:ext cx="177275" cy="17727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514987" y="5915945"/>
            <a:ext cx="177275" cy="177275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 flipH="1">
            <a:off x="4692262" y="5844168"/>
            <a:ext cx="515046" cy="13795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V="1">
            <a:off x="5748237" y="2736290"/>
            <a:ext cx="0" cy="1325769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58" name="Skupina 57"/>
          <p:cNvGrpSpPr/>
          <p:nvPr/>
        </p:nvGrpSpPr>
        <p:grpSpPr>
          <a:xfrm rot="19940422">
            <a:off x="5298850" y="3956439"/>
            <a:ext cx="900445" cy="288032"/>
            <a:chOff x="5975811" y="4046420"/>
            <a:chExt cx="900445" cy="288032"/>
          </a:xfrm>
          <a:solidFill>
            <a:srgbClr val="FF0000"/>
          </a:solidFill>
        </p:grpSpPr>
        <p:sp>
          <p:nvSpPr>
            <p:cNvPr id="56" name="Pětiúhelník 55"/>
            <p:cNvSpPr/>
            <p:nvPr/>
          </p:nvSpPr>
          <p:spPr>
            <a:xfrm>
              <a:off x="6014036" y="4149080"/>
              <a:ext cx="862220" cy="82710"/>
            </a:xfrm>
            <a:prstGeom prst="homePlat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Lichoběžník 56"/>
            <p:cNvSpPr/>
            <p:nvPr/>
          </p:nvSpPr>
          <p:spPr>
            <a:xfrm rot="5400000">
              <a:off x="5854655" y="4167576"/>
              <a:ext cx="288032" cy="45719"/>
            </a:xfrm>
            <a:prstGeom prst="trapezoid">
              <a:avLst>
                <a:gd name="adj" fmla="val 37103"/>
              </a:avLst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6" name="TextovéPole 35"/>
              <p:cNvSpPr txBox="1"/>
              <p:nvPr/>
            </p:nvSpPr>
            <p:spPr>
              <a:xfrm>
                <a:off x="5396196" y="2251985"/>
                <a:ext cx="1420698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h</m:t>
                      </m:r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eb</m:t>
                      </m:r>
                      <m: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í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/>
                          </a:solidFill>
                          <a:latin typeface="Cambria Math"/>
                        </a:rPr>
                        <m:t>k</m:t>
                      </m:r>
                    </m:oMath>
                  </m:oMathPara>
                </a14:m>
                <a:endParaRPr lang="cs-CZ" dirty="0">
                  <a:solidFill>
                    <a:schemeClr val="tx1"/>
                  </a:solidFill>
                </a:endParaRPr>
              </a:p>
            </p:txBody>
          </p:sp>
        </mc:Choice>
        <mc:Fallback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6196" y="2251985"/>
                <a:ext cx="1420698" cy="36933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152405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16" grpId="0" animBg="1"/>
      <p:bldP spid="17" grpId="0" animBg="1"/>
      <p:bldP spid="18" grpId="0" animBg="1"/>
      <p:bldP spid="33" grpId="0" animBg="1"/>
      <p:bldP spid="34" grpId="0" animBg="1"/>
      <p:bldP spid="3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Zaoblený obdélník 30"/>
          <p:cNvSpPr/>
          <p:nvPr/>
        </p:nvSpPr>
        <p:spPr>
          <a:xfrm>
            <a:off x="17183" y="792561"/>
            <a:ext cx="9030193" cy="5833860"/>
          </a:xfrm>
          <a:prstGeom prst="roundRect">
            <a:avLst>
              <a:gd name="adj" fmla="val 560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24708" y="36861"/>
            <a:ext cx="9030193" cy="72784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93383" y="145718"/>
            <a:ext cx="3433303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Otázky a úkoly:</a:t>
            </a:r>
            <a:endParaRPr lang="cs-CZ" sz="2800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190866" y="914254"/>
            <a:ext cx="8511430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Čím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je tvořen elektrický proud v kapalinách?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22487" y="1512642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2. Čím je tvořen elektrický proud ve vodném roztoku soli?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75215" y="3285968"/>
            <a:ext cx="8328161" cy="8470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Čím se liší vedení elektrického proudu v kapalinách a </a:t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vedení elektrického proudu v pevných látkách?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197517" y="4133014"/>
            <a:ext cx="8504779" cy="8897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Lidské tělo je zapojeno do obvodu s napětím 4,5V. Jaký </a:t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proud prochází lidským tělem, když odpor těla je 70 </a:t>
            </a:r>
            <a:r>
              <a:rPr lang="cs-CZ" spc="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</a:t>
            </a:r>
            <a:r>
              <a:rPr lang="el-GR" spc="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Ω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217094" y="5554902"/>
            <a:ext cx="8472969" cy="8986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8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Urči elektrický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odpor těla zapojeného do obvodu, jestliže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/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napětí je 4,5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 a proud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je 93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μ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 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189830" y="2677460"/>
            <a:ext cx="914092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Proč je naše tělo vodičem elektrického proudu?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229327" y="4978838"/>
            <a:ext cx="8472969" cy="6021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7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K čemu se v praxi využívá vedení proudu v elektrolytech?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215489" y="2078796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Jak se nazývají kapaliny, které vedou elektrický proud?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pic>
        <p:nvPicPr>
          <p:cNvPr id="3074" name="Picture 2" descr="C:\Users\spravce\AppData\Local\Microsoft\Windows\Temporary Internet Files\Content.IE5\BL96J1IA\MC900440424[7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27929" y="188751"/>
            <a:ext cx="1605688" cy="1323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3812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2" grpId="0"/>
      <p:bldP spid="8" grpId="0"/>
      <p:bldP spid="9" grpId="0"/>
      <p:bldP spid="11" grpId="0"/>
      <p:bldP spid="12" grpId="0"/>
      <p:bldP spid="14" grpId="0"/>
      <p:bldP spid="13" grpId="0"/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-4888" y="0"/>
            <a:ext cx="9148887" cy="78564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92605" y="151250"/>
            <a:ext cx="3548604" cy="63439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  <a:cs typeface="Calibri" pitchFamily="34" charset="0"/>
              </a:rPr>
              <a:t>Odpovědi:</a:t>
            </a:r>
          </a:p>
        </p:txBody>
      </p:sp>
      <p:sp>
        <p:nvSpPr>
          <p:cNvPr id="25" name="Zaoblený obdélník 24"/>
          <p:cNvSpPr/>
          <p:nvPr/>
        </p:nvSpPr>
        <p:spPr>
          <a:xfrm>
            <a:off x="12989" y="785642"/>
            <a:ext cx="9131011" cy="5833860"/>
          </a:xfrm>
          <a:prstGeom prst="roundRect">
            <a:avLst>
              <a:gd name="adj" fmla="val 1906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190866" y="914254"/>
            <a:ext cx="8690092" cy="6081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1. Proud je tvořen usměrněným pohybem kationtů a aniontů.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27" name="Zástupný symbol pro obsah 2"/>
              <p:cNvSpPr>
                <a:spLocks noGrp="1"/>
              </p:cNvSpPr>
              <p:nvPr/>
            </p:nvSpPr>
            <p:spPr>
              <a:xfrm>
                <a:off x="222487" y="1457838"/>
                <a:ext cx="8462184" cy="60850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2. Proud je tvořen kationty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𝑁𝑎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a anionty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𝐶𝑙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tx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ea typeface="Cambria Math" pitchFamily="18" charset="0"/>
                          </a:rPr>
                          <m:t>−</m:t>
                        </m:r>
                      </m:sup>
                    </m:sSup>
                  </m:oMath>
                </a14:m>
                <a:r>
                  <a:rPr lang="cs-CZ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 .</a:t>
                </a:r>
                <a:endPara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2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2487" y="1457838"/>
                <a:ext cx="8462184" cy="608508"/>
              </a:xfrm>
              <a:prstGeom prst="rect">
                <a:avLst/>
              </a:prstGeom>
              <a:blipFill rotWithShape="1">
                <a:blip r:embed="rId2" cstate="print"/>
                <a:stretch>
                  <a:fillRect l="-1080" t="-2000" b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4" name="Zástupný symbol pro obsah 2"/>
          <p:cNvSpPr>
            <a:spLocks noGrp="1"/>
          </p:cNvSpPr>
          <p:nvPr/>
        </p:nvSpPr>
        <p:spPr>
          <a:xfrm>
            <a:off x="175215" y="3285968"/>
            <a:ext cx="8705743" cy="84704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5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V pevných látkách vedou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elektrický proud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volné částice</a:t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s elektrickým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nábojem a v kapalinách anionty a kationty. 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197517" y="4133014"/>
            <a:ext cx="4249064" cy="8897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6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U= 4,5V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R = 70 </a:t>
            </a:r>
            <a:r>
              <a:rPr lang="cs-CZ" spc="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k</a:t>
            </a:r>
            <a:r>
              <a:rPr lang="el-GR" spc="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Ω</a:t>
            </a:r>
            <a:r>
              <a:rPr lang="cs-CZ" spc="3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= 70 000</a:t>
            </a:r>
            <a:r>
              <a:rPr lang="el-GR" spc="300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Ω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217095" y="5554902"/>
            <a:ext cx="3778842" cy="8986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8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U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=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4,5 V </a:t>
            </a:r>
            <a:b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    I =93 </a:t>
            </a:r>
            <a:r>
              <a:rPr lang="el-GR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μ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A = 0,000 093 A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189830" y="2677460"/>
            <a:ext cx="9140922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4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Lidské tělo obsahuje vodivé kapaliny?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189830" y="5092700"/>
            <a:ext cx="8472969" cy="6021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7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Pokovování a výroba čistého kovu.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39" name="Zástupný symbol pro obsah 2"/>
          <p:cNvSpPr>
            <a:spLocks noGrp="1"/>
          </p:cNvSpPr>
          <p:nvPr/>
        </p:nvSpPr>
        <p:spPr>
          <a:xfrm>
            <a:off x="215489" y="2078796"/>
            <a:ext cx="8462184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3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Trebuchet MS" pitchFamily="34" charset="0"/>
                <a:ea typeface="Cambria Math" pitchFamily="18" charset="0"/>
              </a:rPr>
              <a:t>. Elektrolyty.</a:t>
            </a:r>
            <a:endParaRPr lang="cs-CZ" dirty="0" smtClean="0">
              <a:solidFill>
                <a:schemeClr val="tx1">
                  <a:lumMod val="95000"/>
                  <a:lumOff val="5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1" name="Zástupný symbol pro obsah 2"/>
              <p:cNvSpPr>
                <a:spLocks noGrp="1"/>
              </p:cNvSpPr>
              <p:nvPr/>
            </p:nvSpPr>
            <p:spPr>
              <a:xfrm>
                <a:off x="4860032" y="4089122"/>
                <a:ext cx="1512168" cy="44485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I</m:t>
                      </m:r>
                      <m:r>
                        <a:rPr lang="cs-CZ" b="0" i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U</m:t>
                      </m:r>
                      <m:r>
                        <a:rPr lang="cs-CZ" b="0" i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: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R</m:t>
                      </m:r>
                    </m:oMath>
                  </m:oMathPara>
                </a14:m>
                <a:endPara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4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089122"/>
                <a:ext cx="1512168" cy="444858"/>
              </a:xfrm>
              <a:prstGeom prst="rect">
                <a:avLst/>
              </a:prstGeom>
              <a:blipFill rotWithShape="1">
                <a:blip r:embed="rId3" cstate="print"/>
                <a:stretch>
                  <a:fillRect l="-806" b="-13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2" name="Zástupný symbol pro obsah 2"/>
              <p:cNvSpPr>
                <a:spLocks noGrp="1"/>
              </p:cNvSpPr>
              <p:nvPr/>
            </p:nvSpPr>
            <p:spPr>
              <a:xfrm>
                <a:off x="4860032" y="4533980"/>
                <a:ext cx="4455612" cy="5587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I</m:t>
                    </m:r>
                    <m:r>
                      <a:rPr lang="cs-CZ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=4,5:70 000 </m:t>
                    </m:r>
                    <m:r>
                      <m:rPr>
                        <m:sty m:val="p"/>
                      </m:rPr>
                      <a:rPr lang="cs-CZ" b="0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A</m:t>
                    </m:r>
                    <m:r>
                      <a:rPr lang="cs-CZ" b="0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=</m:t>
                    </m:r>
                  </m:oMath>
                </a14:m>
                <a:r>
                  <a:rPr lang="cs-CZ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  <a:cs typeface="Calibri" pitchFamily="34" charset="0"/>
                  </a:rPr>
                  <a:t> 0,006 mA</a:t>
                </a:r>
              </a:p>
            </p:txBody>
          </p:sp>
        </mc:Choice>
        <mc:Fallback>
          <p:sp>
            <p:nvSpPr>
              <p:cNvPr id="4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0032" y="4533980"/>
                <a:ext cx="4455612" cy="558720"/>
              </a:xfrm>
              <a:prstGeom prst="rect">
                <a:avLst/>
              </a:prstGeom>
              <a:blipFill rotWithShape="1">
                <a:blip r:embed="rId4" cstate="print"/>
                <a:stretch>
                  <a:fillRect l="-274" t="-8791" b="-769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3" name="Zástupný symbol pro obsah 2"/>
              <p:cNvSpPr>
                <a:spLocks noGrp="1"/>
              </p:cNvSpPr>
              <p:nvPr/>
            </p:nvSpPr>
            <p:spPr>
              <a:xfrm>
                <a:off x="4294449" y="5559344"/>
                <a:ext cx="1512168" cy="44485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R</m:t>
                      </m:r>
                      <m:r>
                        <a:rPr lang="cs-CZ" b="0" i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=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U</m:t>
                      </m:r>
                      <m:r>
                        <a:rPr lang="cs-CZ" b="0" i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:</m:t>
                      </m:r>
                      <m:r>
                        <m:rPr>
                          <m:sty m:val="p"/>
                        </m:rPr>
                        <a:rPr lang="cs-CZ" b="0" i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ea typeface="Cambria Math" pitchFamily="18" charset="0"/>
                          <a:cs typeface="Calibri" pitchFamily="34" charset="0"/>
                        </a:rPr>
                        <m:t>I</m:t>
                      </m:r>
                    </m:oMath>
                  </m:oMathPara>
                </a14:m>
                <a:endPara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4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4449" y="5559344"/>
                <a:ext cx="1512168" cy="444858"/>
              </a:xfrm>
              <a:prstGeom prst="rect">
                <a:avLst/>
              </a:prstGeom>
              <a:blipFill rotWithShape="1">
                <a:blip r:embed="rId5" cstate="print"/>
                <a:stretch>
                  <a:fillRect l="-803" b="-137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44" name="Zástupný symbol pro obsah 2"/>
              <p:cNvSpPr>
                <a:spLocks noGrp="1"/>
              </p:cNvSpPr>
              <p:nvPr/>
            </p:nvSpPr>
            <p:spPr>
              <a:xfrm>
                <a:off x="4294449" y="5894782"/>
                <a:ext cx="4455612" cy="55872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R</m:t>
                    </m:r>
                    <m:r>
                      <a:rPr lang="cs-CZ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=4,5:0.000 093 </m:t>
                    </m:r>
                    <m:r>
                      <m:rPr>
                        <m:sty m:val="p"/>
                      </m:rPr>
                      <a:rPr lang="cs-CZ" b="0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A</m:t>
                    </m:r>
                    <m:r>
                      <a:rPr lang="cs-CZ" b="0" i="0" smtClean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 pitchFamily="18" charset="0"/>
                        <a:cs typeface="Calibri" pitchFamily="34" charset="0"/>
                      </a:rPr>
                      <m:t>=</m:t>
                    </m:r>
                  </m:oMath>
                </a14:m>
                <a:r>
                  <a:rPr lang="cs-CZ" dirty="0" smtClean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  <a:cs typeface="Calibri" pitchFamily="34" charset="0"/>
                  </a:rPr>
                  <a:t> 48 </a:t>
                </a:r>
                <a:r>
                  <a:rPr lang="cs-CZ" spc="3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k</a:t>
                </a:r>
                <a:r>
                  <a:rPr lang="el-GR" spc="300" dirty="0">
                    <a:solidFill>
                      <a:schemeClr val="tx1">
                        <a:lumMod val="95000"/>
                        <a:lumOff val="5000"/>
                      </a:schemeClr>
                    </a:solidFill>
                    <a:latin typeface="Trebuchet MS" pitchFamily="34" charset="0"/>
                    <a:ea typeface="Cambria Math" pitchFamily="18" charset="0"/>
                  </a:rPr>
                  <a:t>Ω</a:t>
                </a:r>
                <a:endParaRPr lang="cs-CZ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latin typeface="Trebuchet MS" pitchFamily="34" charset="0"/>
                  <a:ea typeface="Cambria Math" pitchFamily="18" charset="0"/>
                  <a:cs typeface="Calibri" pitchFamily="34" charset="0"/>
                </a:endParaRPr>
              </a:p>
            </p:txBody>
          </p:sp>
        </mc:Choice>
        <mc:Fallback>
          <p:sp>
            <p:nvSpPr>
              <p:cNvPr id="4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94449" y="5894782"/>
                <a:ext cx="4455612" cy="558720"/>
              </a:xfrm>
              <a:prstGeom prst="rect">
                <a:avLst/>
              </a:prstGeom>
              <a:blipFill rotWithShape="1">
                <a:blip r:embed="rId6" cstate="print"/>
                <a:stretch>
                  <a:fillRect l="-274" t="-8696" b="-652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0BASIBLT\MC900440450CA3FU4VC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1261" y="1600589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5413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6" grpId="0"/>
      <p:bldP spid="27" grpId="0" animBg="1"/>
      <p:bldP spid="34" grpId="0"/>
      <p:bldP spid="35" grpId="0"/>
      <p:bldP spid="36" grpId="0"/>
      <p:bldP spid="37" grpId="0"/>
      <p:bldP spid="38" grpId="0"/>
      <p:bldP spid="39" grpId="0"/>
      <p:bldP spid="41" grpId="0" animBg="1"/>
      <p:bldP spid="42" grpId="0" animBg="1"/>
      <p:bldP spid="43" grpId="0" animBg="1"/>
      <p:bldP spid="4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tx1"/>
                </a:solidFill>
              </a:rPr>
              <a:t>Khanova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Fyzika online – ZŠ Sokolovská Liberec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Učitel. Net – tvoje online </a:t>
            </a:r>
            <a:r>
              <a:rPr lang="cs-CZ" sz="2800" b="1" dirty="0">
                <a:solidFill>
                  <a:schemeClr val="tx1"/>
                </a:solidFill>
              </a:rPr>
              <a:t>š</a:t>
            </a:r>
            <a:r>
              <a:rPr lang="cs-CZ" sz="2800" b="1" dirty="0" smtClean="0">
                <a:solidFill>
                  <a:schemeClr val="tx1"/>
                </a:solidFill>
              </a:rPr>
              <a:t>kola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Encyklopedie </a:t>
            </a:r>
            <a:r>
              <a:rPr lang="cs-CZ" sz="2800" b="1" dirty="0" smtClean="0">
                <a:solidFill>
                  <a:schemeClr val="tx1"/>
                </a:solidFill>
              </a:rPr>
              <a:t>fyziky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xmlns="" val="3426647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0370" y="1228110"/>
            <a:ext cx="8954695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Jiří; ŠTOLL, Ivan a kol. </a:t>
            </a:r>
            <a:r>
              <a:rPr lang="cs-CZ" sz="1100" i="1" dirty="0"/>
              <a:t>Fyzika pro 9. ročník</a:t>
            </a:r>
            <a:r>
              <a:rPr lang="cs-CZ" sz="1100" dirty="0"/>
              <a:t>. Havlíčkův Brod: Prometheus, 2002, ISBN 80-7196-193-0. </a:t>
            </a:r>
            <a:r>
              <a:rPr lang="cs-CZ" sz="1100" dirty="0" smtClean="0"/>
              <a:t>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Galerie </a:t>
            </a:r>
            <a:r>
              <a:rPr lang="cs-CZ" sz="1100" dirty="0" smtClean="0"/>
              <a:t>klipartu: </a:t>
            </a:r>
            <a:r>
              <a:rPr lang="cs-CZ" sz="1100" dirty="0" smtClean="0"/>
              <a:t>www.office.</a:t>
            </a:r>
            <a:r>
              <a:rPr lang="cs-CZ" sz="1100" dirty="0" err="1" smtClean="0"/>
              <a:t>microsoft.com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/>
              <a:t>Vlastní tvorba</a:t>
            </a: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/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1597</TotalTime>
  <Words>508</Words>
  <Application>Microsoft Office PowerPoint</Application>
  <PresentationFormat>Předvádění na obrazovce (4:3)</PresentationFormat>
  <Paragraphs>93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Tvrdý obal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ZŠ Libina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Dum</cp:lastModifiedBy>
  <cp:revision>256</cp:revision>
  <dcterms:created xsi:type="dcterms:W3CDTF">2012-04-23T18:25:05Z</dcterms:created>
  <dcterms:modified xsi:type="dcterms:W3CDTF">2013-11-15T07:50:05Z</dcterms:modified>
</cp:coreProperties>
</file>