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74" r:id="rId2"/>
    <p:sldId id="269" r:id="rId3"/>
    <p:sldId id="312" r:id="rId4"/>
    <p:sldId id="318" r:id="rId5"/>
    <p:sldId id="320" r:id="rId6"/>
    <p:sldId id="321" r:id="rId7"/>
    <p:sldId id="322" r:id="rId8"/>
    <p:sldId id="324" r:id="rId9"/>
    <p:sldId id="276" r:id="rId10"/>
    <p:sldId id="292" r:id="rId11"/>
    <p:sldId id="325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835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7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png"/><Relationship Id="rId17" Type="http://schemas.openxmlformats.org/officeDocument/2006/relationships/image" Target="../media/image7.wmf"/><Relationship Id="rId2" Type="http://schemas.openxmlformats.org/officeDocument/2006/relationships/image" Target="../media/image6.png"/><Relationship Id="rId16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5" Type="http://schemas.openxmlformats.org/officeDocument/2006/relationships/image" Target="../media/image1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Relationship Id="rId14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13" Type="http://schemas.openxmlformats.org/officeDocument/2006/relationships/image" Target="../media/image32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12" Type="http://schemas.openxmlformats.org/officeDocument/2006/relationships/image" Target="../media/image31.png"/><Relationship Id="rId2" Type="http://schemas.openxmlformats.org/officeDocument/2006/relationships/image" Target="../media/image21.png"/><Relationship Id="rId16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11" Type="http://schemas.openxmlformats.org/officeDocument/2006/relationships/image" Target="../media/image30.png"/><Relationship Id="rId5" Type="http://schemas.openxmlformats.org/officeDocument/2006/relationships/image" Target="../media/image24.png"/><Relationship Id="rId15" Type="http://schemas.openxmlformats.org/officeDocument/2006/relationships/image" Target="../media/image34.png"/><Relationship Id="rId10" Type="http://schemas.openxmlformats.org/officeDocument/2006/relationships/image" Target="../media/image29.png"/><Relationship Id="rId4" Type="http://schemas.openxmlformats.org/officeDocument/2006/relationships/image" Target="../media/image23.png"/><Relationship Id="rId9" Type="http://schemas.openxmlformats.org/officeDocument/2006/relationships/image" Target="../media/image28.png"/><Relationship Id="rId14" Type="http://schemas.openxmlformats.org/officeDocument/2006/relationships/image" Target="../media/image3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fyzika.jreichl.com/" TargetMode="External"/><Relationship Id="rId3" Type="http://schemas.openxmlformats.org/officeDocument/2006/relationships/hyperlink" Target="http://testy.nanic.cz/testy/fyzika/" TargetMode="External"/><Relationship Id="rId7" Type="http://schemas.openxmlformats.org/officeDocument/2006/relationships/hyperlink" Target="http://www.ucitel.net/fyzika" TargetMode="External"/><Relationship Id="rId2" Type="http://schemas.openxmlformats.org/officeDocument/2006/relationships/hyperlink" Target="http://khanovaskola.cz/knihovna?gclid=CJH4q_CbmLYCFQ-7zAod4zEAcw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hyperlink" Target="http://www.labo.cz/mftabulky.htm" TargetMode="External"/><Relationship Id="rId4" Type="http://schemas.openxmlformats.org/officeDocument/2006/relationships/hyperlink" Target="http://www.fyzikaonline.cz/" TargetMode="External"/><Relationship Id="rId9" Type="http://schemas.openxmlformats.org/officeDocument/2006/relationships/hyperlink" Target="http://webfyzika.fsv.cvut.cz/0odkazy.htm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3001" y="2222227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41293" y="230867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0032" y="5305456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79406" y="4586520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79406" y="3020814"/>
            <a:ext cx="749275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NÁZEV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VY_32_INOVACE_10_08_F9_Hanak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05601" y="2534761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703442" y="3544034"/>
            <a:ext cx="789190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>
                <a:solidFill>
                  <a:schemeClr val="tx2">
                    <a:lumMod val="10000"/>
                  </a:schemeClr>
                </a:solidFill>
              </a:rPr>
              <a:t>Vedení elektrického proudu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v polovodičích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5028" y="230867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Název projektu: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Škola hrou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Vzdělávací oblast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Fyzika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79406" y="4054554"/>
            <a:ext cx="810055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Jak lze měnit odpor polovodičů?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6502" y="603017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8440" y="116633"/>
            <a:ext cx="8527119" cy="1008112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0557" y="1412776"/>
            <a:ext cx="8609307" cy="4896544"/>
          </a:xfrm>
          <a:prstGeom prst="roundRect">
            <a:avLst>
              <a:gd name="adj" fmla="val 866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57539"/>
            <a:ext cx="2016224" cy="851655"/>
          </a:xfrm>
          <a:prstGeom prst="rect">
            <a:avLst/>
          </a:prstGeom>
        </p:spPr>
        <p:txBody>
          <a:bodyPr vert="horz" anchor="b">
            <a:normAutofit fontScale="925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392194" y="1700808"/>
            <a:ext cx="8246032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tx2">
                    <a:lumMod val="10000"/>
                  </a:schemeClr>
                </a:solidFill>
              </a:rPr>
              <a:t>Tato část pojednává o vedení 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elektrického proudu v </a:t>
            </a:r>
            <a:r>
              <a:rPr lang="cs-CZ" sz="1800" dirty="0" smtClean="0">
                <a:solidFill>
                  <a:schemeClr val="tx2">
                    <a:lumMod val="10000"/>
                  </a:schemeClr>
                </a:solidFill>
              </a:rPr>
              <a:t>polovodičích. V této kapitole 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se dozvíme, jak se mění odpor v polovodičích a kde toho můžeme v praxi využít. Na konci jsou otázky, které prověří zda žáci pochopili danou látku.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 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V hodině jsou odkazy na internetové stránky, které slouží k doplnění a rozšíření probírané látky o další zajímavé informace.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177908" y="3356992"/>
            <a:ext cx="8815331" cy="2664296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00846" y="1733536"/>
            <a:ext cx="8780229" cy="1368152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-141946" y="2128265"/>
            <a:ext cx="4104456" cy="63598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  Odpor kovů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214038" y="116632"/>
            <a:ext cx="8779201" cy="1296144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32576" y="362521"/>
            <a:ext cx="8273348" cy="804366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587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2525617" y="362521"/>
            <a:ext cx="3714733" cy="72751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Zapamatujte si !!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172739" y="3248980"/>
            <a:ext cx="8820499" cy="1224136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0" name="Zástupný symbol pro obsah 2"/>
          <p:cNvSpPr>
            <a:spLocks noGrp="1"/>
          </p:cNvSpPr>
          <p:nvPr/>
        </p:nvSpPr>
        <p:spPr>
          <a:xfrm>
            <a:off x="-596233" y="2128265"/>
            <a:ext cx="8808956" cy="66388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                          se s rostoucí teplotou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zvětšuje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33" name="Zástupný symbol pro obsah 2"/>
          <p:cNvSpPr>
            <a:spLocks noGrp="1"/>
          </p:cNvSpPr>
          <p:nvPr/>
        </p:nvSpPr>
        <p:spPr>
          <a:xfrm>
            <a:off x="-141946" y="3587936"/>
            <a:ext cx="4104456" cy="63598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  Odpor polovodičů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34" name="Zástupný symbol pro obsah 2"/>
          <p:cNvSpPr>
            <a:spLocks noGrp="1"/>
          </p:cNvSpPr>
          <p:nvPr/>
        </p:nvSpPr>
        <p:spPr>
          <a:xfrm>
            <a:off x="1910282" y="3587936"/>
            <a:ext cx="7042687" cy="6328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2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              se s rostoucí teplotou </a:t>
            </a:r>
            <a:r>
              <a:rPr lang="cs-CZ" sz="2800" b="1" spc="-12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zvětšuje</a:t>
            </a:r>
            <a:r>
              <a:rPr lang="cs-CZ" sz="2800" spc="-12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</a:t>
            </a:r>
            <a:endParaRPr lang="cs-CZ" sz="2800" b="1" spc="-12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9" name="Zástupný symbol pro obsah 2"/>
          <p:cNvSpPr>
            <a:spLocks noGrp="1"/>
          </p:cNvSpPr>
          <p:nvPr/>
        </p:nvSpPr>
        <p:spPr>
          <a:xfrm>
            <a:off x="435652" y="4689140"/>
            <a:ext cx="8210586" cy="10365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2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Změna odporu u polovodičů je mnohem větší než u kovů při stejné změně teploty.</a:t>
            </a:r>
            <a:endParaRPr lang="cs-CZ" sz="2800" b="1" spc="-12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pic>
        <p:nvPicPr>
          <p:cNvPr id="1026" name="Picture 2" descr="C:\Users\spravce\AppData\Local\Microsoft\Windows\Temporary Internet Files\Content.IE5\HGW68T4R\MC900440428CAPNY5LF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7722" y="175633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653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6" grpId="0"/>
      <p:bldP spid="30" grpId="0"/>
      <p:bldP spid="33" grpId="0"/>
      <p:bldP spid="34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aoblený obdélník 8"/>
          <p:cNvSpPr/>
          <p:nvPr/>
        </p:nvSpPr>
        <p:spPr>
          <a:xfrm>
            <a:off x="272392" y="1556792"/>
            <a:ext cx="8692095" cy="4968552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713852" y="1755834"/>
            <a:ext cx="7788304" cy="4552411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79512" y="116632"/>
            <a:ext cx="8856984" cy="1224136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35036" y="393922"/>
            <a:ext cx="8385436" cy="658814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585217" y="471301"/>
            <a:ext cx="6225196" cy="58143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-7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Závislost odporu kovu na teplotě. </a:t>
            </a:r>
            <a:endParaRPr lang="cs-CZ" sz="3200" b="1" spc="-7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4" name="Vývojový diagram: postup 3"/>
          <p:cNvSpPr/>
          <p:nvPr/>
        </p:nvSpPr>
        <p:spPr>
          <a:xfrm>
            <a:off x="857809" y="1848538"/>
            <a:ext cx="7565915" cy="4280286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967819" y="1958663"/>
                <a:ext cx="572988" cy="6090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cs-CZ" b="0" i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R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cs-CZ" b="0" i="0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Ω</m:t>
                          </m:r>
                        </m:den>
                      </m:f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67819" y="1958663"/>
                <a:ext cx="572988" cy="60907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7784215" y="5294935"/>
                <a:ext cx="572988" cy="5908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cs-CZ" b="0" i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t</m:t>
                          </m:r>
                        </m:num>
                        <m:den>
                          <m:r>
                            <a:rPr lang="cs-CZ" b="0" i="0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°</m:t>
                          </m:r>
                          <m:r>
                            <m:rPr>
                              <m:sty m:val="p"/>
                            </m:rPr>
                            <a:rPr lang="cs-CZ" b="0" i="0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C</m:t>
                          </m:r>
                        </m:den>
                      </m:f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84215" y="5294935"/>
                <a:ext cx="572988" cy="59086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" name="Přímá spojnice se šipkou 12"/>
          <p:cNvCxnSpPr/>
          <p:nvPr/>
        </p:nvCxnSpPr>
        <p:spPr>
          <a:xfrm>
            <a:off x="1407729" y="5503558"/>
            <a:ext cx="6376486" cy="43405"/>
          </a:xfrm>
          <a:prstGeom prst="straightConnector1">
            <a:avLst/>
          </a:prstGeom>
          <a:ln w="31750"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 flipV="1">
            <a:off x="1472511" y="2348880"/>
            <a:ext cx="7226" cy="3241488"/>
          </a:xfrm>
          <a:prstGeom prst="straightConnector1">
            <a:avLst/>
          </a:prstGeom>
          <a:ln w="31750"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398134" y="5095529"/>
            <a:ext cx="134616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415887" y="4711470"/>
            <a:ext cx="134616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1433640" y="4279422"/>
            <a:ext cx="134616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1399376" y="3847374"/>
            <a:ext cx="134616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396133" y="3415326"/>
            <a:ext cx="134616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rot="5400000">
            <a:off x="2276525" y="5544094"/>
            <a:ext cx="134616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rot="5400000">
            <a:off x="3068613" y="5523060"/>
            <a:ext cx="134616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rot="5400000">
            <a:off x="3932709" y="5544094"/>
            <a:ext cx="134616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rot="5400000">
            <a:off x="4792696" y="5546963"/>
            <a:ext cx="134616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rot="5400000">
            <a:off x="5588893" y="5546963"/>
            <a:ext cx="134616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rot="5400000">
            <a:off x="6452989" y="5544094"/>
            <a:ext cx="134616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rot="5400000">
            <a:off x="7245077" y="5544094"/>
            <a:ext cx="134616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1133025" y="4925603"/>
                <a:ext cx="3467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3025" y="4925603"/>
                <a:ext cx="346712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1125799" y="4526804"/>
                <a:ext cx="3467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5799" y="4526804"/>
                <a:ext cx="346712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1096214" y="4094756"/>
                <a:ext cx="3467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96214" y="4094756"/>
                <a:ext cx="346712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1102384" y="3671531"/>
                <a:ext cx="3467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4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02384" y="3671531"/>
                <a:ext cx="346712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1086928" y="3230660"/>
                <a:ext cx="3467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5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86928" y="3230660"/>
                <a:ext cx="346712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1234373" y="5501770"/>
                <a:ext cx="3467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34373" y="5501770"/>
                <a:ext cx="346712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2127809" y="5536707"/>
                <a:ext cx="3467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50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7809" y="5536707"/>
                <a:ext cx="346712" cy="369332"/>
              </a:xfrm>
              <a:prstGeom prst="rect">
                <a:avLst/>
              </a:prstGeom>
              <a:blipFill rotWithShape="1">
                <a:blip r:embed="rId10"/>
                <a:stretch>
                  <a:fillRect r="-26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2919897" y="5560611"/>
                <a:ext cx="3467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100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19897" y="5560611"/>
                <a:ext cx="346712" cy="369332"/>
              </a:xfrm>
              <a:prstGeom prst="rect">
                <a:avLst/>
              </a:prstGeom>
              <a:blipFill rotWithShape="1">
                <a:blip r:embed="rId11"/>
                <a:stretch>
                  <a:fillRect r="-596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3773321" y="5546963"/>
                <a:ext cx="3467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150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3321" y="5546963"/>
                <a:ext cx="346712" cy="369332"/>
              </a:xfrm>
              <a:prstGeom prst="rect">
                <a:avLst/>
              </a:prstGeom>
              <a:blipFill rotWithShape="1">
                <a:blip r:embed="rId12"/>
                <a:stretch>
                  <a:fillRect r="-614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4595972" y="5556510"/>
                <a:ext cx="3467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200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95972" y="5556510"/>
                <a:ext cx="346712" cy="369332"/>
              </a:xfrm>
              <a:prstGeom prst="rect">
                <a:avLst/>
              </a:prstGeom>
              <a:blipFill rotWithShape="1">
                <a:blip r:embed="rId13"/>
                <a:stretch>
                  <a:fillRect r="-596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5368169" y="5550779"/>
                <a:ext cx="3467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250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68169" y="5550779"/>
                <a:ext cx="346712" cy="369332"/>
              </a:xfrm>
              <a:prstGeom prst="rect">
                <a:avLst/>
              </a:prstGeom>
              <a:blipFill rotWithShape="1">
                <a:blip r:embed="rId14"/>
                <a:stretch>
                  <a:fillRect r="-642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6232265" y="5556510"/>
                <a:ext cx="3467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300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32265" y="5556510"/>
                <a:ext cx="346712" cy="369332"/>
              </a:xfrm>
              <a:prstGeom prst="rect">
                <a:avLst/>
              </a:prstGeom>
              <a:blipFill rotWithShape="1">
                <a:blip r:embed="rId15"/>
                <a:stretch>
                  <a:fillRect r="-614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6966992" y="5556510"/>
                <a:ext cx="3467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350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66992" y="5556510"/>
                <a:ext cx="346712" cy="369332"/>
              </a:xfrm>
              <a:prstGeom prst="rect">
                <a:avLst/>
              </a:prstGeom>
              <a:blipFill rotWithShape="1">
                <a:blip r:embed="rId16"/>
                <a:stretch>
                  <a:fillRect r="-614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9" name="Přímá spojnice 48"/>
          <p:cNvCxnSpPr/>
          <p:nvPr/>
        </p:nvCxnSpPr>
        <p:spPr>
          <a:xfrm flipV="1">
            <a:off x="1767769" y="3599992"/>
            <a:ext cx="5371260" cy="864096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se šipkou 50"/>
          <p:cNvCxnSpPr/>
          <p:nvPr/>
        </p:nvCxnSpPr>
        <p:spPr>
          <a:xfrm>
            <a:off x="3135921" y="3227211"/>
            <a:ext cx="0" cy="6747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se šipkou 52"/>
          <p:cNvCxnSpPr/>
          <p:nvPr/>
        </p:nvCxnSpPr>
        <p:spPr>
          <a:xfrm>
            <a:off x="5656201" y="2983278"/>
            <a:ext cx="0" cy="6167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Násobení 53"/>
          <p:cNvSpPr/>
          <p:nvPr/>
        </p:nvSpPr>
        <p:spPr>
          <a:xfrm>
            <a:off x="2962954" y="4054326"/>
            <a:ext cx="360040" cy="360040"/>
          </a:xfrm>
          <a:prstGeom prst="mathMultiply">
            <a:avLst>
              <a:gd name="adj1" fmla="val 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Násobení 54"/>
          <p:cNvSpPr/>
          <p:nvPr/>
        </p:nvSpPr>
        <p:spPr>
          <a:xfrm>
            <a:off x="5476181" y="3658326"/>
            <a:ext cx="360040" cy="360040"/>
          </a:xfrm>
          <a:prstGeom prst="mathMultiply">
            <a:avLst>
              <a:gd name="adj1" fmla="val 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spravce\AppData\Local\Microsoft\Windows\Temporary Internet Files\Content.IE5\D1R1SU0N\MC900440450[7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3356" y="1658317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9685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4" grpId="0" animBg="1"/>
      <p:bldP spid="10" grpId="0"/>
      <p:bldP spid="12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54" grpId="0" animBg="1"/>
      <p:bldP spid="5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284348" y="1268760"/>
            <a:ext cx="8692095" cy="5472608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160288" y="93129"/>
            <a:ext cx="8856984" cy="1224136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15812" y="370419"/>
            <a:ext cx="8385436" cy="658814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15811" y="447798"/>
            <a:ext cx="8529451" cy="58143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-7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Závislost odporu polovodiče (termistoru) na teplotě. </a:t>
            </a:r>
            <a:endParaRPr lang="cs-CZ" sz="3200" b="1" spc="-7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46338" y="1409764"/>
            <a:ext cx="7788304" cy="5190599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Vývojový diagram: postup 10"/>
          <p:cNvSpPr/>
          <p:nvPr/>
        </p:nvSpPr>
        <p:spPr>
          <a:xfrm>
            <a:off x="785741" y="1475191"/>
            <a:ext cx="7565915" cy="4939170"/>
          </a:xfrm>
          <a:prstGeom prst="flowChartProcess">
            <a:avLst/>
          </a:prstGeom>
          <a:solidFill>
            <a:schemeClr val="bg1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966546" y="1475191"/>
                <a:ext cx="572988" cy="6090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cs-CZ" b="0" i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R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cs-CZ" b="0" i="0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Ω</m:t>
                          </m:r>
                        </m:den>
                      </m:f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66546" y="1475191"/>
                <a:ext cx="572988" cy="60907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7817285" y="5590065"/>
                <a:ext cx="572988" cy="5908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cs-CZ" b="0" i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t</m:t>
                          </m:r>
                        </m:num>
                        <m:den>
                          <m:r>
                            <a:rPr lang="cs-CZ" b="0" i="0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°</m:t>
                          </m:r>
                          <m:r>
                            <m:rPr>
                              <m:sty m:val="p"/>
                            </m:rPr>
                            <a:rPr lang="cs-CZ" b="0" i="0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C</m:t>
                          </m:r>
                        </m:den>
                      </m:f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17285" y="5590065"/>
                <a:ext cx="572988" cy="59086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4" name="Přímá spojnice se šipkou 13"/>
          <p:cNvCxnSpPr/>
          <p:nvPr/>
        </p:nvCxnSpPr>
        <p:spPr>
          <a:xfrm>
            <a:off x="1440799" y="5798688"/>
            <a:ext cx="6376486" cy="43405"/>
          </a:xfrm>
          <a:prstGeom prst="straightConnector1">
            <a:avLst/>
          </a:prstGeom>
          <a:ln w="31750"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endCxn id="12" idx="3"/>
          </p:cNvCxnSpPr>
          <p:nvPr/>
        </p:nvCxnSpPr>
        <p:spPr>
          <a:xfrm flipV="1">
            <a:off x="1488860" y="1779730"/>
            <a:ext cx="50674" cy="4096176"/>
          </a:xfrm>
          <a:prstGeom prst="straightConnector1">
            <a:avLst/>
          </a:prstGeom>
          <a:ln w="31750"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448957" y="3382955"/>
            <a:ext cx="134616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448957" y="5006600"/>
            <a:ext cx="134616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399402" y="4142504"/>
            <a:ext cx="134616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448957" y="2553745"/>
            <a:ext cx="134616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rot="5400000">
            <a:off x="2309595" y="5839224"/>
            <a:ext cx="134616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rot="5400000">
            <a:off x="3101683" y="5818190"/>
            <a:ext cx="134616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rot="5400000">
            <a:off x="3965779" y="5839224"/>
            <a:ext cx="134616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rot="5400000">
            <a:off x="4825766" y="5842093"/>
            <a:ext cx="134616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rot="5400000">
            <a:off x="5621963" y="5842093"/>
            <a:ext cx="134616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rot="5400000">
            <a:off x="6486059" y="5839224"/>
            <a:ext cx="134616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rot="5400000">
            <a:off x="7278147" y="5839224"/>
            <a:ext cx="134616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890879" y="2348880"/>
                <a:ext cx="3467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200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0879" y="2348880"/>
                <a:ext cx="346712" cy="369332"/>
              </a:xfrm>
              <a:prstGeom prst="rect">
                <a:avLst/>
              </a:prstGeom>
              <a:blipFill rotWithShape="1">
                <a:blip r:embed="rId4"/>
                <a:stretch>
                  <a:fillRect r="-614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982764" y="4821934"/>
                <a:ext cx="3467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50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2764" y="4821934"/>
                <a:ext cx="346712" cy="369332"/>
              </a:xfrm>
              <a:prstGeom prst="rect">
                <a:avLst/>
              </a:prstGeom>
              <a:blipFill rotWithShape="1">
                <a:blip r:embed="rId5"/>
                <a:stretch>
                  <a:fillRect r="-26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920731" y="3198289"/>
                <a:ext cx="3467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150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20731" y="3198289"/>
                <a:ext cx="346712" cy="369332"/>
              </a:xfrm>
              <a:prstGeom prst="rect">
                <a:avLst/>
              </a:prstGeom>
              <a:blipFill rotWithShape="1">
                <a:blip r:embed="rId6"/>
                <a:stretch>
                  <a:fillRect r="-631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863522" y="3930099"/>
                <a:ext cx="3467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100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3522" y="3930099"/>
                <a:ext cx="346712" cy="369332"/>
              </a:xfrm>
              <a:prstGeom prst="rect">
                <a:avLst/>
              </a:prstGeom>
              <a:blipFill rotWithShape="1">
                <a:blip r:embed="rId7"/>
                <a:stretch>
                  <a:fillRect r="-596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1267443" y="5796900"/>
                <a:ext cx="3467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67443" y="5796900"/>
                <a:ext cx="346712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2160879" y="5831837"/>
                <a:ext cx="3467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50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60879" y="5831837"/>
                <a:ext cx="346712" cy="369332"/>
              </a:xfrm>
              <a:prstGeom prst="rect">
                <a:avLst/>
              </a:prstGeom>
              <a:blipFill rotWithShape="1">
                <a:blip r:embed="rId9"/>
                <a:stretch>
                  <a:fillRect r="-26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2952967" y="5855741"/>
                <a:ext cx="3467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100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52967" y="5855741"/>
                <a:ext cx="346712" cy="369332"/>
              </a:xfrm>
              <a:prstGeom prst="rect">
                <a:avLst/>
              </a:prstGeom>
              <a:blipFill rotWithShape="1">
                <a:blip r:embed="rId10"/>
                <a:stretch>
                  <a:fillRect r="-614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3806391" y="5842093"/>
                <a:ext cx="3467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150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06391" y="5842093"/>
                <a:ext cx="346712" cy="369332"/>
              </a:xfrm>
              <a:prstGeom prst="rect">
                <a:avLst/>
              </a:prstGeom>
              <a:blipFill rotWithShape="1">
                <a:blip r:embed="rId11"/>
                <a:stretch>
                  <a:fillRect r="-631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4629042" y="5851640"/>
                <a:ext cx="3467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200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9042" y="5851640"/>
                <a:ext cx="346712" cy="369332"/>
              </a:xfrm>
              <a:prstGeom prst="rect">
                <a:avLst/>
              </a:prstGeom>
              <a:blipFill rotWithShape="1">
                <a:blip r:embed="rId12"/>
                <a:stretch>
                  <a:fillRect r="-614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5401239" y="5845909"/>
                <a:ext cx="3467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250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1239" y="5845909"/>
                <a:ext cx="346712" cy="369332"/>
              </a:xfrm>
              <a:prstGeom prst="rect">
                <a:avLst/>
              </a:prstGeom>
              <a:blipFill rotWithShape="1">
                <a:blip r:embed="rId13"/>
                <a:stretch>
                  <a:fillRect r="-631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6265335" y="5851640"/>
                <a:ext cx="3467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300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65335" y="5851640"/>
                <a:ext cx="346712" cy="369332"/>
              </a:xfrm>
              <a:prstGeom prst="rect">
                <a:avLst/>
              </a:prstGeom>
              <a:blipFill rotWithShape="1">
                <a:blip r:embed="rId14"/>
                <a:stretch>
                  <a:fillRect r="-596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7000062" y="5851640"/>
                <a:ext cx="3467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350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00062" y="5851640"/>
                <a:ext cx="346712" cy="369332"/>
              </a:xfrm>
              <a:prstGeom prst="rect">
                <a:avLst/>
              </a:prstGeom>
              <a:blipFill rotWithShape="1">
                <a:blip r:embed="rId15"/>
                <a:stretch>
                  <a:fillRect r="-631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2" name="Přímá spojnice se šipkou 41"/>
          <p:cNvCxnSpPr/>
          <p:nvPr/>
        </p:nvCxnSpPr>
        <p:spPr>
          <a:xfrm>
            <a:off x="3198039" y="3454146"/>
            <a:ext cx="0" cy="6747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/>
          <p:nvPr/>
        </p:nvCxnSpPr>
        <p:spPr>
          <a:xfrm>
            <a:off x="5747951" y="4279422"/>
            <a:ext cx="0" cy="6167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Násobení 43"/>
          <p:cNvSpPr/>
          <p:nvPr/>
        </p:nvSpPr>
        <p:spPr>
          <a:xfrm rot="1239218">
            <a:off x="2988971" y="4299431"/>
            <a:ext cx="360040" cy="360040"/>
          </a:xfrm>
          <a:prstGeom prst="mathMultiply">
            <a:avLst>
              <a:gd name="adj1" fmla="val 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Násobení 48"/>
          <p:cNvSpPr/>
          <p:nvPr/>
        </p:nvSpPr>
        <p:spPr>
          <a:xfrm>
            <a:off x="5574595" y="5191266"/>
            <a:ext cx="360040" cy="360040"/>
          </a:xfrm>
          <a:prstGeom prst="mathMultiply">
            <a:avLst>
              <a:gd name="adj1" fmla="val 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olný tvar 53"/>
          <p:cNvSpPr/>
          <p:nvPr/>
        </p:nvSpPr>
        <p:spPr>
          <a:xfrm>
            <a:off x="1828800" y="2697459"/>
            <a:ext cx="5246914" cy="2862943"/>
          </a:xfrm>
          <a:custGeom>
            <a:avLst/>
            <a:gdLst>
              <a:gd name="connsiteX0" fmla="*/ 0 w 5246914"/>
              <a:gd name="connsiteY0" fmla="*/ 0 h 2862943"/>
              <a:gd name="connsiteX1" fmla="*/ 1687286 w 5246914"/>
              <a:gd name="connsiteY1" fmla="*/ 1981200 h 2862943"/>
              <a:gd name="connsiteX2" fmla="*/ 5246914 w 5246914"/>
              <a:gd name="connsiteY2" fmla="*/ 2862943 h 28629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246914" h="2862943">
                <a:moveTo>
                  <a:pt x="0" y="0"/>
                </a:moveTo>
                <a:cubicBezTo>
                  <a:pt x="406400" y="752021"/>
                  <a:pt x="812800" y="1504043"/>
                  <a:pt x="1687286" y="1981200"/>
                </a:cubicBezTo>
                <a:cubicBezTo>
                  <a:pt x="2561772" y="2458357"/>
                  <a:pt x="3904343" y="2660650"/>
                  <a:pt x="5246914" y="2862943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spravce\AppData\Local\Microsoft\Windows\Temporary Internet Files\Content.IE5\D1R1SU0N\MC900440450[7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7300" y="1658317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3348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1" grpId="0" animBg="1"/>
      <p:bldP spid="12" grpId="0"/>
      <p:bldP spid="13" grpId="0"/>
      <p:bldP spid="28" grpId="0"/>
      <p:bldP spid="29" grpId="0"/>
      <p:bldP spid="30" grpId="0"/>
      <p:bldP spid="31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4" grpId="0" animBg="1"/>
      <p:bldP spid="49" grpId="0" animBg="1"/>
      <p:bldP spid="5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179512" y="116632"/>
            <a:ext cx="8860981" cy="6552728"/>
          </a:xfrm>
          <a:prstGeom prst="roundRect">
            <a:avLst>
              <a:gd name="adj" fmla="val 159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59765" y="4872789"/>
            <a:ext cx="8278646" cy="1656184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Vývojový diagram: postup 1"/>
          <p:cNvSpPr/>
          <p:nvPr/>
        </p:nvSpPr>
        <p:spPr>
          <a:xfrm>
            <a:off x="3995936" y="4983600"/>
            <a:ext cx="4642916" cy="1474350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431321" y="289500"/>
            <a:ext cx="8314791" cy="1195284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31322" y="1530848"/>
            <a:ext cx="8335532" cy="1380957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496739" y="1635616"/>
            <a:ext cx="8543754" cy="59236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rostoucí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teplotou se odpor termistoru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zmenšuje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32839" y="3068960"/>
            <a:ext cx="8314791" cy="1728192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107367" y="415628"/>
            <a:ext cx="4104456" cy="63598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  Termistor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625865" y="410196"/>
            <a:ext cx="7604377" cy="121444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             je polovodičová součástka, jejíž odpor se mění s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teplotou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469627" y="2221326"/>
            <a:ext cx="8401700" cy="59236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Při snižování teploty se odpor termistoru zvětšuje.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9" name="Zástupný symbol pro obsah 2"/>
          <p:cNvSpPr>
            <a:spLocks noGrp="1"/>
          </p:cNvSpPr>
          <p:nvPr/>
        </p:nvSpPr>
        <p:spPr>
          <a:xfrm>
            <a:off x="469627" y="3114076"/>
            <a:ext cx="7996473" cy="59236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Termistory se využívají: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699791" y="5404700"/>
            <a:ext cx="3395704" cy="59236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Značka termistoru: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grpSp>
        <p:nvGrpSpPr>
          <p:cNvPr id="39" name="Skupina 38"/>
          <p:cNvGrpSpPr/>
          <p:nvPr/>
        </p:nvGrpSpPr>
        <p:grpSpPr>
          <a:xfrm>
            <a:off x="4985886" y="5054623"/>
            <a:ext cx="2808312" cy="1133472"/>
            <a:chOff x="-3204864" y="2517507"/>
            <a:chExt cx="3603771" cy="1549057"/>
          </a:xfrm>
        </p:grpSpPr>
        <p:cxnSp>
          <p:nvCxnSpPr>
            <p:cNvPr id="22" name="Přímá spojnice 21"/>
            <p:cNvCxnSpPr>
              <a:endCxn id="23" idx="1"/>
            </p:cNvCxnSpPr>
            <p:nvPr/>
          </p:nvCxnSpPr>
          <p:spPr>
            <a:xfrm>
              <a:off x="-3204864" y="3419175"/>
              <a:ext cx="864096" cy="8727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Obdélník 22"/>
            <p:cNvSpPr/>
            <p:nvPr/>
          </p:nvSpPr>
          <p:spPr>
            <a:xfrm>
              <a:off x="-2340768" y="3103217"/>
              <a:ext cx="1872208" cy="649369"/>
            </a:xfrm>
            <a:prstGeom prst="rect">
              <a:avLst/>
            </a:prstGeom>
            <a:noFill/>
            <a:ln w="381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0" name="Přímá spojnice 29"/>
            <p:cNvCxnSpPr/>
            <p:nvPr/>
          </p:nvCxnSpPr>
          <p:spPr>
            <a:xfrm>
              <a:off x="-465189" y="3410448"/>
              <a:ext cx="864096" cy="8727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>
              <a:off x="-2484784" y="4056428"/>
              <a:ext cx="555004" cy="8727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/>
            <p:nvPr/>
          </p:nvCxnSpPr>
          <p:spPr>
            <a:xfrm flipV="1">
              <a:off x="-1929780" y="2517507"/>
              <a:ext cx="1317204" cy="1549057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0" name="Zástupný symbol pro obsah 2"/>
          <p:cNvSpPr>
            <a:spLocks noGrp="1"/>
          </p:cNvSpPr>
          <p:nvPr/>
        </p:nvSpPr>
        <p:spPr>
          <a:xfrm>
            <a:off x="518071" y="3611611"/>
            <a:ext cx="7996473" cy="59236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 přístroje k měření teploty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41" name="Zástupný symbol pro obsah 2"/>
          <p:cNvSpPr>
            <a:spLocks noGrp="1"/>
          </p:cNvSpPr>
          <p:nvPr/>
        </p:nvSpPr>
        <p:spPr>
          <a:xfrm>
            <a:off x="518071" y="4129032"/>
            <a:ext cx="7996473" cy="59236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 k omezení proudu procházející obvodem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pic>
        <p:nvPicPr>
          <p:cNvPr id="5122" name="Picture 2" descr="C:\Users\spravce\AppData\Local\Microsoft\Windows\Temporary Internet Files\Content.IE5\0BASIBLT\MC900438000[9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1525" y="2976611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1884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0" grpId="0"/>
      <p:bldP spid="16" grpId="0"/>
      <p:bldP spid="17" grpId="0"/>
      <p:bldP spid="18" grpId="0"/>
      <p:bldP spid="19" grpId="0"/>
      <p:bldP spid="20" grpId="0"/>
      <p:bldP spid="40" grpId="0"/>
      <p:bldP spid="4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17724" y="116632"/>
            <a:ext cx="8860981" cy="6552728"/>
          </a:xfrm>
          <a:prstGeom prst="roundRect">
            <a:avLst>
              <a:gd name="adj" fmla="val 159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69532" y="4941168"/>
            <a:ext cx="8461159" cy="1440160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5" name="Vývojový diagram: postup 24"/>
          <p:cNvSpPr/>
          <p:nvPr/>
        </p:nvSpPr>
        <p:spPr>
          <a:xfrm>
            <a:off x="4300239" y="5039180"/>
            <a:ext cx="4453918" cy="1204908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92998" y="289500"/>
            <a:ext cx="8461159" cy="1195284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31230" y="1530848"/>
            <a:ext cx="8461158" cy="1194369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396647" y="1635616"/>
            <a:ext cx="8543754" cy="59236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Při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větším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osvětlení se odpor fotorezistoru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zmenší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32747" y="2725218"/>
            <a:ext cx="8459641" cy="2215950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-61788" y="415628"/>
            <a:ext cx="4104456" cy="63598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  Fotorezistor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442851" y="415628"/>
            <a:ext cx="7985683" cy="121444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                  je polovodičová součástka, jejíž odpor závisí na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osvětlení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369534" y="2132856"/>
            <a:ext cx="8998917" cy="59236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Při poklesu osvětlení se odpor fotorezistoru zvětší.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347831" y="2858311"/>
            <a:ext cx="7996473" cy="53468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Fotorezistory se využívají: </a:t>
            </a: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574172" y="5517232"/>
            <a:ext cx="3726067" cy="59236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Značka fotorezistoru: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grpSp>
        <p:nvGrpSpPr>
          <p:cNvPr id="21" name="Skupina 20"/>
          <p:cNvGrpSpPr/>
          <p:nvPr/>
        </p:nvGrpSpPr>
        <p:grpSpPr>
          <a:xfrm>
            <a:off x="5281679" y="5152138"/>
            <a:ext cx="2445953" cy="853362"/>
            <a:chOff x="-3276872" y="2048888"/>
            <a:chExt cx="2808312" cy="1114365"/>
          </a:xfrm>
        </p:grpSpPr>
        <p:cxnSp>
          <p:nvCxnSpPr>
            <p:cNvPr id="14" name="Přímá spojnice 13"/>
            <p:cNvCxnSpPr>
              <a:endCxn id="15" idx="1"/>
            </p:cNvCxnSpPr>
            <p:nvPr/>
          </p:nvCxnSpPr>
          <p:spPr>
            <a:xfrm>
              <a:off x="-3276872" y="2919290"/>
              <a:ext cx="673364" cy="6386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Obdélník 14"/>
            <p:cNvSpPr/>
            <p:nvPr/>
          </p:nvSpPr>
          <p:spPr>
            <a:xfrm>
              <a:off x="-2603508" y="2688098"/>
              <a:ext cx="1458956" cy="475155"/>
            </a:xfrm>
            <a:prstGeom prst="rect">
              <a:avLst/>
            </a:prstGeom>
            <a:noFill/>
            <a:ln w="381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6" name="Přímá spojnice 15"/>
            <p:cNvCxnSpPr/>
            <p:nvPr/>
          </p:nvCxnSpPr>
          <p:spPr>
            <a:xfrm>
              <a:off x="-1141924" y="2912904"/>
              <a:ext cx="673364" cy="6386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 flipV="1">
              <a:off x="-1642529" y="2048888"/>
              <a:ext cx="404171" cy="461968"/>
            </a:xfrm>
            <a:prstGeom prst="line">
              <a:avLst/>
            </a:prstGeom>
            <a:ln w="44450">
              <a:solidFill>
                <a:schemeClr val="tx1">
                  <a:lumMod val="95000"/>
                  <a:lumOff val="5000"/>
                </a:schemeClr>
              </a:solidFill>
              <a:head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flipV="1">
              <a:off x="-1344010" y="2055539"/>
              <a:ext cx="404171" cy="461968"/>
            </a:xfrm>
            <a:prstGeom prst="line">
              <a:avLst/>
            </a:prstGeom>
            <a:ln w="44450">
              <a:solidFill>
                <a:schemeClr val="tx1">
                  <a:lumMod val="95000"/>
                  <a:lumOff val="5000"/>
                </a:schemeClr>
              </a:solidFill>
              <a:head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" name="Zástupný symbol pro obsah 2"/>
          <p:cNvSpPr>
            <a:spLocks noGrp="1"/>
          </p:cNvSpPr>
          <p:nvPr/>
        </p:nvSpPr>
        <p:spPr>
          <a:xfrm>
            <a:off x="367920" y="4307022"/>
            <a:ext cx="7152578" cy="6341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 automatické otevírání a zavírání dveří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3" name="Zástupný symbol pro obsah 2"/>
          <p:cNvSpPr>
            <a:spLocks noGrp="1"/>
          </p:cNvSpPr>
          <p:nvPr/>
        </p:nvSpPr>
        <p:spPr>
          <a:xfrm>
            <a:off x="442851" y="3318768"/>
            <a:ext cx="3384376" cy="67014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 ve fotoaparátech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4" name="Zástupný symbol pro obsah 2"/>
          <p:cNvSpPr>
            <a:spLocks noGrp="1"/>
          </p:cNvSpPr>
          <p:nvPr/>
        </p:nvSpPr>
        <p:spPr>
          <a:xfrm>
            <a:off x="379351" y="3812896"/>
            <a:ext cx="6696744" cy="61206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 při automatickém počítání předmětů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pic>
        <p:nvPicPr>
          <p:cNvPr id="4098" name="Picture 2" descr="C:\Users\spravce\AppData\Local\Microsoft\Windows\Temporary Internet Files\Content.IE5\BL96J1IA\MC900440452[5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4294" y="2918793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9382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5" grpId="0"/>
      <p:bldP spid="8" grpId="0"/>
      <p:bldP spid="9" grpId="0"/>
      <p:bldP spid="10" grpId="0"/>
      <p:bldP spid="11" grpId="0"/>
      <p:bldP spid="12" grpId="0"/>
      <p:bldP spid="22" grpId="0"/>
      <p:bldP spid="23" grpId="0"/>
      <p:bldP spid="2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261155" y="1484784"/>
            <a:ext cx="8692095" cy="5184576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014259" y="1741003"/>
            <a:ext cx="7344816" cy="4672136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261155" y="147265"/>
            <a:ext cx="8692095" cy="1152128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99304" y="352547"/>
            <a:ext cx="8169412" cy="658814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60376" y="391236"/>
            <a:ext cx="7210192" cy="58143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Popis fotorezistoru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3" y="1844824"/>
            <a:ext cx="7011353" cy="4464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015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Zaoblený obdélník 30"/>
          <p:cNvSpPr/>
          <p:nvPr/>
        </p:nvSpPr>
        <p:spPr>
          <a:xfrm>
            <a:off x="179512" y="980727"/>
            <a:ext cx="8671072" cy="5645693"/>
          </a:xfrm>
          <a:prstGeom prst="roundRect">
            <a:avLst>
              <a:gd name="adj" fmla="val 560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2" y="36861"/>
            <a:ext cx="8628477" cy="727844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67544" y="145718"/>
            <a:ext cx="3433303" cy="6343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Otázky a úkoly:</a:t>
            </a: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32" name="Zástupný symbol pro obsah 2"/>
          <p:cNvSpPr>
            <a:spLocks noGrp="1"/>
          </p:cNvSpPr>
          <p:nvPr/>
        </p:nvSpPr>
        <p:spPr>
          <a:xfrm>
            <a:off x="321182" y="1118728"/>
            <a:ext cx="8511430" cy="6081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1. Jak se mění odpor kovu při zahřívání?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352803" y="1717116"/>
            <a:ext cx="8462184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2.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Jak se mění odpor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polovodiče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při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zahřívání?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321182" y="3477709"/>
            <a:ext cx="8328161" cy="64708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5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Co je to termistor?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345805" y="4041423"/>
            <a:ext cx="8504779" cy="59213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6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Co je to fotorezistor?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347410" y="5226282"/>
            <a:ext cx="8472969" cy="70165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8. Kde se v praxi používají fotorezistory?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345805" y="2891778"/>
            <a:ext cx="9140922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4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Jak se mění odpor polovodiče při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ochlazování?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345805" y="4635265"/>
            <a:ext cx="8472969" cy="60218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7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Jak se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m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ění odpor fotorezistoru při větším osvětlení?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345805" y="2283270"/>
            <a:ext cx="8462184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3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Jak se mění odpor kovu při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ochlazování?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361709" y="5773044"/>
            <a:ext cx="8472969" cy="70165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9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Kde se v praxi používají termistory?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pic>
        <p:nvPicPr>
          <p:cNvPr id="19" name="Picture 2" descr="C:\Users\spravce\AppData\Local\Microsoft\Windows\Temporary Internet Files\Content.IE5\AM1I8PN9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4794" y="1268101"/>
            <a:ext cx="1827212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3812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2" grpId="0"/>
      <p:bldP spid="8" grpId="0"/>
      <p:bldP spid="9" grpId="0"/>
      <p:bldP spid="11" grpId="0"/>
      <p:bldP spid="12" grpId="0"/>
      <p:bldP spid="14" grpId="0"/>
      <p:bldP spid="13" grpId="0"/>
      <p:bldP spid="15" grpId="0"/>
      <p:bldP spid="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179513" y="0"/>
            <a:ext cx="8628476" cy="785642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67544" y="149638"/>
            <a:ext cx="3548604" cy="6343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  <a:cs typeface="Calibri" pitchFamily="34" charset="0"/>
              </a:rPr>
              <a:t>Odpovědi:</a:t>
            </a:r>
          </a:p>
        </p:txBody>
      </p:sp>
      <p:sp>
        <p:nvSpPr>
          <p:cNvPr id="18" name="Zaoblený obdélník 17"/>
          <p:cNvSpPr/>
          <p:nvPr/>
        </p:nvSpPr>
        <p:spPr>
          <a:xfrm>
            <a:off x="179512" y="785643"/>
            <a:ext cx="8671072" cy="5840778"/>
          </a:xfrm>
          <a:prstGeom prst="roundRect">
            <a:avLst>
              <a:gd name="adj" fmla="val 560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9" name="Zástupný symbol pro obsah 2"/>
          <p:cNvSpPr>
            <a:spLocks noGrp="1"/>
          </p:cNvSpPr>
          <p:nvPr/>
        </p:nvSpPr>
        <p:spPr>
          <a:xfrm>
            <a:off x="299197" y="879405"/>
            <a:ext cx="8511430" cy="6081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1. Při zahřívání odpor kovu roste.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330818" y="1352557"/>
            <a:ext cx="8462184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2.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Při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zahřívání odpor polovodiče klesá.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21" name="Zástupný symbol pro obsah 2"/>
          <p:cNvSpPr>
            <a:spLocks noGrp="1"/>
          </p:cNvSpPr>
          <p:nvPr/>
        </p:nvSpPr>
        <p:spPr>
          <a:xfrm>
            <a:off x="293517" y="2952828"/>
            <a:ext cx="8328161" cy="7532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5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Termistor je polovodičová součástka, u které se mění </a:t>
            </a:r>
            <a:b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  odpor  s teplotou.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22" name="Zástupný symbol pro obsah 2"/>
          <p:cNvSpPr>
            <a:spLocks noGrp="1"/>
          </p:cNvSpPr>
          <p:nvPr/>
        </p:nvSpPr>
        <p:spPr>
          <a:xfrm>
            <a:off x="345805" y="3745357"/>
            <a:ext cx="8281553" cy="88990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6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Fotorezistor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je polovodičová součástka, u které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odpor </a:t>
            </a:r>
            <a:b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  závisí na osvětlení.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23" name="Zástupný symbol pro obsah 2"/>
          <p:cNvSpPr>
            <a:spLocks noGrp="1"/>
          </p:cNvSpPr>
          <p:nvPr/>
        </p:nvSpPr>
        <p:spPr>
          <a:xfrm>
            <a:off x="361709" y="5071386"/>
            <a:ext cx="8265650" cy="70165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8. Fotoaparáty;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automatické otevírání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a zavírání dveří;  </a:t>
            </a:r>
            <a:b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  automatické počítání (láhve, pečivo).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28" name="Zástupný symbol pro obsah 2"/>
          <p:cNvSpPr>
            <a:spLocks noGrp="1"/>
          </p:cNvSpPr>
          <p:nvPr/>
        </p:nvSpPr>
        <p:spPr>
          <a:xfrm>
            <a:off x="320078" y="2378232"/>
            <a:ext cx="9140922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4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Při ochlazování odpor polovodiče roste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29" name="Zástupný symbol pro obsah 2"/>
          <p:cNvSpPr>
            <a:spLocks noGrp="1"/>
          </p:cNvSpPr>
          <p:nvPr/>
        </p:nvSpPr>
        <p:spPr>
          <a:xfrm>
            <a:off x="345805" y="4635265"/>
            <a:ext cx="8472969" cy="60218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7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Při větším osvětlení se odpor fotorezistoru zmenší?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30" name="Zástupný symbol pro obsah 2"/>
          <p:cNvSpPr>
            <a:spLocks noGrp="1"/>
          </p:cNvSpPr>
          <p:nvPr/>
        </p:nvSpPr>
        <p:spPr>
          <a:xfrm>
            <a:off x="293517" y="1795796"/>
            <a:ext cx="8462184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3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Při ochlazování odpor kovu klesá.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31" name="Zástupný symbol pro obsah 2"/>
          <p:cNvSpPr>
            <a:spLocks noGrp="1"/>
          </p:cNvSpPr>
          <p:nvPr/>
        </p:nvSpPr>
        <p:spPr>
          <a:xfrm>
            <a:off x="361709" y="5924763"/>
            <a:ext cx="8472969" cy="70165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9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Měření teploty; omezení proudu v obvodu. 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pic>
        <p:nvPicPr>
          <p:cNvPr id="6146" name="Picture 2" descr="C:\Users\spravce\AppData\Local\Microsoft\Windows\Temporary Internet Files\Content.IE5\HGW68T4R\MC9004404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895039"/>
            <a:ext cx="1658938" cy="1827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4139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9" grpId="0"/>
      <p:bldP spid="20" grpId="0"/>
      <p:bldP spid="21" grpId="0"/>
      <p:bldP spid="22" grpId="0"/>
      <p:bldP spid="23" grpId="0"/>
      <p:bldP spid="28" grpId="0"/>
      <p:bldP spid="29" grpId="0"/>
      <p:bldP spid="30" grpId="0"/>
      <p:bldP spid="3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Khanova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>
                <a:solidFill>
                  <a:schemeClr val="tx1"/>
                </a:solidFill>
              </a:rPr>
              <a:t>š</a:t>
            </a:r>
            <a:r>
              <a:rPr lang="cs-CZ" sz="2800" b="1" dirty="0" smtClean="0">
                <a:solidFill>
                  <a:schemeClr val="tx1"/>
                </a:solidFill>
              </a:rPr>
              <a:t>kola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Testy.nanic.cz – Fyzika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Fyzika online – ZŠ Sokolovská Liberec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8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>
            <a:hlinkClick r:id="rId7"/>
          </p:cNvPr>
          <p:cNvSpPr/>
          <p:nvPr/>
        </p:nvSpPr>
        <p:spPr>
          <a:xfrm>
            <a:off x="451659" y="3356992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Učitel. Net – tvoje online </a:t>
            </a:r>
            <a:r>
              <a:rPr lang="cs-CZ" sz="2800" b="1" dirty="0">
                <a:solidFill>
                  <a:schemeClr val="tx1"/>
                </a:solidFill>
              </a:rPr>
              <a:t>š</a:t>
            </a:r>
            <a:r>
              <a:rPr lang="cs-CZ" sz="2800" b="1" dirty="0" smtClean="0">
                <a:solidFill>
                  <a:schemeClr val="tx1"/>
                </a:solidFill>
              </a:rPr>
              <a:t>kola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Obdélník 9">
            <a:hlinkClick r:id="rId8"/>
          </p:cNvPr>
          <p:cNvSpPr/>
          <p:nvPr/>
        </p:nvSpPr>
        <p:spPr>
          <a:xfrm>
            <a:off x="427793" y="4176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Encyklopedie </a:t>
            </a:r>
            <a:r>
              <a:rPr lang="cs-CZ" sz="2800" b="1" dirty="0" smtClean="0">
                <a:solidFill>
                  <a:schemeClr val="tx1"/>
                </a:solidFill>
              </a:rPr>
              <a:t>fyziky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Obdélník 10">
            <a:hlinkClick r:id="rId9"/>
          </p:cNvPr>
          <p:cNvSpPr/>
          <p:nvPr/>
        </p:nvSpPr>
        <p:spPr>
          <a:xfrm>
            <a:off x="451659" y="4968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 webové stránky</a:t>
            </a:r>
          </a:p>
        </p:txBody>
      </p:sp>
    </p:spTree>
    <p:extLst>
      <p:ext uri="{BB962C8B-B14F-4D97-AF65-F5344CB8AC3E}">
        <p14:creationId xmlns:p14="http://schemas.microsoft.com/office/powerpoint/2010/main" val="602524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9" grpId="0" animBg="1"/>
      <p:bldP spid="10" grpId="0" animBg="1"/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0" y="1228110"/>
            <a:ext cx="888612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KOLÁŘOVÁ, Růžena; BOHUNĚK, Jiří; ŠTOLL, Ivan a kol. </a:t>
            </a:r>
            <a:r>
              <a:rPr lang="cs-CZ" sz="1100" i="1" dirty="0"/>
              <a:t>Fyzika pro 9. ročník</a:t>
            </a:r>
            <a:r>
              <a:rPr lang="cs-CZ" sz="1100" dirty="0"/>
              <a:t>. Havlíčkův Brod: Prometheus, 2002, ISBN 80-7196-193-0. </a:t>
            </a:r>
            <a:r>
              <a:rPr lang="cs-CZ" sz="1100" dirty="0" smtClean="0"/>
              <a:t>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it-IT" sz="1100" dirty="0" smtClean="0"/>
              <a:t>ALBERT</a:t>
            </a:r>
            <a:r>
              <a:rPr lang="it-IT" sz="1100" dirty="0"/>
              <a:t>, Filip. </a:t>
            </a:r>
            <a:r>
              <a:rPr lang="it-IT" sz="1100" i="1" dirty="0"/>
              <a:t>Wikipedie</a:t>
            </a:r>
            <a:r>
              <a:rPr lang="it-IT" sz="1100" dirty="0"/>
              <a:t> [online]. [cit. 11.3.2013]. Dostupný na WWW: </a:t>
            </a:r>
            <a:r>
              <a:rPr lang="it-IT" sz="1100" dirty="0" smtClean="0"/>
              <a:t>http</a:t>
            </a:r>
            <a:r>
              <a:rPr lang="it-IT" sz="1100" dirty="0"/>
              <a:t>://cs.wikipedia.org/wiki/Soubor:Konstrukcni_usporadani_fotorezistoru.png </a:t>
            </a:r>
            <a:endParaRPr lang="cs-CZ" sz="11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</a:t>
            </a:r>
            <a:r>
              <a:rPr lang="cs-CZ" sz="1100" dirty="0" smtClean="0"/>
              <a:t>klipart</a:t>
            </a:r>
            <a:endParaRPr lang="cs-CZ" sz="11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/>
              <a:t>Vlastní tvorba</a:t>
            </a: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1736</TotalTime>
  <Words>563</Words>
  <Application>Microsoft Office PowerPoint</Application>
  <PresentationFormat>Předvádění na obrazovce (4:3)</PresentationFormat>
  <Paragraphs>107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Tvrdý obal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271</cp:revision>
  <dcterms:created xsi:type="dcterms:W3CDTF">2012-04-23T18:25:05Z</dcterms:created>
  <dcterms:modified xsi:type="dcterms:W3CDTF">2013-03-25T16:52:06Z</dcterms:modified>
</cp:coreProperties>
</file>