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298" r:id="rId4"/>
    <p:sldId id="313" r:id="rId5"/>
    <p:sldId id="319" r:id="rId6"/>
    <p:sldId id="322" r:id="rId7"/>
    <p:sldId id="323" r:id="rId8"/>
    <p:sldId id="324" r:id="rId9"/>
    <p:sldId id="316" r:id="rId10"/>
    <p:sldId id="302" r:id="rId11"/>
    <p:sldId id="304" r:id="rId12"/>
    <p:sldId id="325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45" autoAdjust="0"/>
  </p:normalViewPr>
  <p:slideViewPr>
    <p:cSldViewPr>
      <p:cViewPr>
        <p:scale>
          <a:sx n="60" d="100"/>
          <a:sy n="60" d="100"/>
        </p:scale>
        <p:origin x="-1373" y="-1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25.3.2013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wmf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James-clerk-maxwell_1.jp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Wilhelm_Conrad_R%C3%B6ntgen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5302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VY_32_INOVACE_10_10_F9_Hanak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573907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Elektromagnetické zařízení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37839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Elektromagnetické vlny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8416" y="202265"/>
            <a:ext cx="8527119" cy="850471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340768"/>
            <a:ext cx="8609307" cy="4824535"/>
          </a:xfrm>
          <a:prstGeom prst="roundRect">
            <a:avLst>
              <a:gd name="adj" fmla="val 1034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5944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58416" y="1556792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hodině si ukážeme rozdělení elektromagnetických vln podle jejich vlnové délky. Na závěr  jsou zde uvedené otázky, které prověří, jak žáci látku pochopili. 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se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0" y="765936"/>
            <a:ext cx="9144000" cy="619145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49571" y="49944"/>
            <a:ext cx="9069642" cy="765725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2915816" y="148088"/>
            <a:ext cx="4042190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Zapamatujte si: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9571" y="1021750"/>
            <a:ext cx="9094429" cy="90853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143001" y="1217581"/>
            <a:ext cx="9001000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Elektromagnetické vlny rozdělujeme podle vlnové délky. 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24785" y="1966991"/>
            <a:ext cx="9094429" cy="1446535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118215" y="2162823"/>
                <a:ext cx="8774266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Vlnová délka: - značíme písmenem </a:t>
                </a:r>
                <a14:m>
                  <m:oMath xmlns:m="http://schemas.openxmlformats.org/officeDocument/2006/math">
                    <m:r>
                      <a:rPr lang="el-GR" sz="2800" b="1" i="0" spc="-10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𝛌</m:t>
                    </m:r>
                  </m:oMath>
                </a14:m>
                <a:r>
                  <a:rPr lang="cs-CZ" sz="2800" b="1" spc="-1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 </a:t>
                </a:r>
                <a:r>
                  <a:rPr lang="cs-CZ" sz="2800" spc="-1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( čteme lambda).</a:t>
                </a: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215" y="2162823"/>
                <a:ext cx="8774266" cy="569436"/>
              </a:xfrm>
              <a:prstGeom prst="rect">
                <a:avLst/>
              </a:prstGeom>
              <a:blipFill rotWithShape="1">
                <a:blip r:embed="rId3"/>
                <a:stretch>
                  <a:fillRect l="-1389" t="-10753" b="-2150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aoblený obdélník 21"/>
          <p:cNvSpPr/>
          <p:nvPr/>
        </p:nvSpPr>
        <p:spPr>
          <a:xfrm>
            <a:off x="1640524" y="3597508"/>
            <a:ext cx="3348879" cy="147017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037075" y="3954293"/>
                <a:ext cx="2175329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𝑓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  <a:cs typeface="Calibri" pitchFamily="34" charset="0"/>
                        </a:rPr>
                        <m:t>=</m:t>
                      </m:r>
                      <m:f>
                        <m:f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𝑐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el-GR" sz="2800" b="0" i="1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λ</m:t>
                          </m:r>
                        </m:den>
                      </m:f>
                    </m:oMath>
                  </m:oMathPara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37075" y="3954293"/>
                <a:ext cx="2175329" cy="569436"/>
              </a:xfrm>
              <a:prstGeom prst="rect">
                <a:avLst/>
              </a:prstGeom>
              <a:blipFill rotWithShape="1">
                <a:blip r:embed="rId4"/>
                <a:stretch>
                  <a:fillRect b="-3655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Zástupný symbol pro obsah 2"/>
          <p:cNvSpPr>
            <a:spLocks noGrp="1"/>
          </p:cNvSpPr>
          <p:nvPr/>
        </p:nvSpPr>
        <p:spPr>
          <a:xfrm>
            <a:off x="2195736" y="2586425"/>
            <a:ext cx="3583158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jednotkou jsou metry</a:t>
            </a:r>
            <a:endParaRPr lang="cs-CZ" sz="2800" spc="-1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153468" y="5306383"/>
            <a:ext cx="8883027" cy="147017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479347" y="6044071"/>
            <a:ext cx="8031049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 … kmitočet ( jednotka Hz)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489823" y="5458205"/>
                <a:ext cx="8031049" cy="56943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c … rychlost světla ( 300 000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𝑘𝑚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𝑠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)</a:t>
                </a:r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823" y="5458205"/>
                <a:ext cx="8031049" cy="569436"/>
              </a:xfrm>
              <a:prstGeom prst="rect">
                <a:avLst/>
              </a:prstGeom>
              <a:blipFill rotWithShape="1">
                <a:blip r:embed="rId5"/>
                <a:stretch>
                  <a:fillRect l="-1517" b="-351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6" name="Picture 2" descr="C:\Users\spravce\AppData\Local\Microsoft\Windows\Temporary Internet Files\Content.IE5\HGW68T4R\MC900438000CA45RN9J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697595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862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3" grpId="0"/>
      <p:bldP spid="16" grpId="0"/>
      <p:bldP spid="23" grpId="0"/>
      <p:bldP spid="25" grpId="0"/>
      <p:bldP spid="26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15651" y="3657724"/>
            <a:ext cx="8604819" cy="2998936"/>
          </a:xfrm>
          <a:prstGeom prst="roundRect">
            <a:avLst>
              <a:gd name="adj" fmla="val 5325"/>
            </a:avLst>
          </a:prstGeom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74514" y="643208"/>
            <a:ext cx="8345956" cy="2527226"/>
          </a:xfrm>
          <a:prstGeom prst="roundRect">
            <a:avLst>
              <a:gd name="adj" fmla="val 949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758199" y="1023433"/>
            <a:ext cx="4113289" cy="10482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James </a:t>
            </a:r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Clerk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 Maxwell (1831 - 1879)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74513" y="3861048"/>
            <a:ext cx="8154839" cy="25922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Vytvořil matematickou teorii elektromagnetismu a odvodil slavné rovnice nesoucí jeho  jméno. Vysvětlil fyzikální podstatu světla a předpověděl mnoho vlastností elektromagnetických vln. Zabýval se také teorií plynů.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795223" y="2064112"/>
            <a:ext cx="3825257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skotský fyzik</a:t>
            </a:r>
            <a:endParaRPr lang="cs-CZ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" name="Zaoblený obdélník 1">
            <a:hlinkClick r:id="rId2"/>
          </p:cNvPr>
          <p:cNvSpPr/>
          <p:nvPr/>
        </p:nvSpPr>
        <p:spPr>
          <a:xfrm>
            <a:off x="4885677" y="824529"/>
            <a:ext cx="3794606" cy="2107716"/>
          </a:xfrm>
          <a:prstGeom prst="roundRect">
            <a:avLst>
              <a:gd name="adj" fmla="val 5325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200000"/>
              </a:lnSpc>
            </a:pPr>
            <a:r>
              <a:rPr lang="cs-CZ" sz="2400" dirty="0">
                <a:solidFill>
                  <a:schemeClr val="tx2">
                    <a:lumMod val="10000"/>
                  </a:schemeClr>
                </a:solidFill>
              </a:rPr>
              <a:t>Internet:</a:t>
            </a:r>
          </a:p>
          <a:p>
            <a:pPr lvl="0" algn="ctr">
              <a:lnSpc>
                <a:spcPct val="250000"/>
              </a:lnSpc>
            </a:pP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James </a:t>
            </a:r>
            <a:r>
              <a:rPr lang="cs-CZ" sz="2400" b="1" dirty="0" err="1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Clerk</a:t>
            </a:r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 Maxwell</a:t>
            </a:r>
            <a:endParaRPr lang="cs-CZ" sz="24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6153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1772816"/>
            <a:ext cx="9144000" cy="518457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49571" y="49944"/>
            <a:ext cx="9069642" cy="143484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51520" y="260648"/>
            <a:ext cx="8614189" cy="1080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Rádiové vlny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jsou elektromagnetické vlny o velkých vlnových délkách.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3537248"/>
              </p:ext>
            </p:extLst>
          </p:nvPr>
        </p:nvGraphicFramePr>
        <p:xfrm>
          <a:off x="515940" y="2060848"/>
          <a:ext cx="8136903" cy="2736303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40359"/>
                <a:gridCol w="2184243"/>
                <a:gridCol w="2712301"/>
              </a:tblGrid>
              <a:tr h="650667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vlnová délka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rádiové</a:t>
                      </a:r>
                      <a:r>
                        <a:rPr lang="cs-CZ" sz="2800" baseline="0" dirty="0" smtClean="0">
                          <a:solidFill>
                            <a:schemeClr val="bg1"/>
                          </a:solidFill>
                        </a:rPr>
                        <a:t> vlny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použití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2140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2 000 m – 1000 m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dlouhé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 rowSpan="3"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rozhlas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2140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600</a:t>
                      </a:r>
                      <a:r>
                        <a:rPr lang="cs-CZ" sz="2400" baseline="0" dirty="0" smtClean="0">
                          <a:solidFill>
                            <a:schemeClr val="bg1"/>
                          </a:solidFill>
                        </a:rPr>
                        <a:t> m – 150 m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střední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2140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50 m – 15 m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krátké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 vMerge="1"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2400" dirty="0" smtClean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521409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15 m – 1 m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velmi  krátké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televize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pic>
        <p:nvPicPr>
          <p:cNvPr id="2050" name="Picture 2" descr="C:\Users\spravce\AppData\Local\Microsoft\Windows\Temporary Internet Files\Content.IE5\D1R1SU0N\MC900440452[4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7675" y="490220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14051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2824" y="2420888"/>
            <a:ext cx="9144000" cy="518457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9571" y="49944"/>
            <a:ext cx="9069642" cy="93078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51520" y="260648"/>
            <a:ext cx="8614189" cy="5400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Mikrovlny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m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ají delší vlnové délky.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1455712"/>
              </p:ext>
            </p:extLst>
          </p:nvPr>
        </p:nvGraphicFramePr>
        <p:xfrm>
          <a:off x="490162" y="2708920"/>
          <a:ext cx="8136903" cy="302551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40359"/>
                <a:gridCol w="2184243"/>
                <a:gridCol w="2712301"/>
              </a:tblGrid>
              <a:tr h="648072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vlnová délka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chemeClr val="bg1"/>
                          </a:solidFill>
                        </a:rPr>
                        <a:t>vlny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použití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91553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1 m – 0,3 mm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mikrovlny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mobilní</a:t>
                      </a:r>
                      <a:r>
                        <a:rPr lang="cs-CZ" sz="2400" baseline="0" dirty="0" smtClean="0">
                          <a:solidFill>
                            <a:schemeClr val="bg1"/>
                          </a:solidFill>
                        </a:rPr>
                        <a:t> telefony</a:t>
                      </a:r>
                      <a:br>
                        <a:rPr lang="cs-CZ" sz="2400" baseline="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2400" baseline="0" dirty="0" smtClean="0">
                          <a:solidFill>
                            <a:schemeClr val="bg1"/>
                          </a:solidFill>
                        </a:rPr>
                        <a:t>GPS</a:t>
                      </a:r>
                      <a:br>
                        <a:rPr lang="cs-CZ" sz="2400" baseline="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2400" baseline="0" dirty="0" smtClean="0">
                          <a:solidFill>
                            <a:schemeClr val="bg1"/>
                          </a:solidFill>
                        </a:rPr>
                        <a:t>mikrovlnné trouby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2784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0,3</a:t>
                      </a:r>
                      <a:r>
                        <a:rPr lang="cs-CZ" sz="2400" baseline="0" dirty="0" smtClean="0">
                          <a:solidFill>
                            <a:schemeClr val="bg1"/>
                          </a:solidFill>
                        </a:rPr>
                        <a:t> mm – 750 </a:t>
                      </a:r>
                      <a:r>
                        <a:rPr lang="cs-CZ" sz="2400" baseline="0" dirty="0" err="1" smtClean="0">
                          <a:solidFill>
                            <a:schemeClr val="bg1"/>
                          </a:solidFill>
                        </a:rPr>
                        <a:t>nm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infračervené záření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dálkové ovladače</a:t>
                      </a:r>
                      <a:br>
                        <a:rPr lang="cs-CZ" sz="240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noční vidění</a:t>
                      </a:r>
                      <a:br>
                        <a:rPr lang="cs-CZ" sz="240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tepelné vidění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6" name="Zaoblený obdélník 5"/>
          <p:cNvSpPr/>
          <p:nvPr/>
        </p:nvSpPr>
        <p:spPr>
          <a:xfrm>
            <a:off x="61534" y="1034952"/>
            <a:ext cx="9069642" cy="124192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33147" y="1230314"/>
            <a:ext cx="8614189" cy="5400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Infračervené záření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 neviditelné záření, které má tepelné účinky.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3075" name="Picture 3" descr="C:\Users\spravce\AppData\Local\Microsoft\Windows\Temporary Internet Files\Content.IE5\0BASIBLT\MC900440450CARPHXT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1955" y="5877272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944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12824" y="1484784"/>
            <a:ext cx="9144000" cy="612068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9571" y="49944"/>
            <a:ext cx="9069642" cy="129082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2206796"/>
              </p:ext>
            </p:extLst>
          </p:nvPr>
        </p:nvGraphicFramePr>
        <p:xfrm>
          <a:off x="525521" y="1916832"/>
          <a:ext cx="8136903" cy="309865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240359"/>
                <a:gridCol w="2184243"/>
                <a:gridCol w="2712301"/>
              </a:tblGrid>
              <a:tr h="81265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vlnová délka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chemeClr val="bg1"/>
                          </a:solidFill>
                        </a:rPr>
                        <a:t>světlo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použití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91553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750 </a:t>
                      </a:r>
                      <a:r>
                        <a:rPr lang="cs-CZ" sz="2400" dirty="0" err="1" smtClean="0">
                          <a:solidFill>
                            <a:schemeClr val="bg1"/>
                          </a:solidFill>
                        </a:rPr>
                        <a:t>nm</a:t>
                      </a:r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 – 400 </a:t>
                      </a:r>
                      <a:r>
                        <a:rPr lang="cs-CZ" sz="2400" dirty="0" err="1" smtClean="0">
                          <a:solidFill>
                            <a:schemeClr val="bg1"/>
                          </a:solidFill>
                        </a:rPr>
                        <a:t>nm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červené</a:t>
                      </a:r>
                      <a:br>
                        <a:rPr lang="cs-CZ" sz="2400" b="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oranžové</a:t>
                      </a:r>
                      <a:br>
                        <a:rPr lang="cs-CZ" sz="2400" b="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žluté</a:t>
                      </a:r>
                      <a:br>
                        <a:rPr lang="cs-CZ" sz="2400" b="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zelené</a:t>
                      </a:r>
                      <a:br>
                        <a:rPr lang="cs-CZ" sz="2400" b="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modré</a:t>
                      </a:r>
                      <a:br>
                        <a:rPr lang="cs-CZ" sz="2400" b="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2400" b="0" dirty="0" smtClean="0">
                          <a:solidFill>
                            <a:schemeClr val="bg1"/>
                          </a:solidFill>
                        </a:rPr>
                        <a:t>fialové</a:t>
                      </a:r>
                      <a:endParaRPr lang="cs-CZ" sz="2400" b="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vidění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8" name="Zástupný symbol pro obsah 2"/>
          <p:cNvSpPr>
            <a:spLocks noGrp="1"/>
          </p:cNvSpPr>
          <p:nvPr/>
        </p:nvSpPr>
        <p:spPr>
          <a:xfrm>
            <a:off x="295467" y="230618"/>
            <a:ext cx="8597013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Světlo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jsou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elektromagnetické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vlny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o velmi krátkých vlnových délkách.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4098" name="Picture 2" descr="C:\Users\spravce\AppData\Local\Microsoft\Windows\Temporary Internet Files\Content.IE5\D1R1SU0N\MC900440452[4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74963" y="5179020"/>
            <a:ext cx="13684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26553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42168" y="1270892"/>
            <a:ext cx="9041786" cy="558710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6835172"/>
              </p:ext>
            </p:extLst>
          </p:nvPr>
        </p:nvGraphicFramePr>
        <p:xfrm>
          <a:off x="411451" y="1484784"/>
          <a:ext cx="8422697" cy="4057059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715046"/>
                <a:gridCol w="2016224"/>
                <a:gridCol w="3691427"/>
              </a:tblGrid>
              <a:tr h="812655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vlnová délka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aseline="0" dirty="0" smtClean="0">
                          <a:solidFill>
                            <a:schemeClr val="bg1"/>
                          </a:solidFill>
                        </a:rPr>
                        <a:t>vlny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použití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915537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400 </a:t>
                      </a:r>
                      <a:r>
                        <a:rPr lang="cs-CZ" sz="2400" dirty="0" err="1" smtClean="0">
                          <a:solidFill>
                            <a:schemeClr val="bg1"/>
                          </a:solidFill>
                        </a:rPr>
                        <a:t>nm</a:t>
                      </a:r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 – 10 </a:t>
                      </a:r>
                      <a:r>
                        <a:rPr lang="cs-CZ" sz="2400" dirty="0" err="1" smtClean="0">
                          <a:solidFill>
                            <a:schemeClr val="bg1"/>
                          </a:solidFill>
                        </a:rPr>
                        <a:t>nm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ultrafialové záření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opalování</a:t>
                      </a:r>
                      <a:br>
                        <a:rPr lang="cs-CZ" sz="240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solária</a:t>
                      </a:r>
                      <a:br>
                        <a:rPr lang="cs-CZ" sz="240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sterilizace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27842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10 </a:t>
                      </a:r>
                      <a:r>
                        <a:rPr lang="cs-CZ" sz="2400" dirty="0" err="1" smtClean="0">
                          <a:solidFill>
                            <a:schemeClr val="bg1"/>
                          </a:solidFill>
                        </a:rPr>
                        <a:t>nm</a:t>
                      </a:r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 – 1 </a:t>
                      </a:r>
                      <a:r>
                        <a:rPr lang="cs-CZ" sz="2400" dirty="0" err="1" smtClean="0">
                          <a:solidFill>
                            <a:schemeClr val="bg1"/>
                          </a:solidFill>
                        </a:rPr>
                        <a:t>pm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rentgenové záření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lékařská diagnostika</a:t>
                      </a:r>
                      <a:br>
                        <a:rPr lang="cs-CZ" sz="240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průmyslová diagnostika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  <a:tr h="1027842">
                <a:tc>
                  <a:txBody>
                    <a:bodyPr/>
                    <a:lstStyle/>
                    <a:p>
                      <a:pPr algn="ctr"/>
                      <a:r>
                        <a:rPr lang="en-US" sz="2400" dirty="0" smtClean="0">
                          <a:solidFill>
                            <a:schemeClr val="bg1"/>
                          </a:solidFill>
                        </a:rPr>
                        <a:t>&lt;</a:t>
                      </a:r>
                      <a:r>
                        <a:rPr lang="cs-CZ" sz="2400" baseline="0" dirty="0" smtClean="0">
                          <a:solidFill>
                            <a:schemeClr val="bg1"/>
                          </a:solidFill>
                        </a:rPr>
                        <a:t> 300 </a:t>
                      </a:r>
                      <a:r>
                        <a:rPr lang="cs-CZ" sz="2400" baseline="0" dirty="0" err="1" smtClean="0">
                          <a:solidFill>
                            <a:schemeClr val="bg1"/>
                          </a:solidFill>
                        </a:rPr>
                        <a:t>pm</a:t>
                      </a:r>
                      <a:endParaRPr lang="cs-CZ" sz="24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záření gama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ozařování nádorů</a:t>
                      </a:r>
                      <a:br>
                        <a:rPr lang="cs-CZ" sz="2400" dirty="0" smtClean="0">
                          <a:solidFill>
                            <a:schemeClr val="bg1"/>
                          </a:solidFill>
                        </a:rPr>
                      </a:br>
                      <a:r>
                        <a:rPr lang="cs-CZ" sz="2400" dirty="0" smtClean="0">
                          <a:solidFill>
                            <a:schemeClr val="bg1"/>
                          </a:solidFill>
                        </a:rPr>
                        <a:t>kosmické záření</a:t>
                      </a:r>
                    </a:p>
                  </a:txBody>
                  <a:tcPr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7" name="Zaoblený obdélník 6"/>
          <p:cNvSpPr/>
          <p:nvPr/>
        </p:nvSpPr>
        <p:spPr>
          <a:xfrm>
            <a:off x="5420" y="28972"/>
            <a:ext cx="9069642" cy="1241920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177033" y="224334"/>
            <a:ext cx="8614189" cy="54006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Ultrafialové záření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 neviditelné záření, které má vlnové délky kratší než fialové světlo.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5122" name="Picture 2" descr="C:\Users\spravce\AppData\Local\Microsoft\Windows\Temporary Internet Files\Content.IE5\HGW68T4R\MC900432485[3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2200" y="5619750"/>
            <a:ext cx="1981200" cy="1181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3638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75444" y="3657724"/>
            <a:ext cx="8604819" cy="2998936"/>
          </a:xfrm>
          <a:prstGeom prst="roundRect">
            <a:avLst>
              <a:gd name="adj" fmla="val 5325"/>
            </a:avLst>
          </a:prstGeom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5444" y="469726"/>
            <a:ext cx="8604819" cy="2527226"/>
          </a:xfrm>
          <a:prstGeom prst="roundRect">
            <a:avLst>
              <a:gd name="adj" fmla="val 949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86284" y="841379"/>
            <a:ext cx="4457526" cy="10482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Wilhelm </a:t>
            </a:r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Conrad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800" b="1" dirty="0" err="1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Röntgen</a:t>
            </a: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 (1845 - 1923)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34305" y="3992364"/>
            <a:ext cx="8154839" cy="25922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V roce 1895 objevil pronikavé neviditelné záření, nazývané dnes rentgenové záření. Využívá se v medicíně vědě a technice. V roce 1901 získal </a:t>
            </a:r>
            <a:r>
              <a:rPr lang="cs-CZ" sz="2800" dirty="0" err="1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Röntgen</a:t>
            </a:r>
            <a:r>
              <a:rPr lang="cs-CZ" sz="2800" dirty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 jako </a:t>
            </a:r>
            <a:r>
              <a:rPr lang="cs-CZ" sz="2800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první Nobelovu cenu za fyziku.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794386" y="1907954"/>
            <a:ext cx="3825257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německý fyzik</a:t>
            </a:r>
            <a:endParaRPr lang="cs-CZ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" name="Zaoblený obdélník 1">
            <a:hlinkClick r:id="rId2"/>
          </p:cNvPr>
          <p:cNvSpPr/>
          <p:nvPr/>
        </p:nvSpPr>
        <p:spPr>
          <a:xfrm>
            <a:off x="4716016" y="704851"/>
            <a:ext cx="4003092" cy="2056640"/>
          </a:xfrm>
          <a:prstGeom prst="roundRect">
            <a:avLst>
              <a:gd name="adj" fmla="val 5325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200000"/>
              </a:lnSpc>
            </a:pPr>
            <a:r>
              <a:rPr lang="cs-CZ" sz="2400" dirty="0">
                <a:solidFill>
                  <a:schemeClr val="tx2">
                    <a:lumMod val="10000"/>
                  </a:schemeClr>
                </a:solidFill>
              </a:rPr>
              <a:t>Internet:</a:t>
            </a:r>
          </a:p>
          <a:p>
            <a:pPr lvl="0" algn="ctr">
              <a:lnSpc>
                <a:spcPct val="250000"/>
              </a:lnSpc>
            </a:pP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Wilhelm </a:t>
            </a:r>
            <a:r>
              <a:rPr lang="cs-CZ" sz="2400" b="1" dirty="0" err="1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Conrad</a:t>
            </a:r>
            <a:r>
              <a:rPr lang="cs-CZ" sz="2400" b="1" dirty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 </a:t>
            </a:r>
            <a:r>
              <a:rPr lang="cs-CZ" sz="2400" b="1" dirty="0" err="1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Röntgen</a:t>
            </a:r>
            <a:endParaRPr lang="cs-CZ" sz="2400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1384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9263" y="1008466"/>
            <a:ext cx="8984839" cy="584953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49412" y="4031810"/>
            <a:ext cx="8568710" cy="850723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249412" y="3114452"/>
            <a:ext cx="8568710" cy="881825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249412" y="1973080"/>
            <a:ext cx="8568710" cy="1141371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38324" y="1158906"/>
            <a:ext cx="8579798" cy="82662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9263" y="68660"/>
            <a:ext cx="8991962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81271" y="244972"/>
            <a:ext cx="563088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07982" y="1284186"/>
            <a:ext cx="81934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Jak značíme vlnovou délku?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13405" y="4195254"/>
            <a:ext cx="8176457" cy="6872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Kde se využívá rentgenové záření? </a:t>
            </a: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18446" y="2059801"/>
            <a:ext cx="8330018" cy="9679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Napište vzorec, který udává vztah mezi vlnovou délkou a frekvencí.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13405" y="3309888"/>
            <a:ext cx="851014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Mezi jakými vlnovými délkami je světlo.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49412" y="4912834"/>
            <a:ext cx="8568710" cy="9093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490972" y="5076278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Kde se využívá infračervené záření? </a:t>
            </a:r>
            <a:endParaRPr lang="cs-CZ" sz="2800" spc="-13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37327" y="5822192"/>
            <a:ext cx="8568710" cy="9093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478887" y="5985636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8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Jakou vlnovou délku má vlna o kmitočtu 3 MHz?</a:t>
            </a:r>
            <a:endParaRPr lang="cs-CZ" sz="2800" spc="-13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6" name="Picture 2" descr="C:\Users\spravce\AppData\Local\Microsoft\Windows\Temporary Internet Files\Content.IE5\D1R1SU0N\MC900440424CALJ1IUR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59158"/>
            <a:ext cx="1827212" cy="15065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378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4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6123" y="0"/>
            <a:ext cx="8931334" cy="72008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15784" y="144016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Odpovědi:</a:t>
            </a:r>
          </a:p>
        </p:txBody>
      </p:sp>
      <p:sp>
        <p:nvSpPr>
          <p:cNvPr id="15" name="Zaoblený obdélník 14"/>
          <p:cNvSpPr/>
          <p:nvPr/>
        </p:nvSpPr>
        <p:spPr>
          <a:xfrm>
            <a:off x="29263" y="1008466"/>
            <a:ext cx="8984839" cy="584953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249412" y="4031810"/>
            <a:ext cx="8568710" cy="850723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249412" y="3114452"/>
            <a:ext cx="8568710" cy="881825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249412" y="1973080"/>
            <a:ext cx="8568710" cy="1141371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9" name="Zaoblený obdélník 18"/>
          <p:cNvSpPr/>
          <p:nvPr/>
        </p:nvSpPr>
        <p:spPr>
          <a:xfrm>
            <a:off x="238324" y="1158906"/>
            <a:ext cx="8579798" cy="82662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Zástupný symbol pro obsah 2"/>
              <p:cNvSpPr>
                <a:spLocks noGrp="1"/>
              </p:cNvSpPr>
              <p:nvPr/>
            </p:nvSpPr>
            <p:spPr>
              <a:xfrm>
                <a:off x="307982" y="1284186"/>
                <a:ext cx="8193429" cy="576064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1) Vlnovou délku značíme </a:t>
                </a:r>
                <a14:m>
                  <m:oMath xmlns:m="http://schemas.openxmlformats.org/officeDocument/2006/math">
                    <m:r>
                      <a:rPr lang="el-GR" sz="2800" b="1" spc="-10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𝛌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.</a:t>
                </a:r>
                <a:endParaRPr lang="cs-CZ" sz="32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982" y="1284186"/>
                <a:ext cx="8193429" cy="576064"/>
              </a:xfrm>
              <a:prstGeom prst="rect">
                <a:avLst/>
              </a:prstGeom>
              <a:blipFill rotWithShape="1">
                <a:blip r:embed="rId2"/>
                <a:stretch>
                  <a:fillRect l="-1563" t="-10638" b="-202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418446" y="2147197"/>
                <a:ext cx="3217450" cy="7931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2)</a:t>
                </a:r>
                <a:r>
                  <a:rPr lang="cs-CZ" sz="32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32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𝑓</m:t>
                    </m:r>
                    <m:r>
                      <a:rPr lang="cs-CZ" sz="3200" i="1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=</m:t>
                    </m:r>
                    <m:f>
                      <m:fPr>
                        <m:ctrlP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𝑐</m:t>
                        </m:r>
                      </m:num>
                      <m:den>
                        <m:r>
                          <m:rPr>
                            <m:sty m:val="p"/>
                          </m:rPr>
                          <a:rPr lang="el-GR" sz="3200" i="1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λ</m:t>
                        </m:r>
                      </m:den>
                    </m:f>
                  </m:oMath>
                </a14:m>
                <a:endParaRPr lang="cs-CZ" sz="3200" dirty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  <a:p>
                <a:pPr marL="0" indent="0" algn="just">
                  <a:buNone/>
                </a:pPr>
                <a:endParaRPr lang="cs-CZ" sz="32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8446" y="2147197"/>
                <a:ext cx="3217450" cy="793135"/>
              </a:xfrm>
              <a:prstGeom prst="rect">
                <a:avLst/>
              </a:prstGeom>
              <a:blipFill rotWithShape="1">
                <a:blip r:embed="rId3"/>
                <a:stretch>
                  <a:fillRect l="-39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Zástupný symbol pro obsah 2"/>
          <p:cNvSpPr>
            <a:spLocks noGrp="1"/>
          </p:cNvSpPr>
          <p:nvPr/>
        </p:nvSpPr>
        <p:spPr>
          <a:xfrm>
            <a:off x="413405" y="3309888"/>
            <a:ext cx="851014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</a:t>
            </a:r>
            <a:r>
              <a:rPr lang="cs-CZ" sz="2800" dirty="0">
                <a:solidFill>
                  <a:schemeClr val="bg1"/>
                </a:solidFill>
              </a:rPr>
              <a:t>750 </a:t>
            </a:r>
            <a:r>
              <a:rPr lang="cs-CZ" sz="2800" dirty="0" err="1">
                <a:solidFill>
                  <a:schemeClr val="bg1"/>
                </a:solidFill>
              </a:rPr>
              <a:t>nm</a:t>
            </a:r>
            <a:r>
              <a:rPr lang="cs-CZ" sz="2800" dirty="0">
                <a:solidFill>
                  <a:schemeClr val="bg1"/>
                </a:solidFill>
              </a:rPr>
              <a:t> – 400 </a:t>
            </a:r>
            <a:r>
              <a:rPr lang="cs-CZ" sz="2800" dirty="0" err="1">
                <a:solidFill>
                  <a:schemeClr val="bg1"/>
                </a:solidFill>
              </a:rPr>
              <a:t>nm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249412" y="4912834"/>
            <a:ext cx="8568710" cy="9093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7" name="Zaoblený obdélník 36"/>
          <p:cNvSpPr/>
          <p:nvPr/>
        </p:nvSpPr>
        <p:spPr>
          <a:xfrm>
            <a:off x="237327" y="5822192"/>
            <a:ext cx="8568710" cy="9093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8" name="Zástupný symbol pro obsah 2"/>
          <p:cNvSpPr>
            <a:spLocks noGrp="1"/>
          </p:cNvSpPr>
          <p:nvPr/>
        </p:nvSpPr>
        <p:spPr>
          <a:xfrm>
            <a:off x="478887" y="5985636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8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100 m</a:t>
            </a:r>
            <a:endParaRPr lang="cs-CZ" sz="2800" spc="-13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Zástupný symbol pro obsah 2"/>
          <p:cNvSpPr>
            <a:spLocks noGrp="1"/>
          </p:cNvSpPr>
          <p:nvPr/>
        </p:nvSpPr>
        <p:spPr>
          <a:xfrm>
            <a:off x="413405" y="4195254"/>
            <a:ext cx="8176457" cy="68727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Lékařská a průmyslová diagnostika</a:t>
            </a:r>
          </a:p>
        </p:txBody>
      </p: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490972" y="5076278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Noční vidění, tepelné záření</a:t>
            </a:r>
            <a:endParaRPr lang="cs-CZ" sz="2800" spc="-13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7170" name="Picture 2" descr="C:\Users\spravce\AppData\Local\Microsoft\Windows\Temporary Internet Files\Content.IE5\BL96J1IA\MC900440446[5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400" y="1160463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4659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0" grpId="0"/>
      <p:bldP spid="22" grpId="0"/>
      <p:bldP spid="23" grpId="0"/>
      <p:bldP spid="38" grpId="0"/>
      <p:bldP spid="40" grpId="0"/>
      <p:bldP spid="4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1016023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24743"/>
            <a:ext cx="8326318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KOLÁŘOVÁ, Růžena; BOHUNĚK, Jiří; ŠTOLL, Ivan a kol. </a:t>
            </a:r>
            <a:r>
              <a:rPr lang="cs-CZ" sz="1000" i="1" dirty="0"/>
              <a:t>Fyzika pro 9. ročník</a:t>
            </a:r>
            <a:r>
              <a:rPr lang="cs-CZ" sz="1000" dirty="0"/>
              <a:t>. Havlíčkův Brod: Prometheus, 2002, ISBN 80-7196-193-0</a:t>
            </a:r>
            <a:r>
              <a:rPr lang="cs-CZ" sz="1000"/>
              <a:t>. </a:t>
            </a:r>
            <a:r>
              <a:rPr lang="cs-CZ" sz="1000" smtClean="0"/>
              <a:t> </a:t>
            </a:r>
            <a:endParaRPr lang="cs-CZ" sz="1000" dirty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Vlastní tvorba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1661</TotalTime>
  <Words>541</Words>
  <Application>Microsoft Office PowerPoint</Application>
  <PresentationFormat>Předvádění na obrazovce (4:3)</PresentationFormat>
  <Paragraphs>101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246</cp:revision>
  <dcterms:created xsi:type="dcterms:W3CDTF">2012-04-23T18:25:05Z</dcterms:created>
  <dcterms:modified xsi:type="dcterms:W3CDTF">2013-03-25T17:11:12Z</dcterms:modified>
</cp:coreProperties>
</file>