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5" r:id="rId4"/>
    <p:sldId id="329" r:id="rId5"/>
    <p:sldId id="330" r:id="rId6"/>
    <p:sldId id="331" r:id="rId7"/>
    <p:sldId id="302" r:id="rId8"/>
    <p:sldId id="304" r:id="rId9"/>
    <p:sldId id="33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835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hyperlink" Target="http://cs.wikipedia.org/wiki/Slunc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7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VY_32_INOVACE_10_12_F9_Hanak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5397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Světelné jevy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341952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84784"/>
            <a:ext cx="8609307" cy="4608511"/>
          </a:xfrm>
          <a:prstGeom prst="roundRect">
            <a:avLst>
              <a:gd name="adj" fmla="val 749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9941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77281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lom světla. Na závěr  jsou zde uvedené otázky, které prověří, jak žáci látku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pochopili.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0350" y="30639"/>
            <a:ext cx="9133650" cy="84216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255224" y="167004"/>
            <a:ext cx="3271394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si!!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516" y="872806"/>
            <a:ext cx="9144000" cy="90001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26900" y="1020135"/>
            <a:ext cx="8194454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způsoben změnou rychlosti světla.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5374" y="2760475"/>
            <a:ext cx="9113682" cy="89006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81034" y="2935786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Nejdůležitějším zdrojem světla je pro nás Slunce.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770" y="1772816"/>
            <a:ext cx="9113682" cy="9876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86741" y="1906604"/>
                <a:ext cx="8770518" cy="6053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Rychlost světla ve vakuu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300 000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741" y="1906604"/>
                <a:ext cx="8770518" cy="605351"/>
              </a:xfrm>
              <a:prstGeom prst="rect">
                <a:avLst/>
              </a:prstGeom>
              <a:blipFill rotWithShape="1">
                <a:blip r:embed="rId3"/>
                <a:stretch>
                  <a:fillRect l="-1460" b="-282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>
            <a:hlinkClick r:id="rId4"/>
          </p:cNvPr>
          <p:cNvSpPr/>
          <p:nvPr/>
        </p:nvSpPr>
        <p:spPr>
          <a:xfrm>
            <a:off x="3257550" y="3900140"/>
            <a:ext cx="4003842" cy="2586770"/>
          </a:xfrm>
          <a:prstGeom prst="roundRect">
            <a:avLst>
              <a:gd name="adj" fmla="val 1148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5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Internet</a:t>
            </a:r>
            <a:endParaRPr lang="cs-CZ" sz="2800" dirty="0" smtClean="0">
              <a:solidFill>
                <a:schemeClr val="bg1"/>
              </a:solidFill>
            </a:endParaRPr>
          </a:p>
          <a:p>
            <a:pPr lvl="0" algn="ctr">
              <a:lnSpc>
                <a:spcPct val="250000"/>
              </a:lnSpc>
            </a:pPr>
            <a:r>
              <a:rPr lang="cs-CZ" sz="2800" dirty="0" smtClean="0">
                <a:solidFill>
                  <a:schemeClr val="bg1"/>
                </a:solidFill>
              </a:rPr>
              <a:t>Slunce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0BASIBLT\MC9004380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471988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88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20" grpId="0"/>
      <p:bldP spid="13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0350" y="30639"/>
            <a:ext cx="9133650" cy="159816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79512" y="144000"/>
            <a:ext cx="8784976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 ke kolmici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nastane, jestliže světlo postupuje do prostředí, ve kterém se šíří menší rychlostí.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20" y="1614807"/>
            <a:ext cx="9144000" cy="77642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79512" y="1785879"/>
                <a:ext cx="7344816" cy="6053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dopadu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je větší než úhel lomu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785879"/>
                <a:ext cx="7344816" cy="605351"/>
              </a:xfrm>
              <a:prstGeom prst="rect">
                <a:avLst/>
              </a:prstGeom>
              <a:blipFill rotWithShape="1">
                <a:blip r:embed="rId2"/>
                <a:stretch>
                  <a:fillRect l="-1660" t="-10101" b="-14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0" y="2391230"/>
            <a:ext cx="9144000" cy="4466770"/>
          </a:xfrm>
          <a:prstGeom prst="roundRect">
            <a:avLst>
              <a:gd name="adj" fmla="val 29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755576" y="2694248"/>
            <a:ext cx="7560840" cy="3816424"/>
            <a:chOff x="1403648" y="2708920"/>
            <a:chExt cx="4896544" cy="3816424"/>
          </a:xfrm>
        </p:grpSpPr>
        <p:sp>
          <p:nvSpPr>
            <p:cNvPr id="19" name="Obdélník 18"/>
            <p:cNvSpPr/>
            <p:nvPr/>
          </p:nvSpPr>
          <p:spPr>
            <a:xfrm>
              <a:off x="1403648" y="2708920"/>
              <a:ext cx="4896544" cy="187220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403648" y="4602460"/>
              <a:ext cx="4896544" cy="192288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1403648" y="4577308"/>
              <a:ext cx="4896544" cy="382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849948" y="3095388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vzduch</a:t>
            </a:r>
            <a:endParaRPr lang="cs-CZ" dirty="0" smtClean="0">
              <a:solidFill>
                <a:srgbClr val="0070C0"/>
              </a:solidFill>
              <a:cs typeface="Calibri" pitchFamily="34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843548" y="5009943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voda</a:t>
            </a:r>
            <a:endParaRPr lang="cs-CZ" dirty="0" smtClean="0">
              <a:cs typeface="Calibri" pitchFamily="34" charset="0"/>
            </a:endParaRPr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4896036" y="2694248"/>
            <a:ext cx="3345" cy="3816424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860032" y="2922600"/>
            <a:ext cx="2808312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kolmice dopadu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0" name="Šipka dolů 39"/>
          <p:cNvSpPr/>
          <p:nvPr/>
        </p:nvSpPr>
        <p:spPr>
          <a:xfrm rot="18596439">
            <a:off x="3247530" y="3181365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ů 40"/>
          <p:cNvSpPr/>
          <p:nvPr/>
        </p:nvSpPr>
        <p:spPr>
          <a:xfrm rot="20040000">
            <a:off x="5427485" y="5828890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>
            <a:off x="3773898" y="3440498"/>
            <a:ext cx="2244276" cy="2244276"/>
          </a:xfrm>
          <a:prstGeom prst="arc">
            <a:avLst>
              <a:gd name="adj1" fmla="val 13136873"/>
              <a:gd name="adj2" fmla="val 16246866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74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>
            <a:off x="3777243" y="3440498"/>
            <a:ext cx="2244276" cy="2244276"/>
          </a:xfrm>
          <a:prstGeom prst="arc">
            <a:avLst>
              <a:gd name="adj1" fmla="val 3973873"/>
              <a:gd name="adj2" fmla="val 5392603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65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391980" y="3700739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1980" y="3700739"/>
                <a:ext cx="576064" cy="4419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881673" y="5115619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1673" y="5115619"/>
                <a:ext cx="576064" cy="441970"/>
              </a:xfrm>
              <a:prstGeom prst="rect">
                <a:avLst/>
              </a:prstGeom>
              <a:blipFill rotWithShape="1">
                <a:blip r:embed="rId4"/>
                <a:stretch>
                  <a:fillRect b="-54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572000" y="2637688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637688"/>
                <a:ext cx="576064" cy="44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Čárový popisek 1 48"/>
          <p:cNvSpPr/>
          <p:nvPr/>
        </p:nvSpPr>
        <p:spPr>
          <a:xfrm>
            <a:off x="5657261" y="3731885"/>
            <a:ext cx="1872208" cy="516789"/>
          </a:xfrm>
          <a:prstGeom prst="borderCallout1">
            <a:avLst>
              <a:gd name="adj1" fmla="val 48240"/>
              <a:gd name="adj2" fmla="val 1524"/>
              <a:gd name="adj3" fmla="val 47991"/>
              <a:gd name="adj4" fmla="val -35535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ú</a:t>
            </a:r>
            <a:r>
              <a:rPr lang="cs-CZ" sz="2400" dirty="0" smtClean="0">
                <a:solidFill>
                  <a:srgbClr val="FFFF00"/>
                </a:solidFill>
              </a:rPr>
              <a:t>hel dopadu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0" name="Čárový popisek 1 49"/>
          <p:cNvSpPr/>
          <p:nvPr/>
        </p:nvSpPr>
        <p:spPr>
          <a:xfrm>
            <a:off x="5660337" y="5009942"/>
            <a:ext cx="1872208" cy="516789"/>
          </a:xfrm>
          <a:prstGeom prst="borderCallout1">
            <a:avLst>
              <a:gd name="adj1" fmla="val 53769"/>
              <a:gd name="adj2" fmla="val 3051"/>
              <a:gd name="adj3" fmla="val 51062"/>
              <a:gd name="adj4" fmla="val -22307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úhel lomu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Vývojový diagram: postup 50"/>
              <p:cNvSpPr/>
              <p:nvPr/>
            </p:nvSpPr>
            <p:spPr>
              <a:xfrm>
                <a:off x="843548" y="5612795"/>
                <a:ext cx="2376264" cy="734865"/>
              </a:xfrm>
              <a:prstGeom prst="flowChartProcess">
                <a:avLst/>
              </a:prstGeom>
              <a:noFill/>
              <a:ln>
                <a:noFill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</a:rPr>
                        <m:t>=225 000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1" name="Vývojový diagram: postup 5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48" y="5612795"/>
                <a:ext cx="2376264" cy="734865"/>
              </a:xfrm>
              <a:prstGeom prst="flowChartProcess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Vývojový diagram: postup 51"/>
              <p:cNvSpPr/>
              <p:nvPr/>
            </p:nvSpPr>
            <p:spPr>
              <a:xfrm>
                <a:off x="849948" y="3684405"/>
                <a:ext cx="2376264" cy="734865"/>
              </a:xfrm>
              <a:prstGeom prst="flowChartProcess">
                <a:avLst/>
              </a:prstGeom>
              <a:noFill/>
              <a:ln>
                <a:noFill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=299 000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52" name="Vývojový diagram: postup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9948" y="3684405"/>
                <a:ext cx="2376264" cy="734865"/>
              </a:xfrm>
              <a:prstGeom prst="flowChartProcess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4896036" y="4566456"/>
            <a:ext cx="864096" cy="1944216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3095836" y="3126296"/>
            <a:ext cx="1800200" cy="14363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91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6" grpId="0"/>
      <p:bldP spid="27" grpId="0"/>
      <p:bldP spid="35" grpId="0"/>
      <p:bldP spid="40" grpId="0" animBg="1"/>
      <p:bldP spid="41" grpId="0" animBg="1"/>
      <p:bldP spid="42" grpId="0" animBg="1"/>
      <p:bldP spid="43" grpId="0" animBg="1"/>
      <p:bldP spid="44" grpId="0"/>
      <p:bldP spid="46" grpId="0"/>
      <p:bldP spid="47" grpId="0"/>
      <p:bldP spid="49" grpId="0" animBg="1"/>
      <p:bldP spid="50" grpId="0" animBg="1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0350" y="30639"/>
            <a:ext cx="9133650" cy="159816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79512" y="144000"/>
            <a:ext cx="8784976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 od kolmice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nastane, jestliže světlo postupuje do prostředí, ve kterém se šíří větší rychlostí.</a:t>
            </a:r>
            <a:endParaRPr lang="cs-CZ" sz="28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2820" y="1614807"/>
            <a:ext cx="9144000" cy="77642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79512" y="1785879"/>
                <a:ext cx="7344816" cy="60535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Úhel dopadu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𝛼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menší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než úhel lomu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𝛽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785879"/>
                <a:ext cx="7344816" cy="605351"/>
              </a:xfrm>
              <a:prstGeom prst="rect">
                <a:avLst/>
              </a:prstGeom>
              <a:blipFill rotWithShape="1">
                <a:blip r:embed="rId2"/>
                <a:stretch>
                  <a:fillRect l="-1660" t="-10101" b="-14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0" y="2391230"/>
            <a:ext cx="9144000" cy="4466770"/>
          </a:xfrm>
          <a:prstGeom prst="roundRect">
            <a:avLst>
              <a:gd name="adj" fmla="val 29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755576" y="2694248"/>
            <a:ext cx="7560840" cy="3816424"/>
            <a:chOff x="1403648" y="2708920"/>
            <a:chExt cx="4896544" cy="3816424"/>
          </a:xfrm>
        </p:grpSpPr>
        <p:sp>
          <p:nvSpPr>
            <p:cNvPr id="9" name="Obdélník 8"/>
            <p:cNvSpPr/>
            <p:nvPr/>
          </p:nvSpPr>
          <p:spPr>
            <a:xfrm>
              <a:off x="1403648" y="2708920"/>
              <a:ext cx="4896544" cy="1872208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1403648" y="4602460"/>
              <a:ext cx="4896544" cy="1922884"/>
            </a:xfrm>
            <a:prstGeom prst="rect">
              <a:avLst/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1403648" y="4577308"/>
              <a:ext cx="4896544" cy="3820"/>
            </a:xfrm>
            <a:prstGeom prst="line">
              <a:avLst/>
            </a:prstGeom>
            <a:ln w="254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849948" y="3095388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sklo</a:t>
            </a:r>
            <a:endParaRPr lang="cs-CZ" dirty="0" smtClean="0">
              <a:solidFill>
                <a:srgbClr val="0070C0"/>
              </a:solidFill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843548" y="4975422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/>
              <a:t>voda</a:t>
            </a:r>
            <a:endParaRPr lang="cs-CZ" dirty="0" smtClean="0">
              <a:cs typeface="Calibri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4896036" y="2694248"/>
            <a:ext cx="3345" cy="3816424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860032" y="2922600"/>
            <a:ext cx="2808312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kolmice dopadu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Šipka dolů 17"/>
          <p:cNvSpPr/>
          <p:nvPr/>
        </p:nvSpPr>
        <p:spPr>
          <a:xfrm rot="18596439">
            <a:off x="5981451" y="5358437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 rot="20040000">
            <a:off x="4160967" y="2987376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>
            <a:off x="3773898" y="3440498"/>
            <a:ext cx="2244276" cy="2244276"/>
          </a:xfrm>
          <a:prstGeom prst="arc">
            <a:avLst>
              <a:gd name="adj1" fmla="val 14742647"/>
              <a:gd name="adj2" fmla="val 16246866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74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>
            <a:off x="3777243" y="3440498"/>
            <a:ext cx="2244276" cy="2244276"/>
          </a:xfrm>
          <a:prstGeom prst="arc">
            <a:avLst>
              <a:gd name="adj1" fmla="val 2317037"/>
              <a:gd name="adj2" fmla="val 5392603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65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535996" y="3507703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996" y="3507703"/>
                <a:ext cx="576064" cy="44197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004048" y="5004879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5004879"/>
                <a:ext cx="576064" cy="441970"/>
              </a:xfrm>
              <a:prstGeom prst="rect">
                <a:avLst/>
              </a:prstGeom>
              <a:blipFill rotWithShape="1">
                <a:blip r:embed="rId4"/>
                <a:stretch>
                  <a:fillRect b="-54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572000" y="2637688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637688"/>
                <a:ext cx="576064" cy="44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Čárový popisek 1 24"/>
          <p:cNvSpPr/>
          <p:nvPr/>
        </p:nvSpPr>
        <p:spPr>
          <a:xfrm>
            <a:off x="5901765" y="3728688"/>
            <a:ext cx="1872208" cy="516789"/>
          </a:xfrm>
          <a:prstGeom prst="borderCallout1">
            <a:avLst>
              <a:gd name="adj1" fmla="val 48240"/>
              <a:gd name="adj2" fmla="val 1524"/>
              <a:gd name="adj3" fmla="val 47991"/>
              <a:gd name="adj4" fmla="val -47745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ú</a:t>
            </a:r>
            <a:r>
              <a:rPr lang="cs-CZ" sz="2400" dirty="0" smtClean="0">
                <a:solidFill>
                  <a:srgbClr val="FFFF00"/>
                </a:solidFill>
              </a:rPr>
              <a:t>hel dopadu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5934829" y="4709075"/>
            <a:ext cx="1872208" cy="516789"/>
          </a:xfrm>
          <a:prstGeom prst="borderCallout1">
            <a:avLst>
              <a:gd name="adj1" fmla="val 53769"/>
              <a:gd name="adj2" fmla="val 3051"/>
              <a:gd name="adj3" fmla="val 51062"/>
              <a:gd name="adj4" fmla="val -22307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úhel lomu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Vývojový diagram: postup 26"/>
              <p:cNvSpPr/>
              <p:nvPr/>
            </p:nvSpPr>
            <p:spPr>
              <a:xfrm>
                <a:off x="843548" y="5612795"/>
                <a:ext cx="2376264" cy="734865"/>
              </a:xfrm>
              <a:prstGeom prst="flowChartProcess">
                <a:avLst/>
              </a:prstGeom>
              <a:noFill/>
              <a:ln>
                <a:noFill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latin typeface="Cambria Math"/>
                        </a:rPr>
                        <m:t>=225 000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7" name="Vývojový diagram: postup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3548" y="5612795"/>
                <a:ext cx="2376264" cy="734865"/>
              </a:xfrm>
              <a:prstGeom prst="flowChartProcess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Vývojový diagram: postup 27"/>
              <p:cNvSpPr/>
              <p:nvPr/>
            </p:nvSpPr>
            <p:spPr>
              <a:xfrm>
                <a:off x="808890" y="3646271"/>
                <a:ext cx="2376264" cy="734865"/>
              </a:xfrm>
              <a:prstGeom prst="flowChartProcess">
                <a:avLst/>
              </a:prstGeom>
              <a:noFill/>
              <a:ln>
                <a:noFill/>
              </a:ln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𝑣</m:t>
                      </m:r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=200 000</m:t>
                      </m:r>
                      <m:f>
                        <m:fPr>
                          <m:ctrlP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𝑘𝑚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8" name="Vývojový diagram: postup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890" y="3646271"/>
                <a:ext cx="2376264" cy="734865"/>
              </a:xfrm>
              <a:prstGeom prst="flowChartProcess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14"/>
          <p:cNvCxnSpPr/>
          <p:nvPr/>
        </p:nvCxnSpPr>
        <p:spPr>
          <a:xfrm flipH="1" flipV="1">
            <a:off x="4899381" y="4562636"/>
            <a:ext cx="1800200" cy="143634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139952" y="2858673"/>
            <a:ext cx="759429" cy="1677477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19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3" grpId="0"/>
      <p:bldP spid="17" grpId="0"/>
      <p:bldP spid="18" grpId="0" animBg="1"/>
      <p:bldP spid="19" grpId="0" animBg="1"/>
      <p:bldP spid="20" grpId="0" animBg="1"/>
      <p:bldP spid="21" grpId="0" animBg="1"/>
      <p:bldP spid="22" grpId="0"/>
      <p:bldP spid="23" grpId="0"/>
      <p:bldP spid="24" grpId="0"/>
      <p:bldP spid="25" grpId="0" animBg="1"/>
      <p:bldP spid="26" grpId="0" animBg="1"/>
      <p:bldP spid="27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5" name="Zaoblený obdélník 44"/>
          <p:cNvSpPr/>
          <p:nvPr/>
        </p:nvSpPr>
        <p:spPr>
          <a:xfrm>
            <a:off x="63786" y="2639849"/>
            <a:ext cx="4426536" cy="411313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-7825" y="33048"/>
            <a:ext cx="9144000" cy="90001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52400" y="180376"/>
            <a:ext cx="9141644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Mezní úhel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úhel, pří kterém nastane lom do rozhraní.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493" y="1700809"/>
            <a:ext cx="9113682" cy="89006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58153" y="1876120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Úplný odraz se využívá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lékařství (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světlovody).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0334" y="875691"/>
            <a:ext cx="9113682" cy="82511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01508" y="1009479"/>
            <a:ext cx="8770518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Při překročení mezního úhlu nastane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úplný odraz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169142" y="2796779"/>
            <a:ext cx="4228614" cy="3816424"/>
            <a:chOff x="1403648" y="2708920"/>
            <a:chExt cx="4896544" cy="3816424"/>
          </a:xfrm>
        </p:grpSpPr>
        <p:sp>
          <p:nvSpPr>
            <p:cNvPr id="15" name="Obdélník 14"/>
            <p:cNvSpPr/>
            <p:nvPr/>
          </p:nvSpPr>
          <p:spPr>
            <a:xfrm>
              <a:off x="1403648" y="2708920"/>
              <a:ext cx="4896544" cy="1872208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403648" y="4602460"/>
              <a:ext cx="4896544" cy="192288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1403648" y="4577308"/>
              <a:ext cx="4896544" cy="3820"/>
            </a:xfrm>
            <a:prstGeom prst="line">
              <a:avLst/>
            </a:prstGeom>
            <a:ln w="22225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69141" y="4156493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sklo</a:t>
            </a:r>
            <a:endParaRPr lang="cs-CZ" dirty="0" smtClean="0">
              <a:solidFill>
                <a:srgbClr val="0070C0"/>
              </a:solidFill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308326" y="5589240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/>
                </a:solidFill>
              </a:rPr>
              <a:t>vzduch</a:t>
            </a:r>
            <a:endParaRPr lang="cs-CZ" dirty="0" smtClean="0">
              <a:solidFill>
                <a:schemeClr val="bg1"/>
              </a:solidFill>
              <a:cs typeface="Calibri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2086425" y="2796779"/>
            <a:ext cx="3345" cy="3816424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>
            <a:off x="964287" y="3571791"/>
            <a:ext cx="2244276" cy="2244276"/>
          </a:xfrm>
          <a:prstGeom prst="arc">
            <a:avLst>
              <a:gd name="adj1" fmla="val 13489847"/>
              <a:gd name="adj2" fmla="val 16246866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74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>
            <a:off x="967632" y="3543029"/>
            <a:ext cx="2244276" cy="2244276"/>
          </a:xfrm>
          <a:prstGeom prst="arc">
            <a:avLst>
              <a:gd name="adj1" fmla="val 34292"/>
              <a:gd name="adj2" fmla="val 5392603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65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1762389" y="3571791"/>
                <a:ext cx="1676483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=42°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389" y="3571791"/>
                <a:ext cx="1676483" cy="441970"/>
              </a:xfrm>
              <a:prstGeom prst="rect">
                <a:avLst/>
              </a:prstGeom>
              <a:blipFill rotWithShape="1">
                <a:blip r:embed="rId2"/>
                <a:stretch>
                  <a:fillRect b="-2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2028292" y="4696418"/>
                <a:ext cx="1704682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cs-CZ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=90</m:t>
                      </m:r>
                      <m:r>
                        <a:rPr lang="cs-CZ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8292" y="4696418"/>
                <a:ext cx="1704682" cy="441970"/>
              </a:xfrm>
              <a:prstGeom prst="rect">
                <a:avLst/>
              </a:prstGeom>
              <a:blipFill rotWithShape="1">
                <a:blip r:embed="rId3"/>
                <a:stretch>
                  <a:fillRect l="-3226" b="-246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1762389" y="2740219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389" y="2740219"/>
                <a:ext cx="576064" cy="44197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Čárový popisek 1 30"/>
          <p:cNvSpPr/>
          <p:nvPr/>
        </p:nvSpPr>
        <p:spPr>
          <a:xfrm>
            <a:off x="2525548" y="2740219"/>
            <a:ext cx="1872208" cy="516789"/>
          </a:xfrm>
          <a:prstGeom prst="borderCallout1">
            <a:avLst>
              <a:gd name="adj1" fmla="val 48240"/>
              <a:gd name="adj2" fmla="val 1524"/>
              <a:gd name="adj3" fmla="val 11129"/>
              <a:gd name="adj4" fmla="val 26025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m</a:t>
            </a:r>
            <a:r>
              <a:rPr lang="cs-CZ" sz="2400" dirty="0" smtClean="0">
                <a:solidFill>
                  <a:srgbClr val="FFFF00"/>
                </a:solidFill>
              </a:rPr>
              <a:t>ezní úhel</a:t>
            </a:r>
            <a:endParaRPr lang="cs-CZ" sz="2400" dirty="0">
              <a:solidFill>
                <a:srgbClr val="FFFF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2086426" y="4675631"/>
            <a:ext cx="2180538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38572" y="3389464"/>
            <a:ext cx="1351198" cy="1296844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Šipka dolů 38"/>
          <p:cNvSpPr/>
          <p:nvPr/>
        </p:nvSpPr>
        <p:spPr>
          <a:xfrm rot="18900000">
            <a:off x="862761" y="3462636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ů 39"/>
          <p:cNvSpPr/>
          <p:nvPr/>
        </p:nvSpPr>
        <p:spPr>
          <a:xfrm rot="16140000">
            <a:off x="3544666" y="4531636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4603835" y="2639849"/>
            <a:ext cx="4426536" cy="411313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pSp>
        <p:nvGrpSpPr>
          <p:cNvPr id="48" name="Skupina 47"/>
          <p:cNvGrpSpPr/>
          <p:nvPr/>
        </p:nvGrpSpPr>
        <p:grpSpPr>
          <a:xfrm>
            <a:off x="4709191" y="2796779"/>
            <a:ext cx="4228614" cy="3816424"/>
            <a:chOff x="1403648" y="2708920"/>
            <a:chExt cx="4896544" cy="3816424"/>
          </a:xfrm>
        </p:grpSpPr>
        <p:sp>
          <p:nvSpPr>
            <p:cNvPr id="49" name="Obdélník 48"/>
            <p:cNvSpPr/>
            <p:nvPr/>
          </p:nvSpPr>
          <p:spPr>
            <a:xfrm>
              <a:off x="1403648" y="2708920"/>
              <a:ext cx="4896544" cy="1872208"/>
            </a:xfrm>
            <a:prstGeom prst="rect">
              <a:avLst/>
            </a:prstGeom>
            <a:solidFill>
              <a:srgbClr val="FFC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1403648" y="4602460"/>
              <a:ext cx="4896544" cy="1922884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nice 50"/>
            <p:cNvCxnSpPr/>
            <p:nvPr/>
          </p:nvCxnSpPr>
          <p:spPr>
            <a:xfrm>
              <a:off x="1403648" y="4577308"/>
              <a:ext cx="4896544" cy="3820"/>
            </a:xfrm>
            <a:prstGeom prst="line">
              <a:avLst/>
            </a:prstGeom>
            <a:ln w="22225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4709190" y="4156493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sklo</a:t>
            </a:r>
            <a:endParaRPr lang="cs-CZ" dirty="0" smtClean="0">
              <a:solidFill>
                <a:srgbClr val="0070C0"/>
              </a:solidFill>
              <a:cs typeface="Calibri" pitchFamily="34" charset="0"/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4855160" y="5668388"/>
            <a:ext cx="1440160" cy="60535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/>
                </a:solidFill>
              </a:rPr>
              <a:t>vzduch</a:t>
            </a:r>
            <a:endParaRPr lang="cs-CZ" dirty="0" smtClean="0">
              <a:solidFill>
                <a:schemeClr val="bg1"/>
              </a:solidFill>
              <a:cs typeface="Calibri" pitchFamily="34" charset="0"/>
            </a:endParaRPr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6626474" y="2796779"/>
            <a:ext cx="3345" cy="3816424"/>
          </a:xfrm>
          <a:prstGeom prst="line">
            <a:avLst/>
          </a:prstGeom>
          <a:ln w="25400">
            <a:solidFill>
              <a:schemeClr val="bg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blouk 54"/>
          <p:cNvSpPr/>
          <p:nvPr/>
        </p:nvSpPr>
        <p:spPr>
          <a:xfrm>
            <a:off x="5504336" y="3543029"/>
            <a:ext cx="2244276" cy="2244276"/>
          </a:xfrm>
          <a:prstGeom prst="arc">
            <a:avLst>
              <a:gd name="adj1" fmla="val 12474679"/>
              <a:gd name="adj2" fmla="val 16246866"/>
            </a:avLst>
          </a:prstGeom>
          <a:gradFill>
            <a:gsLst>
              <a:gs pos="0">
                <a:schemeClr val="accent1">
                  <a:tint val="66000"/>
                  <a:satMod val="160000"/>
                  <a:alpha val="74000"/>
                </a:schemeClr>
              </a:gs>
              <a:gs pos="50000">
                <a:schemeClr val="accent1">
                  <a:tint val="44500"/>
                  <a:satMod val="160000"/>
                  <a:alpha val="56000"/>
                </a:schemeClr>
              </a:gs>
              <a:gs pos="100000">
                <a:schemeClr val="accent1">
                  <a:tint val="23500"/>
                  <a:satMod val="160000"/>
                  <a:alpha val="65000"/>
                </a:schemeClr>
              </a:gs>
            </a:gsLst>
            <a:lin ang="5400000" scaled="0"/>
          </a:gradFill>
          <a:ln w="349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6204281" y="3713608"/>
                <a:ext cx="1708385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42°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4281" y="3713608"/>
                <a:ext cx="1708385" cy="44197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6302438" y="2740219"/>
                <a:ext cx="576064" cy="441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𝑘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2438" y="2740219"/>
                <a:ext cx="576064" cy="4419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 flipH="1">
            <a:off x="6626475" y="4185782"/>
            <a:ext cx="1905965" cy="489849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4955780" y="3780510"/>
            <a:ext cx="1697779" cy="90579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Šipka dolů 61"/>
          <p:cNvSpPr/>
          <p:nvPr/>
        </p:nvSpPr>
        <p:spPr>
          <a:xfrm rot="18000000">
            <a:off x="5036080" y="3745138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Šipka dolů 62"/>
          <p:cNvSpPr/>
          <p:nvPr/>
        </p:nvSpPr>
        <p:spPr>
          <a:xfrm rot="15300000">
            <a:off x="7799303" y="4203678"/>
            <a:ext cx="203052" cy="302676"/>
          </a:xfrm>
          <a:prstGeom prst="downArrow">
            <a:avLst>
              <a:gd name="adj1" fmla="val 0"/>
              <a:gd name="adj2" fmla="val 50000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Čárový popisek 1 31"/>
          <p:cNvSpPr/>
          <p:nvPr/>
        </p:nvSpPr>
        <p:spPr>
          <a:xfrm>
            <a:off x="7065597" y="2740218"/>
            <a:ext cx="1872208" cy="516789"/>
          </a:xfrm>
          <a:prstGeom prst="borderCallout1">
            <a:avLst>
              <a:gd name="adj1" fmla="val 53769"/>
              <a:gd name="adj2" fmla="val 3051"/>
              <a:gd name="adj3" fmla="val 25258"/>
              <a:gd name="adj4" fmla="val 16359"/>
            </a:avLst>
          </a:prstGeom>
          <a:ln>
            <a:tailEnd type="arrow"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úplný odraz</a:t>
            </a:r>
            <a:endParaRPr lang="cs-CZ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92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3" grpId="0"/>
      <p:bldP spid="18" grpId="0"/>
      <p:bldP spid="19" grpId="0"/>
      <p:bldP spid="26" grpId="0" animBg="1"/>
      <p:bldP spid="27" grpId="0" animBg="1"/>
      <p:bldP spid="28" grpId="0"/>
      <p:bldP spid="29" grpId="0"/>
      <p:bldP spid="30" grpId="0"/>
      <p:bldP spid="31" grpId="0" animBg="1"/>
      <p:bldP spid="39" grpId="0" animBg="1"/>
      <p:bldP spid="40" grpId="0" animBg="1"/>
      <p:bldP spid="52" grpId="0"/>
      <p:bldP spid="53" grpId="0"/>
      <p:bldP spid="55" grpId="0" animBg="1"/>
      <p:bldP spid="57" grpId="0"/>
      <p:bldP spid="59" grpId="0"/>
      <p:bldP spid="62" grpId="0" animBg="1"/>
      <p:bldP spid="63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403181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54349" y="2982879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11206" y="2097530"/>
            <a:ext cx="8568710" cy="80784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244972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7982" y="128418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Kdy nastane lom ke kolmici?</a:t>
            </a:r>
            <a:endParaRPr lang="cs-CZ" sz="3200" spc="-1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419525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Kdy nastane úplný odraz?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446" y="2212898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Kdy nastane lom od kolmice?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8342" y="3178315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Co je mezní úhel?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9412" y="491283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0972" y="507627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Jaký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je mezní úhel mezi sklem a vodou?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7327" y="5822192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8887" y="598563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Kde v praxi můžeme využít úplného odrazu?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S7687CZ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495" y="274341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6123" y="0"/>
            <a:ext cx="8931334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21" name="Zaoblený obdélník 20"/>
          <p:cNvSpPr/>
          <p:nvPr/>
        </p:nvSpPr>
        <p:spPr>
          <a:xfrm>
            <a:off x="29263" y="790858"/>
            <a:ext cx="8984839" cy="606714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49412" y="4195254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229840" y="3429000"/>
            <a:ext cx="8568710" cy="74876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211206" y="2348880"/>
            <a:ext cx="8568710" cy="108012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238324" y="1158906"/>
            <a:ext cx="8579798" cy="118997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307982" y="128418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 ke kolmici nastane, jestliže světlo postupuje do prostředí, ve kterém se šíří menší rychlostí.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13405" y="4358698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Při překročení mezního úhlu nastane úplný odraz</a:t>
            </a:r>
            <a:endParaRPr lang="cs-CZ" spc="-4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402106" y="2474709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Lom světla od kolmice nastane, jestliže světlo postupuje do prostředí, ve kterém se šíří větší rychlostí.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36058" y="5085184"/>
            <a:ext cx="8568710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523568" y="5308965"/>
                <a:ext cx="8176457" cy="58497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3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5</a:t>
                </a:r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) Mezní úhel je </a:t>
                </a:r>
                <a14:m>
                  <m:oMath xmlns:m="http://schemas.openxmlformats.org/officeDocument/2006/math">
                    <m:r>
                      <a:rPr lang="cs-CZ" i="1" spc="-4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42</m:t>
                    </m:r>
                    <m:r>
                      <a:rPr lang="cs-CZ" i="1" spc="-4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°</m:t>
                    </m:r>
                  </m:oMath>
                </a14:m>
                <a:r>
                  <a:rPr lang="cs-CZ" spc="-13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3568" y="5308965"/>
                <a:ext cx="8176457" cy="584970"/>
              </a:xfrm>
              <a:prstGeom prst="rect">
                <a:avLst/>
              </a:prstGeom>
              <a:blipFill rotWithShape="1">
                <a:blip r:embed="rId2"/>
                <a:stretch>
                  <a:fillRect l="-1193" t="-7292" b="-31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Zaoblený obdélník 38"/>
          <p:cNvSpPr/>
          <p:nvPr/>
        </p:nvSpPr>
        <p:spPr>
          <a:xfrm>
            <a:off x="237327" y="5949280"/>
            <a:ext cx="8568710" cy="78227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478887" y="6093296"/>
            <a:ext cx="8176457" cy="63825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 lékařství – světlovody.</a:t>
            </a:r>
            <a:endParaRPr lang="cs-CZ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437412" y="3551643"/>
            <a:ext cx="815245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Mezní úhel je úhel, pří kterém nastane lom do rozhraní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37791CAGE2ERA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143047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2" grpId="0"/>
      <p:bldP spid="23" grpId="0"/>
      <p:bldP spid="29" grpId="0"/>
      <p:bldP spid="38" grpId="0"/>
      <p:bldP spid="40" grpId="0"/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26065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3"/>
            <a:ext cx="82557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1906</TotalTime>
  <Words>482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276</cp:revision>
  <dcterms:created xsi:type="dcterms:W3CDTF">2012-04-23T18:25:05Z</dcterms:created>
  <dcterms:modified xsi:type="dcterms:W3CDTF">2013-03-25T17:21:07Z</dcterms:modified>
</cp:coreProperties>
</file>