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37" r:id="rId4"/>
    <p:sldId id="339" r:id="rId5"/>
    <p:sldId id="338" r:id="rId6"/>
    <p:sldId id="340" r:id="rId7"/>
    <p:sldId id="302" r:id="rId8"/>
    <p:sldId id="304" r:id="rId9"/>
    <p:sldId id="34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835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cs.wikipedia.org/wiki/Soubor:Schematic_diagram_of_the_human_eye_cs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VY_32_INOVACE_10_14_F9_Hanak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5397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Světelné jevy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1764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Optické vlastnosti oka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1066495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8416" y="1556792"/>
            <a:ext cx="8609307" cy="4536503"/>
          </a:xfrm>
          <a:prstGeom prst="roundRect">
            <a:avLst>
              <a:gd name="adj" fmla="val 442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507098" y="202265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8959" y="1772816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</a:rPr>
              <a:t>V této hodině si ukážeme optické vlastnosti oka a oční vady oka. Na závěr  jsou zde uvedené otázky, které prověří, jak žáci látku pochopili</a:t>
            </a:r>
            <a:r>
              <a:rPr lang="cs-CZ" sz="1800" dirty="0" smtClean="0">
                <a:solidFill>
                  <a:schemeClr val="bg1"/>
                </a:solidFill>
              </a:rPr>
              <a:t>.</a:t>
            </a:r>
            <a:r>
              <a:rPr lang="cs-CZ" sz="1800" dirty="0">
                <a:solidFill>
                  <a:schemeClr val="bg1"/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340768"/>
            <a:ext cx="9144000" cy="561662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87143" y="1640843"/>
            <a:ext cx="8533329" cy="1340768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42800" y="1813198"/>
            <a:ext cx="8208912" cy="91724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Oční čočka je spojka,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která vytváří na sítnici skutečný, převrácený a menší obraz.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287143" y="3311936"/>
            <a:ext cx="8533329" cy="134076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432087" y="3519438"/>
            <a:ext cx="8219625" cy="91724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Normální oko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mění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zakřivení čočky podle vzdálenosti pozorovaných předmětů.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174090" y="197752"/>
            <a:ext cx="8746332" cy="96201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2913672" y="394041"/>
            <a:ext cx="4042190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si!!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HGW68T4R\MC900440428CA1LU4LX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938" y="486410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066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6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>
            <a:hlinkClick r:id="rId2"/>
          </p:cNvPr>
          <p:cNvSpPr/>
          <p:nvPr/>
        </p:nvSpPr>
        <p:spPr>
          <a:xfrm>
            <a:off x="2483768" y="1376771"/>
            <a:ext cx="4176464" cy="388843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Internet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  <a:p>
            <a:pPr lvl="0" algn="ctr">
              <a:lnSpc>
                <a:spcPct val="20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 lidské oko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0BASIBLT\MC9004380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87575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ravce\AppData\Local\Microsoft\Windows\Temporary Internet Files\Content.IE5\D1R1SU0N\MC900438000CAHVHUNX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738" y="26844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2674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24744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24743" y="27931"/>
            <a:ext cx="9144000" cy="1256717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36054" y="186904"/>
            <a:ext cx="8656426" cy="7938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Krátkozraké oko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vidí dobře blízké předměty, ale nedokáže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aostřit do dálky.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9807" y="2093770"/>
            <a:ext cx="9139063" cy="80976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25137" y="2190600"/>
            <a:ext cx="8219625" cy="6022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Vadu oka upravujeme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rozptylkami.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284" y="3212976"/>
            <a:ext cx="4492870" cy="3312368"/>
          </a:xfrm>
          <a:prstGeom prst="roundRect">
            <a:avLst>
              <a:gd name="adj" fmla="val 1089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4564268" y="3212976"/>
            <a:ext cx="4554990" cy="331236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-19807" y="1293138"/>
            <a:ext cx="9139063" cy="80976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125137" y="1396889"/>
            <a:ext cx="8911359" cy="6022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Obraz vzdálených předmětů se vytváří před sítnicí.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787788" y="3429000"/>
            <a:ext cx="4119922" cy="28098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6054" y="3429000"/>
            <a:ext cx="4119922" cy="28098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483768" y="3986559"/>
            <a:ext cx="1435397" cy="143539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411760" y="3914551"/>
            <a:ext cx="1565746" cy="1565746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378993" y="4325831"/>
            <a:ext cx="288032" cy="75685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>
            <a:endCxn id="8" idx="6"/>
          </p:cNvCxnSpPr>
          <p:nvPr/>
        </p:nvCxnSpPr>
        <p:spPr>
          <a:xfrm>
            <a:off x="431278" y="4693391"/>
            <a:ext cx="3487887" cy="1086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450000" y="4426051"/>
            <a:ext cx="2091731" cy="44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31278" y="4940724"/>
            <a:ext cx="2091731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51427" y="4426495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51427" y="4940724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51427" y="4693391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7155667" y="3997425"/>
            <a:ext cx="1435397" cy="143539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6" name="Ovál 45"/>
          <p:cNvSpPr/>
          <p:nvPr/>
        </p:nvSpPr>
        <p:spPr>
          <a:xfrm>
            <a:off x="7083659" y="3925417"/>
            <a:ext cx="1565746" cy="1565746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7" name="Ovál 46"/>
          <p:cNvSpPr/>
          <p:nvPr/>
        </p:nvSpPr>
        <p:spPr>
          <a:xfrm>
            <a:off x="7050892" y="4336697"/>
            <a:ext cx="288032" cy="75685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47"/>
          <p:cNvCxnSpPr/>
          <p:nvPr/>
        </p:nvCxnSpPr>
        <p:spPr>
          <a:xfrm>
            <a:off x="5103177" y="4704257"/>
            <a:ext cx="3495650" cy="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5103177" y="4436917"/>
            <a:ext cx="2091731" cy="44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103177" y="4951590"/>
            <a:ext cx="2091731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223326" y="4437361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223326" y="4951590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223326" y="4704257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535238" y="4426495"/>
            <a:ext cx="1383927" cy="44266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523009" y="4570809"/>
            <a:ext cx="1396156" cy="36991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5" name="Skupina 74"/>
          <p:cNvGrpSpPr/>
          <p:nvPr/>
        </p:nvGrpSpPr>
        <p:grpSpPr>
          <a:xfrm>
            <a:off x="5736498" y="4142683"/>
            <a:ext cx="1590172" cy="1123150"/>
            <a:chOff x="5565495" y="4154205"/>
            <a:chExt cx="1590172" cy="1123150"/>
          </a:xfrm>
        </p:grpSpPr>
        <p:sp>
          <p:nvSpPr>
            <p:cNvPr id="60" name="Oblouk 59"/>
            <p:cNvSpPr/>
            <p:nvPr/>
          </p:nvSpPr>
          <p:spPr>
            <a:xfrm>
              <a:off x="5565495" y="4154205"/>
              <a:ext cx="702209" cy="1108169"/>
            </a:xfrm>
            <a:prstGeom prst="arc">
              <a:avLst>
                <a:gd name="adj1" fmla="val 17009430"/>
                <a:gd name="adj2" fmla="val 4567827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blouk 60"/>
            <p:cNvSpPr/>
            <p:nvPr/>
          </p:nvSpPr>
          <p:spPr>
            <a:xfrm flipH="1">
              <a:off x="6453458" y="4169186"/>
              <a:ext cx="702209" cy="1108169"/>
            </a:xfrm>
            <a:prstGeom prst="arc">
              <a:avLst>
                <a:gd name="adj1" fmla="val 16766774"/>
                <a:gd name="adj2" fmla="val 4417207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2" name="Přímá spojnice 61"/>
            <p:cNvCxnSpPr>
              <a:stCxn id="60" idx="0"/>
              <a:endCxn id="61" idx="0"/>
            </p:cNvCxnSpPr>
            <p:nvPr/>
          </p:nvCxnSpPr>
          <p:spPr>
            <a:xfrm flipV="1">
              <a:off x="6040915" y="4187351"/>
              <a:ext cx="674482" cy="2748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>
              <a:stCxn id="60" idx="2"/>
              <a:endCxn id="61" idx="2"/>
            </p:cNvCxnSpPr>
            <p:nvPr/>
          </p:nvCxnSpPr>
          <p:spPr>
            <a:xfrm>
              <a:off x="6044074" y="5224565"/>
              <a:ext cx="612745" cy="1346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7" name="Přímá spojnice 76"/>
          <p:cNvCxnSpPr>
            <a:endCxn id="45" idx="6"/>
          </p:cNvCxnSpPr>
          <p:nvPr/>
        </p:nvCxnSpPr>
        <p:spPr>
          <a:xfrm>
            <a:off x="7194908" y="4426495"/>
            <a:ext cx="1396156" cy="28862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endCxn id="45" idx="6"/>
          </p:cNvCxnSpPr>
          <p:nvPr/>
        </p:nvCxnSpPr>
        <p:spPr>
          <a:xfrm flipV="1">
            <a:off x="7194908" y="4715124"/>
            <a:ext cx="1396156" cy="23646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496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5" grpId="0"/>
      <p:bldP spid="22" grpId="0" animBg="1"/>
      <p:bldP spid="23" grpId="0" animBg="1"/>
      <p:bldP spid="8" grpId="0" animBg="1"/>
      <p:bldP spid="18" grpId="0" animBg="1"/>
      <p:bldP spid="9" grpId="0" animBg="1"/>
      <p:bldP spid="45" grpId="0" animBg="1"/>
      <p:bldP spid="46" grpId="0" animBg="1"/>
      <p:bldP spid="4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24744" y="0"/>
            <a:ext cx="9144000" cy="68580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24743" y="27931"/>
            <a:ext cx="9144000" cy="1256717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36054" y="186904"/>
            <a:ext cx="8656426" cy="7938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Dalekozraké oko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vidí dobře vzdálené předměty, ale nedokáže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aostřit na blízké předměty.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9807" y="2093770"/>
            <a:ext cx="9139063" cy="80976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25137" y="2190600"/>
            <a:ext cx="8219625" cy="6022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Vadu oka upravujeme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spojkami.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284" y="3284984"/>
            <a:ext cx="4492870" cy="3312368"/>
          </a:xfrm>
          <a:prstGeom prst="roundRect">
            <a:avLst>
              <a:gd name="adj" fmla="val 1089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564268" y="3284984"/>
            <a:ext cx="4554990" cy="331236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-19807" y="1293138"/>
            <a:ext cx="9139063" cy="80976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125137" y="1396889"/>
            <a:ext cx="8911359" cy="6022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Obraz blízkých předmětů se vytváří za sítnicí.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9844" y="3485008"/>
            <a:ext cx="4119922" cy="28098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62578" y="3496084"/>
            <a:ext cx="4119922" cy="28098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391813" y="3986559"/>
            <a:ext cx="1435397" cy="143539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2319805" y="3914551"/>
            <a:ext cx="1565746" cy="1565746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2287038" y="4325831"/>
            <a:ext cx="288032" cy="75685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339323" y="4693391"/>
            <a:ext cx="3864794" cy="4033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339323" y="4426051"/>
            <a:ext cx="2091731" cy="44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39323" y="4940724"/>
            <a:ext cx="2091731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59472" y="4426495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59472" y="4940724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59472" y="4693391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7053039" y="3965202"/>
            <a:ext cx="1435397" cy="143539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6981031" y="3893194"/>
            <a:ext cx="1565746" cy="1565746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6948264" y="4304474"/>
            <a:ext cx="288032" cy="75685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nice 36"/>
          <p:cNvCxnSpPr>
            <a:endCxn id="34" idx="6"/>
          </p:cNvCxnSpPr>
          <p:nvPr/>
        </p:nvCxnSpPr>
        <p:spPr>
          <a:xfrm>
            <a:off x="5000549" y="4672034"/>
            <a:ext cx="3487887" cy="1086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5000549" y="4404694"/>
            <a:ext cx="2091731" cy="44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000549" y="4919367"/>
            <a:ext cx="2091731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120698" y="4405138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120698" y="4919367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120698" y="4672034"/>
            <a:ext cx="684338" cy="0"/>
          </a:xfrm>
          <a:prstGeom prst="line">
            <a:avLst/>
          </a:prstGeom>
          <a:ln w="1905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431054" y="4426495"/>
            <a:ext cx="1803895" cy="25640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2446491" y="4704257"/>
            <a:ext cx="1788458" cy="23646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5" name="Skupina 54"/>
          <p:cNvGrpSpPr/>
          <p:nvPr/>
        </p:nvGrpSpPr>
        <p:grpSpPr>
          <a:xfrm>
            <a:off x="5850656" y="4113646"/>
            <a:ext cx="1033518" cy="1116776"/>
            <a:chOff x="5364000" y="5083798"/>
            <a:chExt cx="1033518" cy="1116776"/>
          </a:xfrm>
        </p:grpSpPr>
        <p:sp>
          <p:nvSpPr>
            <p:cNvPr id="51" name="Oblouk 50"/>
            <p:cNvSpPr/>
            <p:nvPr/>
          </p:nvSpPr>
          <p:spPr>
            <a:xfrm>
              <a:off x="5364000" y="5092405"/>
              <a:ext cx="702209" cy="1108169"/>
            </a:xfrm>
            <a:prstGeom prst="arc">
              <a:avLst>
                <a:gd name="adj1" fmla="val 17219499"/>
                <a:gd name="adj2" fmla="val 4254055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louk 51"/>
            <p:cNvSpPr/>
            <p:nvPr/>
          </p:nvSpPr>
          <p:spPr>
            <a:xfrm flipH="1">
              <a:off x="5695309" y="5083798"/>
              <a:ext cx="702209" cy="1108169"/>
            </a:xfrm>
            <a:prstGeom prst="arc">
              <a:avLst>
                <a:gd name="adj1" fmla="val 17281811"/>
                <a:gd name="adj2" fmla="val 4417207"/>
              </a:avLst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57" name="Přímá spojnice 56"/>
          <p:cNvCxnSpPr>
            <a:endCxn id="34" idx="6"/>
          </p:cNvCxnSpPr>
          <p:nvPr/>
        </p:nvCxnSpPr>
        <p:spPr>
          <a:xfrm>
            <a:off x="7088585" y="4396916"/>
            <a:ext cx="1399851" cy="28598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34" idx="6"/>
          </p:cNvCxnSpPr>
          <p:nvPr/>
        </p:nvCxnSpPr>
        <p:spPr>
          <a:xfrm flipV="1">
            <a:off x="7094042" y="4682901"/>
            <a:ext cx="1394394" cy="22963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6901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0" grpId="0"/>
      <p:bldP spid="14" grpId="0" animBg="1"/>
      <p:bldP spid="15" grpId="0" animBg="1"/>
      <p:bldP spid="25" grpId="0" animBg="1"/>
      <p:bldP spid="26" grpId="0" animBg="1"/>
      <p:bldP spid="27" grpId="0" animBg="1"/>
      <p:bldP spid="34" grpId="0" animBg="1"/>
      <p:bldP spid="35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263" y="821036"/>
            <a:ext cx="8984839" cy="603696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9412" y="3688170"/>
            <a:ext cx="8568710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37327" y="2744951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44243" y="1910301"/>
            <a:ext cx="8568710" cy="80784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31783" y="977696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1271" y="144016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01441" y="1102976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Jaká čočka je v lidském oku?</a:t>
            </a:r>
            <a:endParaRPr lang="cs-CZ" sz="3200" spc="-1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13405" y="3851614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Jaká čočka upravuje dalekozrakost?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51483" y="2025669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Co je dalekozrakost?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01320" y="2940387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Co je krátkozrakost?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3666" y="4553817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95226" y="4717261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Jaká čočka upravuje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krátkozrakost</a:t>
            </a:r>
            <a:r>
              <a:rPr lang="cs-CZ" sz="2800" spc="-4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72682" y="5494378"/>
            <a:ext cx="8568710" cy="117498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97806" y="5603915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Jakou mohutnost má oční čočka, jestliže vzdálenost čočky od sítnice je 2 cm?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AM1I8PN9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7703"/>
            <a:ext cx="1512784" cy="161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01448" y="0"/>
            <a:ext cx="8863040" cy="7908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86633" y="3819237"/>
            <a:ext cx="8877853" cy="68988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01448" y="2713757"/>
            <a:ext cx="8863040" cy="109191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131314" y="1633637"/>
            <a:ext cx="8833173" cy="108012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101448" y="763179"/>
            <a:ext cx="8863040" cy="82993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29185" y="934254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lidském oku je spojka.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236058" y="3946057"/>
            <a:ext cx="8176457" cy="43049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Dalekozrakost upravujeme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spojkami.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309148" y="1772816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Dalekozraké oko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vidí dobře vzdálené předměty, ale nedokáže zaostřit na blízké předměty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86632" y="4558925"/>
            <a:ext cx="8877853" cy="67918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256301" y="4653136"/>
            <a:ext cx="8538516" cy="58497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Krátkozrakost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upravujeme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rozptylkami.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84399" y="5248475"/>
            <a:ext cx="8863037" cy="120486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515784" y="5556301"/>
                <a:ext cx="1434503" cy="63825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3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6)  </a:t>
                </a:r>
                <a14:m>
                  <m:oMath xmlns:m="http://schemas.openxmlformats.org/officeDocument/2006/math">
                    <m:r>
                      <a:rPr lang="cs-CZ" i="1" spc="-13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𝜑</m:t>
                    </m:r>
                    <m:r>
                      <a:rPr lang="cs-CZ" b="0" i="1" spc="-13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b="0" i="1" spc="-13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b="0" i="1" spc="-13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num>
                      <m:den>
                        <m:r>
                          <a:rPr lang="cs-CZ" b="0" i="1" spc="-13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𝑓</m:t>
                        </m:r>
                      </m:den>
                    </m:f>
                  </m:oMath>
                </a14:m>
                <a:endParaRPr lang="cs-CZ" spc="-13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784" y="5556301"/>
                <a:ext cx="1434503" cy="638254"/>
              </a:xfrm>
              <a:prstGeom prst="rect">
                <a:avLst/>
              </a:prstGeom>
              <a:blipFill rotWithShape="1">
                <a:blip r:embed="rId2"/>
                <a:stretch>
                  <a:fillRect l="-6809" b="-4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Zástupný symbol pro obsah 2"/>
          <p:cNvSpPr>
            <a:spLocks noGrp="1"/>
          </p:cNvSpPr>
          <p:nvPr/>
        </p:nvSpPr>
        <p:spPr>
          <a:xfrm>
            <a:off x="329185" y="2852936"/>
            <a:ext cx="815245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Krátkozraké oko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vidí dobře blízké předměty, ale nedokáže zaostřit do dálky.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555775" y="5697837"/>
                <a:ext cx="2950235" cy="63825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3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𝑓</m:t>
                      </m:r>
                      <m:r>
                        <a:rPr lang="cs-CZ" i="1" spc="-13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= 2 </m:t>
                      </m:r>
                      <m:r>
                        <a:rPr lang="cs-CZ" i="1" spc="-13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  <m:r>
                        <a:rPr lang="cs-CZ" i="1" spc="-13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 = 0,02 </m:t>
                      </m:r>
                      <m:r>
                        <a:rPr lang="cs-CZ" i="1" spc="-13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spc="-13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5" y="5697837"/>
                <a:ext cx="2950235" cy="63825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004391" y="5567165"/>
                <a:ext cx="2736304" cy="63825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3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 spc="-13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𝜑</m:t>
                    </m:r>
                    <m:r>
                      <a:rPr lang="cs-CZ" b="0" i="1" spc="-13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b="0" i="1" spc="-13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b="0" i="1" spc="-13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num>
                      <m:den>
                        <m:r>
                          <a:rPr lang="cs-CZ" b="0" i="1" spc="-13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0,02</m:t>
                        </m:r>
                      </m:den>
                    </m:f>
                    <m:r>
                      <a:rPr lang="cs-CZ" b="0" i="1" spc="-13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=50 </m:t>
                    </m:r>
                    <m:r>
                      <a:rPr lang="cs-CZ" b="0" i="1" spc="-13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𝐷</m:t>
                    </m:r>
                  </m:oMath>
                </a14:m>
                <a:endParaRPr lang="cs-CZ" spc="-13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391" y="5567165"/>
                <a:ext cx="2736304" cy="63825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791CA0EHR6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400" y="14401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2" grpId="0"/>
      <p:bldP spid="23" grpId="0"/>
      <p:bldP spid="29" grpId="0"/>
      <p:bldP spid="38" grpId="0"/>
      <p:bldP spid="40" grpId="0"/>
      <p:bldP spid="41" grpId="0"/>
      <p:bldP spid="16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42108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19186"/>
            <a:ext cx="82557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Jiří; ŠTOLL, Ivan a kol. </a:t>
            </a:r>
            <a:r>
              <a:rPr lang="cs-CZ" sz="1000" i="1" dirty="0"/>
              <a:t>Fyzika pro 9. ročník</a:t>
            </a:r>
            <a:r>
              <a:rPr lang="cs-CZ" sz="1000" dirty="0"/>
              <a:t>. Havlíčkův Brod: Prometheus, 2002, ISBN 80-7196-193-0.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Vlastní tvorba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2187</TotalTime>
  <Words>379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310</cp:revision>
  <dcterms:created xsi:type="dcterms:W3CDTF">2012-04-23T18:25:05Z</dcterms:created>
  <dcterms:modified xsi:type="dcterms:W3CDTF">2013-03-25T17:37:09Z</dcterms:modified>
</cp:coreProperties>
</file>