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74" r:id="rId2"/>
    <p:sldId id="269" r:id="rId3"/>
    <p:sldId id="337" r:id="rId4"/>
    <p:sldId id="341" r:id="rId5"/>
    <p:sldId id="342" r:id="rId6"/>
    <p:sldId id="343" r:id="rId7"/>
    <p:sldId id="302" r:id="rId8"/>
    <p:sldId id="304" r:id="rId9"/>
    <p:sldId id="344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45" autoAdjust="0"/>
  </p:normalViewPr>
  <p:slideViewPr>
    <p:cSldViewPr>
      <p:cViewPr>
        <p:scale>
          <a:sx n="60" d="100"/>
          <a:sy n="60" d="100"/>
        </p:scale>
        <p:origin x="-835" y="-11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530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VY_32_INOVACE_10_15_F9_Hanak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539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Světelné jevy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4520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Lupa a mikroskop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23844" y="202265"/>
            <a:ext cx="8527119" cy="92247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0557" y="1412776"/>
            <a:ext cx="8609307" cy="4464496"/>
          </a:xfrm>
          <a:prstGeom prst="roundRect">
            <a:avLst>
              <a:gd name="adj" fmla="val 10094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473320" y="23912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392194" y="1772816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/>
                </a:solidFill>
              </a:rPr>
              <a:t>V této hodině si ukážeme, jak funguje lupa a mikroskop. Na závěr  jsou zde uvedené otázky, které prověří, jak žáci látku pochopili</a:t>
            </a:r>
            <a:r>
              <a:rPr lang="cs-CZ" sz="1800" dirty="0" smtClean="0">
                <a:solidFill>
                  <a:schemeClr val="bg1"/>
                </a:solidFill>
              </a:rPr>
              <a:t>.</a:t>
            </a:r>
            <a:r>
              <a:rPr lang="cs-CZ" sz="1800" dirty="0">
                <a:solidFill>
                  <a:schemeClr val="bg1"/>
                </a:solidFill>
              </a:rPr>
              <a:t>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V hodině jsou odkazy na internetové stránky, které slouží k doplnění a rozšíření probírané látky o další zajímavé informace. Hodina je tvořena tak, aby se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87142" y="1294047"/>
            <a:ext cx="8533329" cy="1198849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-972617" y="1466402"/>
            <a:ext cx="2528788" cy="49802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Lupa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305335" y="25287"/>
            <a:ext cx="8533329" cy="126876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450279" y="160781"/>
                <a:ext cx="8244369" cy="91724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Lidské oko je </a:t>
                </a: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schopné rozlišit dva body pod nejmenším zorným úhlem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cs typeface="Calibri" pitchFamily="34" charset="0"/>
                  </a:rPr>
                  <a:t>(jedna úhlová minuta).</a:t>
                </a: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279" y="160781"/>
                <a:ext cx="8244369" cy="917241"/>
              </a:xfrm>
              <a:prstGeom prst="rect">
                <a:avLst/>
              </a:prstGeom>
              <a:blipFill rotWithShape="1">
                <a:blip r:embed="rId2"/>
                <a:stretch>
                  <a:fillRect l="-1553" t="-6623" r="-1479" b="-231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Zaoblený obdélník 36"/>
          <p:cNvSpPr/>
          <p:nvPr/>
        </p:nvSpPr>
        <p:spPr>
          <a:xfrm>
            <a:off x="2483768" y="3212975"/>
            <a:ext cx="4464496" cy="3645023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539552" y="1457485"/>
            <a:ext cx="8064896" cy="8648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je spojka s ohniskovou vzdáleností menší než 25 cm.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57676"/>
            <a:ext cx="4032448" cy="3298473"/>
          </a:xfrm>
          <a:prstGeom prst="rect">
            <a:avLst/>
          </a:prstGeom>
        </p:spPr>
      </p:pic>
      <p:sp>
        <p:nvSpPr>
          <p:cNvPr id="13" name="Zaoblený obdélník 12"/>
          <p:cNvSpPr/>
          <p:nvPr/>
        </p:nvSpPr>
        <p:spPr>
          <a:xfrm>
            <a:off x="287141" y="2492896"/>
            <a:ext cx="8533329" cy="73231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449814" y="2616151"/>
            <a:ext cx="8244369" cy="59682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Zvětšení lupou může být 10krát.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66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74367" y="188640"/>
            <a:ext cx="8662129" cy="158417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19311" y="396143"/>
            <a:ext cx="8517185" cy="58458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Pozorovaný předmět umístíme mezi lupu a ohnisko.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899592" y="1980580"/>
            <a:ext cx="7848872" cy="4653135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519311" y="836712"/>
            <a:ext cx="7725098" cy="58458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Vidíme zdánlivý, přímý a větší obraz předmětu.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5" y="2204864"/>
            <a:ext cx="7416825" cy="41764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7" name="Skupina 16"/>
          <p:cNvGrpSpPr/>
          <p:nvPr/>
        </p:nvGrpSpPr>
        <p:grpSpPr>
          <a:xfrm>
            <a:off x="3561174" y="2600908"/>
            <a:ext cx="2553885" cy="3418588"/>
            <a:chOff x="2320061" y="2624200"/>
            <a:chExt cx="2553885" cy="3418588"/>
          </a:xfrm>
        </p:grpSpPr>
        <p:sp>
          <p:nvSpPr>
            <p:cNvPr id="15" name="Oblouk 14"/>
            <p:cNvSpPr/>
            <p:nvPr/>
          </p:nvSpPr>
          <p:spPr>
            <a:xfrm>
              <a:off x="2320061" y="2650547"/>
              <a:ext cx="1669946" cy="3392241"/>
            </a:xfrm>
            <a:prstGeom prst="arc">
              <a:avLst>
                <a:gd name="adj1" fmla="val 17219499"/>
                <a:gd name="adj2" fmla="val 4352556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louk 15"/>
            <p:cNvSpPr/>
            <p:nvPr/>
          </p:nvSpPr>
          <p:spPr>
            <a:xfrm flipH="1">
              <a:off x="3204000" y="2624200"/>
              <a:ext cx="1669946" cy="3392241"/>
            </a:xfrm>
            <a:prstGeom prst="arc">
              <a:avLst>
                <a:gd name="adj1" fmla="val 17281811"/>
                <a:gd name="adj2" fmla="val 4417207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9" name="Přímá spojnice 18"/>
          <p:cNvCxnSpPr>
            <a:endCxn id="25" idx="2"/>
          </p:cNvCxnSpPr>
          <p:nvPr/>
        </p:nvCxnSpPr>
        <p:spPr>
          <a:xfrm>
            <a:off x="1259632" y="4293096"/>
            <a:ext cx="5400600" cy="14051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ál 22"/>
          <p:cNvSpPr/>
          <p:nvPr/>
        </p:nvSpPr>
        <p:spPr>
          <a:xfrm>
            <a:off x="6765007" y="3589449"/>
            <a:ext cx="1435397" cy="143539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6692999" y="3517441"/>
            <a:ext cx="1565746" cy="156574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6660232" y="3928721"/>
            <a:ext cx="288032" cy="756852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nahoru 29"/>
          <p:cNvSpPr/>
          <p:nvPr/>
        </p:nvSpPr>
        <p:spPr>
          <a:xfrm>
            <a:off x="3723489" y="3855279"/>
            <a:ext cx="323414" cy="451867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>
            <a:endCxn id="25" idx="2"/>
          </p:cNvCxnSpPr>
          <p:nvPr/>
        </p:nvCxnSpPr>
        <p:spPr>
          <a:xfrm>
            <a:off x="4824028" y="3850663"/>
            <a:ext cx="1836204" cy="45648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885196" y="3850663"/>
            <a:ext cx="96598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4845673" y="2670526"/>
            <a:ext cx="1" cy="3348970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095836" y="4189736"/>
            <a:ext cx="0" cy="23481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stCxn id="30" idx="0"/>
          </p:cNvCxnSpPr>
          <p:nvPr/>
        </p:nvCxnSpPr>
        <p:spPr>
          <a:xfrm>
            <a:off x="3885196" y="3855279"/>
            <a:ext cx="2229863" cy="10562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Šipka nahoru 49"/>
          <p:cNvSpPr/>
          <p:nvPr/>
        </p:nvSpPr>
        <p:spPr>
          <a:xfrm>
            <a:off x="2405629" y="3315672"/>
            <a:ext cx="656853" cy="984902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2924597" y="4381657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F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597" y="4381657"/>
                <a:ext cx="360040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7014653" y="5373216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lidsk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é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oko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653" y="5373216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r="-261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6372225" y="433046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F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25" y="4330469"/>
                <a:ext cx="36004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4445113" y="5808483"/>
                <a:ext cx="8121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lupa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5113" y="5808483"/>
                <a:ext cx="812132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1504"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3084290" y="4699801"/>
                <a:ext cx="136082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i="1">
                          <a:solidFill>
                            <a:schemeClr val="bg1"/>
                          </a:solidFill>
                          <a:latin typeface="Cambria Math"/>
                        </a:rPr>
                        <m:t>p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ozorovan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ý</m:t>
                      </m:r>
                    </m:oMath>
                  </m:oMathPara>
                </a14:m>
                <a:endParaRPr lang="cs-CZ" b="0" i="0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p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ř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edm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ě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t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4290" y="4699801"/>
                <a:ext cx="1360823" cy="646331"/>
              </a:xfrm>
              <a:prstGeom prst="rect">
                <a:avLst/>
              </a:prstGeom>
              <a:blipFill rotWithShape="1">
                <a:blip r:embed="rId6"/>
                <a:stretch>
                  <a:fillRect r="-448" b="-84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Přímá spojnice 60"/>
          <p:cNvCxnSpPr/>
          <p:nvPr/>
        </p:nvCxnSpPr>
        <p:spPr>
          <a:xfrm>
            <a:off x="5148064" y="3931690"/>
            <a:ext cx="592427" cy="149522"/>
          </a:xfrm>
          <a:prstGeom prst="line">
            <a:avLst/>
          </a:prstGeom>
          <a:ln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364088" y="4566323"/>
            <a:ext cx="432048" cy="199532"/>
          </a:xfrm>
          <a:prstGeom prst="line">
            <a:avLst/>
          </a:prstGeom>
          <a:ln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>
            <a:stCxn id="30" idx="2"/>
          </p:cNvCxnSpPr>
          <p:nvPr/>
        </p:nvCxnSpPr>
        <p:spPr>
          <a:xfrm flipV="1">
            <a:off x="3885196" y="4300574"/>
            <a:ext cx="2775036" cy="65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2721675" y="3308410"/>
            <a:ext cx="2123999" cy="546869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>
            <a:endCxn id="30" idx="0"/>
          </p:cNvCxnSpPr>
          <p:nvPr/>
        </p:nvCxnSpPr>
        <p:spPr>
          <a:xfrm>
            <a:off x="2734055" y="3315672"/>
            <a:ext cx="1151141" cy="539607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ovéPole 85"/>
          <p:cNvSpPr txBox="1"/>
          <p:nvPr/>
        </p:nvSpPr>
        <p:spPr>
          <a:xfrm>
            <a:off x="1331640" y="473375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0" dirty="0" smtClean="0">
                <a:solidFill>
                  <a:schemeClr val="bg1"/>
                </a:solidFill>
                <a:latin typeface="+mj-lt"/>
              </a:rPr>
              <a:t>o</a:t>
            </a:r>
            <a:r>
              <a:rPr lang="cs-CZ" b="0" i="0" dirty="0" smtClean="0">
                <a:solidFill>
                  <a:schemeClr val="bg1"/>
                </a:solidFill>
                <a:latin typeface="+mj-lt"/>
              </a:rPr>
              <a:t>braz předmětu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88" name="Přímá spojnice se šipkou 87"/>
          <p:cNvCxnSpPr/>
          <p:nvPr/>
        </p:nvCxnSpPr>
        <p:spPr>
          <a:xfrm flipV="1">
            <a:off x="2044068" y="4383415"/>
            <a:ext cx="583716" cy="4167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/>
          <p:cNvCxnSpPr/>
          <p:nvPr/>
        </p:nvCxnSpPr>
        <p:spPr>
          <a:xfrm flipV="1">
            <a:off x="3403163" y="4424555"/>
            <a:ext cx="380511" cy="3961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48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3" grpId="0" animBg="1"/>
      <p:bldP spid="23" grpId="0" animBg="1"/>
      <p:bldP spid="24" grpId="0" animBg="1"/>
      <p:bldP spid="25" grpId="0" animBg="1"/>
      <p:bldP spid="30" grpId="0" animBg="1"/>
      <p:bldP spid="50" grpId="0" animBg="1"/>
      <p:bldP spid="53" grpId="0"/>
      <p:bldP spid="54" grpId="0"/>
      <p:bldP spid="56" grpId="0"/>
      <p:bldP spid="59" grpId="0"/>
      <p:bldP spid="60" grpId="0"/>
      <p:bldP spid="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197525" y="114114"/>
            <a:ext cx="8748950" cy="1340768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-89618" y="261949"/>
            <a:ext cx="2528788" cy="49802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Mikroskop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439170" y="2159318"/>
            <a:ext cx="3284958" cy="4611714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429694" y="277552"/>
            <a:ext cx="8388384" cy="8648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 je 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optický přístroj pro zobrazení malého sledovaného objektu ve větším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zvětšení než lupou.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652" y="2348880"/>
            <a:ext cx="2900460" cy="4205075"/>
          </a:xfrm>
          <a:prstGeom prst="rect">
            <a:avLst/>
          </a:prstGeom>
        </p:spPr>
      </p:pic>
      <p:sp>
        <p:nvSpPr>
          <p:cNvPr id="25" name="Zaoblený obdélník 24"/>
          <p:cNvSpPr/>
          <p:nvPr/>
        </p:nvSpPr>
        <p:spPr>
          <a:xfrm>
            <a:off x="216997" y="1383729"/>
            <a:ext cx="8729478" cy="73231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410008" y="1506983"/>
            <a:ext cx="8536467" cy="59682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Zvětšení mikroskopem může být až 1000 krát.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6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95739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9536" y="0"/>
            <a:ext cx="9004927" cy="1803178"/>
          </a:xfrm>
          <a:prstGeom prst="roundRect">
            <a:avLst>
              <a:gd name="adj" fmla="val 411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23400" y="155256"/>
            <a:ext cx="8851063" cy="60126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Jednoduchý mikroskopu, lze vytvořit pomocí dvou spojek. </a:t>
            </a:r>
            <a:endParaRPr lang="cs-CZ" sz="2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230770" y="620688"/>
            <a:ext cx="6732240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Objektiv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je spojka blíže předmětu.</a:t>
            </a: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223400" y="1196752"/>
            <a:ext cx="7293558" cy="60642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Okulár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je spojka, do které se díváme okem.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3528" y="1980580"/>
            <a:ext cx="8640960" cy="4653135"/>
          </a:xfrm>
          <a:prstGeom prst="roundRect">
            <a:avLst>
              <a:gd name="adj" fmla="val 936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10145" y="2218915"/>
            <a:ext cx="8280919" cy="41764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6" name="Skupina 65"/>
          <p:cNvGrpSpPr/>
          <p:nvPr/>
        </p:nvGrpSpPr>
        <p:grpSpPr>
          <a:xfrm>
            <a:off x="3350679" y="2340342"/>
            <a:ext cx="2654505" cy="3405414"/>
            <a:chOff x="3496270" y="2496670"/>
            <a:chExt cx="2654505" cy="3405414"/>
          </a:xfrm>
        </p:grpSpPr>
        <p:sp>
          <p:nvSpPr>
            <p:cNvPr id="15" name="Oblouk 14"/>
            <p:cNvSpPr/>
            <p:nvPr/>
          </p:nvSpPr>
          <p:spPr>
            <a:xfrm>
              <a:off x="3496270" y="2509843"/>
              <a:ext cx="1669946" cy="3392241"/>
            </a:xfrm>
            <a:prstGeom prst="arc">
              <a:avLst>
                <a:gd name="adj1" fmla="val 17322562"/>
                <a:gd name="adj2" fmla="val 4189691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louk 15"/>
            <p:cNvSpPr/>
            <p:nvPr/>
          </p:nvSpPr>
          <p:spPr>
            <a:xfrm flipH="1">
              <a:off x="4480829" y="2496670"/>
              <a:ext cx="1669946" cy="3392241"/>
            </a:xfrm>
            <a:prstGeom prst="arc">
              <a:avLst>
                <a:gd name="adj1" fmla="val 17396175"/>
                <a:gd name="adj2" fmla="val 4259645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7" name="Přímá spojnice 16"/>
          <p:cNvCxnSpPr/>
          <p:nvPr/>
        </p:nvCxnSpPr>
        <p:spPr>
          <a:xfrm>
            <a:off x="650426" y="4031451"/>
            <a:ext cx="6447953" cy="38686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ál 17"/>
          <p:cNvSpPr/>
          <p:nvPr/>
        </p:nvSpPr>
        <p:spPr>
          <a:xfrm>
            <a:off x="7177050" y="3612042"/>
            <a:ext cx="1435397" cy="143539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7105042" y="3540034"/>
            <a:ext cx="1565746" cy="156574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0" name="Ovál 19"/>
          <p:cNvSpPr/>
          <p:nvPr/>
        </p:nvSpPr>
        <p:spPr>
          <a:xfrm>
            <a:off x="7072275" y="3951314"/>
            <a:ext cx="288032" cy="756852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nahoru 20"/>
          <p:cNvSpPr/>
          <p:nvPr/>
        </p:nvSpPr>
        <p:spPr>
          <a:xfrm>
            <a:off x="783573" y="3698545"/>
            <a:ext cx="144000" cy="324000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>
            <a:off x="855573" y="3685654"/>
            <a:ext cx="1122564" cy="128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4677185" y="5096033"/>
            <a:ext cx="2421194" cy="80059"/>
          </a:xfrm>
          <a:prstGeom prst="line">
            <a:avLst/>
          </a:prstGeom>
          <a:ln w="1905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4678409" y="2318190"/>
            <a:ext cx="1" cy="3447507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626209" y="3933064"/>
            <a:ext cx="0" cy="23481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855573" y="3698545"/>
            <a:ext cx="3822836" cy="128425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078039" y="424016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039" y="4240162"/>
                <a:ext cx="36004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7177050" y="5124808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lidsk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é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oko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7050" y="5124808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r="-25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402253" y="3523428"/>
                <a:ext cx="447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𝐹</m:t>
                          </m:r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2253" y="3523428"/>
                <a:ext cx="44791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244539" y="5707613"/>
                <a:ext cx="8121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okul</m:t>
                      </m:r>
                      <m: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á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r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4539" y="5707613"/>
                <a:ext cx="812132" cy="369332"/>
              </a:xfrm>
              <a:prstGeom prst="rect">
                <a:avLst/>
              </a:prstGeom>
              <a:blipFill rotWithShape="1">
                <a:blip r:embed="rId5"/>
                <a:stretch>
                  <a:fillRect r="-7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 flipV="1">
            <a:off x="4677185" y="4509120"/>
            <a:ext cx="2285825" cy="473677"/>
          </a:xfrm>
          <a:prstGeom prst="line">
            <a:avLst/>
          </a:prstGeom>
          <a:ln w="1905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3346588" y="4982798"/>
            <a:ext cx="1331821" cy="25370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stCxn id="27" idx="0"/>
          </p:cNvCxnSpPr>
          <p:nvPr/>
        </p:nvCxnSpPr>
        <p:spPr>
          <a:xfrm flipV="1">
            <a:off x="3350677" y="5176092"/>
            <a:ext cx="1327733" cy="6040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1384022" y="519978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0" dirty="0" smtClean="0">
                <a:solidFill>
                  <a:schemeClr val="bg1"/>
                </a:solidFill>
                <a:latin typeface="+mj-lt"/>
              </a:rPr>
              <a:t>objektiv</a:t>
            </a:r>
            <a:endParaRPr lang="cs-CZ" dirty="0">
              <a:solidFill>
                <a:schemeClr val="bg1"/>
              </a:solidFill>
            </a:endParaRPr>
          </a:p>
        </p:txBody>
      </p:sp>
      <p:grpSp>
        <p:nvGrpSpPr>
          <p:cNvPr id="49" name="Skupina 48"/>
          <p:cNvGrpSpPr/>
          <p:nvPr/>
        </p:nvGrpSpPr>
        <p:grpSpPr>
          <a:xfrm>
            <a:off x="1296000" y="3071953"/>
            <a:ext cx="1355900" cy="1944023"/>
            <a:chOff x="2123858" y="3418985"/>
            <a:chExt cx="1134351" cy="1726572"/>
          </a:xfrm>
        </p:grpSpPr>
        <p:sp>
          <p:nvSpPr>
            <p:cNvPr id="42" name="Oblouk 41"/>
            <p:cNvSpPr/>
            <p:nvPr/>
          </p:nvSpPr>
          <p:spPr>
            <a:xfrm>
              <a:off x="2123858" y="3440634"/>
              <a:ext cx="702209" cy="1704923"/>
            </a:xfrm>
            <a:prstGeom prst="arc">
              <a:avLst>
                <a:gd name="adj1" fmla="val 17219499"/>
                <a:gd name="adj2" fmla="val 4254055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Oblouk 42"/>
            <p:cNvSpPr/>
            <p:nvPr/>
          </p:nvSpPr>
          <p:spPr>
            <a:xfrm flipH="1">
              <a:off x="2556000" y="3418985"/>
              <a:ext cx="702209" cy="1704923"/>
            </a:xfrm>
            <a:prstGeom prst="arc">
              <a:avLst>
                <a:gd name="adj1" fmla="val 17281811"/>
                <a:gd name="adj2" fmla="val 4417207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397561" y="333876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𝐹</m:t>
                          </m:r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´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561" y="3338762"/>
                <a:ext cx="360040" cy="369332"/>
              </a:xfrm>
              <a:prstGeom prst="rect">
                <a:avLst/>
              </a:prstGeom>
              <a:blipFill rotWithShape="1">
                <a:blip r:embed="rId6"/>
                <a:stretch>
                  <a:fillRect r="-25000" b="-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2914241" y="354456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241" y="3544564"/>
                <a:ext cx="360040" cy="369332"/>
              </a:xfrm>
              <a:prstGeom prst="rect">
                <a:avLst/>
              </a:prstGeom>
              <a:blipFill rotWithShape="1">
                <a:blip r:embed="rId7"/>
                <a:stretch>
                  <a:fillRect r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Přímá spojnice 49"/>
          <p:cNvCxnSpPr/>
          <p:nvPr/>
        </p:nvCxnSpPr>
        <p:spPr>
          <a:xfrm>
            <a:off x="1258059" y="3943333"/>
            <a:ext cx="0" cy="23481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1978137" y="3021033"/>
            <a:ext cx="1" cy="2155058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1978137" y="3685654"/>
            <a:ext cx="2700272" cy="14904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3094261" y="3938742"/>
            <a:ext cx="0" cy="23481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6228184" y="3920875"/>
            <a:ext cx="0" cy="23481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1976912" y="4672624"/>
            <a:ext cx="2700273" cy="644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Šipka nahoru 26"/>
          <p:cNvSpPr/>
          <p:nvPr/>
        </p:nvSpPr>
        <p:spPr>
          <a:xfrm rot="10800000">
            <a:off x="3022251" y="4038285"/>
            <a:ext cx="656853" cy="1198215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868171" y="3713146"/>
            <a:ext cx="1127919" cy="95947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Šipka nahoru 64"/>
          <p:cNvSpPr/>
          <p:nvPr/>
        </p:nvSpPr>
        <p:spPr>
          <a:xfrm rot="10800000">
            <a:off x="3679101" y="4060741"/>
            <a:ext cx="300911" cy="61974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nice 52"/>
          <p:cNvCxnSpPr/>
          <p:nvPr/>
        </p:nvCxnSpPr>
        <p:spPr>
          <a:xfrm flipV="1">
            <a:off x="4677185" y="3892760"/>
            <a:ext cx="1934310" cy="787725"/>
          </a:xfrm>
          <a:prstGeom prst="line">
            <a:avLst/>
          </a:prstGeom>
          <a:ln w="1905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>
            <a:stCxn id="27" idx="0"/>
          </p:cNvCxnSpPr>
          <p:nvPr/>
        </p:nvCxnSpPr>
        <p:spPr>
          <a:xfrm flipV="1">
            <a:off x="3350677" y="4685550"/>
            <a:ext cx="1327735" cy="55095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341397" y="2920723"/>
            <a:ext cx="1473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0" dirty="0" smtClean="0">
                <a:solidFill>
                  <a:schemeClr val="bg1"/>
                </a:solidFill>
                <a:latin typeface="+mj-lt"/>
              </a:rPr>
              <a:t>pozorovaný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  <a:latin typeface="+mj-lt"/>
              </a:rPr>
              <a:t>předmět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98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 animBg="1"/>
      <p:bldP spid="18" grpId="0" animBg="1"/>
      <p:bldP spid="19" grpId="0" animBg="1"/>
      <p:bldP spid="20" grpId="0" animBg="1"/>
      <p:bldP spid="21" grpId="0" animBg="1"/>
      <p:bldP spid="28" grpId="0"/>
      <p:bldP spid="29" grpId="0"/>
      <p:bldP spid="30" grpId="0"/>
      <p:bldP spid="31" grpId="0"/>
      <p:bldP spid="38" grpId="0"/>
      <p:bldP spid="47" grpId="0"/>
      <p:bldP spid="48" grpId="0"/>
      <p:bldP spid="27" grpId="0" animBg="1"/>
      <p:bldP spid="65" grpId="0" animBg="1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9263" y="821036"/>
            <a:ext cx="8984839" cy="60369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61709" y="3493993"/>
            <a:ext cx="8568710" cy="850723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264979" y="2612168"/>
            <a:ext cx="8568710" cy="8818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261709" y="1804320"/>
            <a:ext cx="8538784" cy="80784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31783" y="977696"/>
            <a:ext cx="8579798" cy="82662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9263" y="0"/>
            <a:ext cx="8991962" cy="8640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81271" y="144016"/>
            <a:ext cx="563088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389630" y="1102976"/>
            <a:ext cx="8440482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Co je lupa?</a:t>
            </a:r>
            <a:endParaRPr lang="cs-CZ" sz="3200" spc="-1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25702" y="3657437"/>
            <a:ext cx="8176457" cy="6872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Jak se nazývají čočky v mikroskopu?</a:t>
            </a: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451483" y="1919688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Co je mikroskop?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37206" y="2807604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Kam umístíme předmět, když pozorujeme lupou?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80083" y="4344716"/>
            <a:ext cx="8568710" cy="85652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521643" y="4455330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3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8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Jaké zvětšení může mít lupa?</a:t>
            </a:r>
            <a:endParaRPr lang="cs-CZ" sz="2800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99099" y="5232448"/>
            <a:ext cx="8568710" cy="74293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524223" y="5341984"/>
            <a:ext cx="8176457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</a:t>
            </a: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 je okulár?</a:t>
            </a:r>
            <a:endParaRPr lang="cs-CZ" sz="2800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7703"/>
            <a:ext cx="1512784" cy="161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aoblený obdélník 18"/>
          <p:cNvSpPr/>
          <p:nvPr/>
        </p:nvSpPr>
        <p:spPr>
          <a:xfrm>
            <a:off x="309148" y="6004119"/>
            <a:ext cx="8568710" cy="74293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534272" y="6113655"/>
            <a:ext cx="8176457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7) </a:t>
            </a: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 je objektiv?</a:t>
            </a:r>
            <a:endParaRPr lang="cs-CZ" sz="2800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8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4" grpId="0"/>
      <p:bldP spid="18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01448" y="0"/>
            <a:ext cx="8863040" cy="7908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15784" y="144016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5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Odpovědi: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29263" y="821036"/>
            <a:ext cx="8984839" cy="60369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261709" y="3561576"/>
            <a:ext cx="8568710" cy="783140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6" name="Zaoblený obdélník 25"/>
          <p:cNvSpPr/>
          <p:nvPr/>
        </p:nvSpPr>
        <p:spPr>
          <a:xfrm>
            <a:off x="242871" y="2807604"/>
            <a:ext cx="8568710" cy="753972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220646" y="1688950"/>
            <a:ext cx="8538784" cy="111865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8" name="Zaoblený obdélník 27"/>
          <p:cNvSpPr/>
          <p:nvPr/>
        </p:nvSpPr>
        <p:spPr>
          <a:xfrm>
            <a:off x="231783" y="821036"/>
            <a:ext cx="8579798" cy="85800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373262" y="962006"/>
            <a:ext cx="8440482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1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Lupa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spojka s ohniskovou vzdáleností menší než 25 cm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425702" y="3657437"/>
            <a:ext cx="8176457" cy="68727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Objektiv a okulár.</a:t>
            </a:r>
          </a:p>
        </p:txBody>
      </p:sp>
      <p:sp>
        <p:nvSpPr>
          <p:cNvPr id="32" name="Zástupný symbol pro obsah 2"/>
          <p:cNvSpPr>
            <a:spLocks noGrp="1"/>
          </p:cNvSpPr>
          <p:nvPr/>
        </p:nvSpPr>
        <p:spPr>
          <a:xfrm>
            <a:off x="403718" y="1804319"/>
            <a:ext cx="8330018" cy="577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Mikroskop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je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optický přístroj pro zobrazení malého sledovaného objektu ve větším zvětšení než lupou.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337206" y="2935456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Pozorovaný předmět umístíme mezi lupu a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ohnisko.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280083" y="4344716"/>
            <a:ext cx="8568710" cy="85652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495225" y="4494057"/>
            <a:ext cx="8176457" cy="5578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13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cs-CZ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10krát</a:t>
            </a:r>
            <a:endParaRPr lang="cs-CZ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299099" y="5232448"/>
            <a:ext cx="8568710" cy="74293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2" name="Zástupný symbol pro obsah 2"/>
          <p:cNvSpPr>
            <a:spLocks noGrp="1"/>
          </p:cNvSpPr>
          <p:nvPr/>
        </p:nvSpPr>
        <p:spPr>
          <a:xfrm>
            <a:off x="524223" y="5341984"/>
            <a:ext cx="8176457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Okulár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 je spojka, do které se díváme okem</a:t>
            </a:r>
            <a:endParaRPr lang="cs-CZ" spc="-13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309148" y="6004119"/>
            <a:ext cx="8568710" cy="74293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4" name="Zástupný symbol pro obsah 2"/>
          <p:cNvSpPr>
            <a:spLocks noGrp="1"/>
          </p:cNvSpPr>
          <p:nvPr/>
        </p:nvSpPr>
        <p:spPr>
          <a:xfrm>
            <a:off x="534272" y="6113655"/>
            <a:ext cx="8176457" cy="47795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pc="-13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7)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Objektiv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 je spojka blíže předmětu.</a:t>
            </a:r>
          </a:p>
        </p:txBody>
      </p:sp>
      <p:pic>
        <p:nvPicPr>
          <p:cNvPr id="1026" name="Picture 2" descr="C:\Users\spravce\AppData\Local\Microsoft\Windows\Temporary Internet Files\Content.IE5\BL96J1IA\MC900437791CAMQZRFS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313" y="3744913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65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0" grpId="0"/>
      <p:bldP spid="31" grpId="0"/>
      <p:bldP spid="32" grpId="0"/>
      <p:bldP spid="33" grpId="0"/>
      <p:bldP spid="35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</a:rPr>
              <a:t>fyziky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290540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10" y="1124743"/>
            <a:ext cx="890019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KOLÁŘOVÁ, Růžena; BOHUNĚK, Jiří; ŠTOLL, Ivan a kol. </a:t>
            </a:r>
            <a:r>
              <a:rPr lang="cs-CZ" sz="1000" i="1" dirty="0"/>
              <a:t>Fyzika pro 9. ročník</a:t>
            </a:r>
            <a:r>
              <a:rPr lang="cs-CZ" sz="1000" dirty="0"/>
              <a:t>. Havlíčkův Brod: Prometheus, 2002, ISBN 80-7196-193-0.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AUTOR </a:t>
            </a:r>
            <a:r>
              <a:rPr lang="cs-CZ" sz="1000" dirty="0"/>
              <a:t>NEUVEDEN. </a:t>
            </a:r>
            <a:r>
              <a:rPr lang="cs-CZ" sz="1000" i="1" dirty="0"/>
              <a:t>Wikipedie</a:t>
            </a:r>
            <a:r>
              <a:rPr lang="cs-CZ" sz="1000" dirty="0"/>
              <a:t> [online]. [cit. 11.3.2013]. Dostupný na WWW: http://</a:t>
            </a:r>
            <a:r>
              <a:rPr lang="cs-CZ" sz="1000" dirty="0" smtClean="0"/>
              <a:t>cs.wikipedia.org/wiki/Soubor:Mag_glass_request.jpg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MOISEY. </a:t>
            </a:r>
            <a:r>
              <a:rPr lang="cs-CZ" sz="1000" i="1" dirty="0"/>
              <a:t>Wikipedie</a:t>
            </a:r>
            <a:r>
              <a:rPr lang="cs-CZ" sz="1000" dirty="0"/>
              <a:t> [online]. [cit. 11.3.2013]. Dostupný na WWW: http://cs.wikipedia.org/wiki/Soubor:Optical_microscope_nikon_alphaphot_%2B.jpg  </a:t>
            </a: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Galerie klipart</a:t>
            </a:r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 smtClean="0"/>
              <a:t>Vlastní tvorba</a:t>
            </a:r>
          </a:p>
          <a:p>
            <a:endParaRPr lang="cs-CZ" sz="1000" dirty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2311</TotalTime>
  <Words>457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324</cp:revision>
  <dcterms:created xsi:type="dcterms:W3CDTF">2012-04-23T18:25:05Z</dcterms:created>
  <dcterms:modified xsi:type="dcterms:W3CDTF">2013-03-25T17:39:35Z</dcterms:modified>
</cp:coreProperties>
</file>