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37" r:id="rId4"/>
    <p:sldId id="344" r:id="rId5"/>
    <p:sldId id="345" r:id="rId6"/>
    <p:sldId id="346" r:id="rId7"/>
    <p:sldId id="347" r:id="rId8"/>
    <p:sldId id="302" r:id="rId9"/>
    <p:sldId id="304" r:id="rId10"/>
    <p:sldId id="348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835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voumetrov%C3%BD_dalekohled_v_Ond%C5%99ejov%C4%9B" TargetMode="External"/><Relationship Id="rId2" Type="http://schemas.openxmlformats.org/officeDocument/2006/relationships/hyperlink" Target="http://cs.wikipedia.org/wiki/Hubble%C5%AFv_vesm%C3%ADrn%C3%BD_dalekohled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Vesm%C3%ADrn%C3%BD_dalekohled_Jamese_Webba" TargetMode="External"/><Relationship Id="rId4" Type="http://schemas.openxmlformats.org/officeDocument/2006/relationships/hyperlink" Target="http://cs.wikipedia.org/wiki/Spitzer%C5%AFv_vesm%C3%ADrn%C3%BD_dalekohl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VY_32_INOVACE_10_16_F9_Hanak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5397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Světelné jevy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6615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Dalekohledy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1404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8416" y="1365054"/>
            <a:ext cx="8609307" cy="5088282"/>
          </a:xfrm>
          <a:prstGeom prst="roundRect">
            <a:avLst>
              <a:gd name="adj" fmla="val 594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23088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71947" y="1628800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</a:rPr>
              <a:t>V této hodině si ukážeme, jak funguje dalekohled. Na závěr  jsou zde uvedené otázky, které prověří, jak žáci látku pochopili</a:t>
            </a:r>
            <a:r>
              <a:rPr lang="cs-CZ" sz="1800" dirty="0" smtClean="0">
                <a:solidFill>
                  <a:schemeClr val="bg1"/>
                </a:solidFill>
              </a:rPr>
              <a:t>.</a:t>
            </a:r>
            <a:r>
              <a:rPr lang="cs-CZ" sz="1800" dirty="0">
                <a:solidFill>
                  <a:schemeClr val="bg1"/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16450" y="1260486"/>
            <a:ext cx="8533329" cy="1198849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45929" y="1361882"/>
            <a:ext cx="5805997" cy="49802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Keplerův (hvězdářský) dalekohled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1259632" y="2492896"/>
            <a:ext cx="6048672" cy="4365104"/>
          </a:xfrm>
          <a:prstGeom prst="roundRect">
            <a:avLst>
              <a:gd name="adj" fmla="val 936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541971" y="1361882"/>
            <a:ext cx="7992888" cy="8648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                                     je 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přístroj k optickému přiblížení pomocí dvou soustav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čoček.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5524" y="2682211"/>
            <a:ext cx="5604880" cy="3986471"/>
          </a:xfrm>
          <a:prstGeom prst="rect">
            <a:avLst/>
          </a:prstGeom>
        </p:spPr>
      </p:pic>
      <p:sp>
        <p:nvSpPr>
          <p:cNvPr id="18" name="Zaoblený obdélník 17"/>
          <p:cNvSpPr/>
          <p:nvPr/>
        </p:nvSpPr>
        <p:spPr>
          <a:xfrm>
            <a:off x="305335" y="25287"/>
            <a:ext cx="8533329" cy="126876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50279" y="160781"/>
                <a:ext cx="8244369" cy="91724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Lidské oko je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schopné rozlišit dva body pod nejmenším zorným úhlem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(jedna úhlová minuta).</a:t>
                </a: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279" y="160781"/>
                <a:ext cx="8244369" cy="917241"/>
              </a:xfrm>
              <a:prstGeom prst="rect">
                <a:avLst/>
              </a:prstGeom>
              <a:blipFill rotWithShape="1">
                <a:blip r:embed="rId3"/>
                <a:stretch>
                  <a:fillRect l="-1553" t="-6623" r="-1479" b="-231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5066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74367" y="188640"/>
            <a:ext cx="8662129" cy="158417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19311" y="396143"/>
            <a:ext cx="8517185" cy="5845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Pozorovaný předmět umístíme mezi lupu a ohnisko.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9311" y="836712"/>
            <a:ext cx="7725098" cy="5845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Vidíme zdánlivý, přímý a větší obraz předmětu.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65024" y="2645520"/>
            <a:ext cx="7416825" cy="41764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3410583" y="3041564"/>
            <a:ext cx="2553885" cy="3418588"/>
            <a:chOff x="2320061" y="2624200"/>
            <a:chExt cx="2553885" cy="3418588"/>
          </a:xfrm>
        </p:grpSpPr>
        <p:sp>
          <p:nvSpPr>
            <p:cNvPr id="9" name="Oblouk 8"/>
            <p:cNvSpPr/>
            <p:nvPr/>
          </p:nvSpPr>
          <p:spPr>
            <a:xfrm>
              <a:off x="2320061" y="2650547"/>
              <a:ext cx="1669946" cy="3392241"/>
            </a:xfrm>
            <a:prstGeom prst="arc">
              <a:avLst>
                <a:gd name="adj1" fmla="val 17219499"/>
                <a:gd name="adj2" fmla="val 4352556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louk 9"/>
            <p:cNvSpPr/>
            <p:nvPr/>
          </p:nvSpPr>
          <p:spPr>
            <a:xfrm flipH="1">
              <a:off x="3204000" y="2624200"/>
              <a:ext cx="1669946" cy="3392241"/>
            </a:xfrm>
            <a:prstGeom prst="arc">
              <a:avLst>
                <a:gd name="adj1" fmla="val 17281811"/>
                <a:gd name="adj2" fmla="val 4417207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1" name="Přímá spojnice 10"/>
          <p:cNvCxnSpPr>
            <a:endCxn id="14" idx="2"/>
          </p:cNvCxnSpPr>
          <p:nvPr/>
        </p:nvCxnSpPr>
        <p:spPr>
          <a:xfrm>
            <a:off x="1109041" y="4733752"/>
            <a:ext cx="5400600" cy="14051"/>
          </a:xfrm>
          <a:prstGeom prst="line">
            <a:avLst/>
          </a:prstGeom>
          <a:ln w="19050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6614416" y="4030105"/>
            <a:ext cx="1435397" cy="143539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542408" y="3958097"/>
            <a:ext cx="1565746" cy="1565746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509641" y="4369377"/>
            <a:ext cx="288032" cy="75685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3572898" y="4295935"/>
            <a:ext cx="323414" cy="451867"/>
          </a:xfrm>
          <a:prstGeom prst="upArrow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>
            <a:endCxn id="14" idx="2"/>
          </p:cNvCxnSpPr>
          <p:nvPr/>
        </p:nvCxnSpPr>
        <p:spPr>
          <a:xfrm>
            <a:off x="4673437" y="4291319"/>
            <a:ext cx="1836204" cy="45648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734605" y="4291319"/>
            <a:ext cx="96598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695082" y="3111182"/>
            <a:ext cx="1" cy="3348970"/>
          </a:xfrm>
          <a:prstGeom prst="line">
            <a:avLst/>
          </a:prstGeom>
          <a:ln w="19050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45245" y="4630392"/>
            <a:ext cx="0" cy="23481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5" idx="0"/>
          </p:cNvCxnSpPr>
          <p:nvPr/>
        </p:nvCxnSpPr>
        <p:spPr>
          <a:xfrm>
            <a:off x="3734605" y="4295935"/>
            <a:ext cx="2229863" cy="105627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Šipka nahoru 20"/>
          <p:cNvSpPr/>
          <p:nvPr/>
        </p:nvSpPr>
        <p:spPr>
          <a:xfrm>
            <a:off x="2255038" y="3756328"/>
            <a:ext cx="656853" cy="984902"/>
          </a:xfrm>
          <a:prstGeom prst="upArrow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774006" y="482231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F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4006" y="4822313"/>
                <a:ext cx="360040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864062" y="5813872"/>
                <a:ext cx="936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lidsk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é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oko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4062" y="5813872"/>
                <a:ext cx="936104" cy="369332"/>
              </a:xfrm>
              <a:prstGeom prst="rect">
                <a:avLst/>
              </a:prstGeom>
              <a:blipFill rotWithShape="1">
                <a:blip r:embed="rId3"/>
                <a:stretch>
                  <a:fillRect r="-253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221634" y="477112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F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1634" y="4771125"/>
                <a:ext cx="36004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294522" y="6249139"/>
                <a:ext cx="8121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lupa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4522" y="6249139"/>
                <a:ext cx="812132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1493"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933699" y="5140457"/>
                <a:ext cx="136082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1">
                          <a:solidFill>
                            <a:schemeClr val="bg1"/>
                          </a:solidFill>
                          <a:latin typeface="Cambria Math"/>
                        </a:rPr>
                        <m:t>p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ozorovan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ý</m:t>
                      </m:r>
                    </m:oMath>
                  </m:oMathPara>
                </a14:m>
                <a:endParaRPr lang="cs-CZ" b="0" i="0" dirty="0" smtClean="0">
                  <a:solidFill>
                    <a:schemeClr val="bg1"/>
                  </a:solidFill>
                  <a:latin typeface="Cambria Math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p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edm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t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3699" y="5140457"/>
                <a:ext cx="1360823" cy="646331"/>
              </a:xfrm>
              <a:prstGeom prst="rect">
                <a:avLst/>
              </a:prstGeom>
              <a:blipFill rotWithShape="1">
                <a:blip r:embed="rId6"/>
                <a:stretch>
                  <a:fillRect r="-897" b="-84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>
            <a:off x="4997473" y="4372346"/>
            <a:ext cx="592427" cy="149522"/>
          </a:xfrm>
          <a:prstGeom prst="line">
            <a:avLst/>
          </a:prstGeom>
          <a:ln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213497" y="5006979"/>
            <a:ext cx="432048" cy="199532"/>
          </a:xfrm>
          <a:prstGeom prst="line">
            <a:avLst/>
          </a:prstGeom>
          <a:ln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5" idx="2"/>
          </p:cNvCxnSpPr>
          <p:nvPr/>
        </p:nvCxnSpPr>
        <p:spPr>
          <a:xfrm flipV="1">
            <a:off x="3734605" y="4741230"/>
            <a:ext cx="2775036" cy="657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571084" y="3749066"/>
            <a:ext cx="2123999" cy="546869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15" idx="0"/>
          </p:cNvCxnSpPr>
          <p:nvPr/>
        </p:nvCxnSpPr>
        <p:spPr>
          <a:xfrm>
            <a:off x="2583464" y="3756328"/>
            <a:ext cx="1151141" cy="539607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181049" y="517441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0" dirty="0" smtClean="0">
                <a:solidFill>
                  <a:schemeClr val="bg1"/>
                </a:solidFill>
                <a:latin typeface="+mj-lt"/>
              </a:rPr>
              <a:t>o</a:t>
            </a:r>
            <a:r>
              <a:rPr lang="cs-CZ" b="0" i="0" dirty="0" smtClean="0">
                <a:solidFill>
                  <a:schemeClr val="bg1"/>
                </a:solidFill>
                <a:latin typeface="+mj-lt"/>
              </a:rPr>
              <a:t>braz předmětu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33" name="Přímá spojnice se šipkou 32"/>
          <p:cNvCxnSpPr/>
          <p:nvPr/>
        </p:nvCxnSpPr>
        <p:spPr>
          <a:xfrm flipV="1">
            <a:off x="1893477" y="4824071"/>
            <a:ext cx="583716" cy="4167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3252572" y="4865211"/>
            <a:ext cx="380511" cy="3961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aoblený obdélník 34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6" name="Zaoblený obdélník 35"/>
          <p:cNvSpPr/>
          <p:nvPr/>
        </p:nvSpPr>
        <p:spPr>
          <a:xfrm>
            <a:off x="69536" y="0"/>
            <a:ext cx="9004927" cy="1803178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223400" y="155256"/>
            <a:ext cx="8851063" cy="60126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Jednoduchý dalekohled, lze vytvořit pomocí dvou spojek. 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230770" y="620688"/>
            <a:ext cx="873371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Objektiv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je spojka blíže předmětu (má větší f).</a:t>
            </a:r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223400" y="1118085"/>
            <a:ext cx="7293558" cy="60642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Okulár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je spojka, do které se díváme okem.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172937" y="2645521"/>
            <a:ext cx="8640960" cy="4176464"/>
          </a:xfrm>
          <a:prstGeom prst="roundRect">
            <a:avLst>
              <a:gd name="adj" fmla="val 936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352957" y="2790963"/>
            <a:ext cx="8280919" cy="3950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2155384" y="2777790"/>
            <a:ext cx="2654505" cy="3405414"/>
            <a:chOff x="3496270" y="2496670"/>
            <a:chExt cx="2654505" cy="3405414"/>
          </a:xfrm>
        </p:grpSpPr>
        <p:sp>
          <p:nvSpPr>
            <p:cNvPr id="43" name="Oblouk 42"/>
            <p:cNvSpPr/>
            <p:nvPr/>
          </p:nvSpPr>
          <p:spPr>
            <a:xfrm>
              <a:off x="3496270" y="2509843"/>
              <a:ext cx="1669946" cy="3392241"/>
            </a:xfrm>
            <a:prstGeom prst="arc">
              <a:avLst>
                <a:gd name="adj1" fmla="val 17322562"/>
                <a:gd name="adj2" fmla="val 4189691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louk 43"/>
            <p:cNvSpPr/>
            <p:nvPr/>
          </p:nvSpPr>
          <p:spPr>
            <a:xfrm flipH="1">
              <a:off x="4480829" y="2496670"/>
              <a:ext cx="1669946" cy="3392241"/>
            </a:xfrm>
            <a:prstGeom prst="arc">
              <a:avLst>
                <a:gd name="adj1" fmla="val 17396175"/>
                <a:gd name="adj2" fmla="val 4259645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5" name="Přímá spojnice 44"/>
          <p:cNvCxnSpPr/>
          <p:nvPr/>
        </p:nvCxnSpPr>
        <p:spPr>
          <a:xfrm>
            <a:off x="499835" y="4472107"/>
            <a:ext cx="6447953" cy="38686"/>
          </a:xfrm>
          <a:prstGeom prst="line">
            <a:avLst/>
          </a:prstGeom>
          <a:ln w="19050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7" name="Skupina 116"/>
          <p:cNvGrpSpPr/>
          <p:nvPr/>
        </p:nvGrpSpPr>
        <p:grpSpPr>
          <a:xfrm>
            <a:off x="7165251" y="3474863"/>
            <a:ext cx="1427196" cy="1480564"/>
            <a:chOff x="7144525" y="2949025"/>
            <a:chExt cx="1598513" cy="1565746"/>
          </a:xfrm>
        </p:grpSpPr>
        <p:sp>
          <p:nvSpPr>
            <p:cNvPr id="46" name="Ovál 45"/>
            <p:cNvSpPr/>
            <p:nvPr/>
          </p:nvSpPr>
          <p:spPr>
            <a:xfrm>
              <a:off x="7249300" y="3021033"/>
              <a:ext cx="1435397" cy="1435397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v</a:t>
              </a:r>
              <a:endParaRPr lang="cs-CZ" dirty="0"/>
            </a:p>
          </p:txBody>
        </p:sp>
        <p:sp>
          <p:nvSpPr>
            <p:cNvPr id="47" name="Ovál 46"/>
            <p:cNvSpPr/>
            <p:nvPr/>
          </p:nvSpPr>
          <p:spPr>
            <a:xfrm>
              <a:off x="7177292" y="2949025"/>
              <a:ext cx="1565746" cy="1565746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v</a:t>
              </a:r>
              <a:endParaRPr lang="cs-CZ" dirty="0"/>
            </a:p>
          </p:txBody>
        </p:sp>
        <p:sp>
          <p:nvSpPr>
            <p:cNvPr id="48" name="Ovál 47"/>
            <p:cNvSpPr/>
            <p:nvPr/>
          </p:nvSpPr>
          <p:spPr>
            <a:xfrm>
              <a:off x="7144525" y="3360305"/>
              <a:ext cx="288032" cy="75685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9" name="Šipka nahoru 48"/>
          <p:cNvSpPr/>
          <p:nvPr/>
        </p:nvSpPr>
        <p:spPr>
          <a:xfrm rot="10800000">
            <a:off x="5238988" y="4491449"/>
            <a:ext cx="144000" cy="324000"/>
          </a:xfrm>
          <a:prstGeom prst="upArrow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>
            <a:off x="3442829" y="4816825"/>
            <a:ext cx="2369717" cy="644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5812546" y="4179387"/>
            <a:ext cx="1051516" cy="640661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3482637" y="2872348"/>
            <a:ext cx="1" cy="3447507"/>
          </a:xfrm>
          <a:prstGeom prst="line">
            <a:avLst/>
          </a:prstGeom>
          <a:ln w="19050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136274" y="4374040"/>
            <a:ext cx="0" cy="23481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603817" y="3919352"/>
            <a:ext cx="5208729" cy="99906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223424" y="454908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424" y="4549086"/>
                <a:ext cx="36004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7165251" y="5109220"/>
                <a:ext cx="936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lidsk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é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oko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5251" y="5109220"/>
                <a:ext cx="936104" cy="369332"/>
              </a:xfrm>
              <a:prstGeom prst="rect">
                <a:avLst/>
              </a:prstGeom>
              <a:blipFill rotWithShape="1">
                <a:blip r:embed="rId8"/>
                <a:stretch>
                  <a:fillRect r="-25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4361977" y="4053718"/>
                <a:ext cx="447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1977" y="4053718"/>
                <a:ext cx="44791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5399651" y="5599395"/>
                <a:ext cx="8121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okul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r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9651" y="5599395"/>
                <a:ext cx="812132" cy="369332"/>
              </a:xfrm>
              <a:prstGeom prst="rect">
                <a:avLst/>
              </a:prstGeom>
              <a:blipFill rotWithShape="1">
                <a:blip r:embed="rId10"/>
                <a:stretch>
                  <a:fillRect r="-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9" name="Přímá spojnice 58"/>
          <p:cNvCxnSpPr/>
          <p:nvPr/>
        </p:nvCxnSpPr>
        <p:spPr>
          <a:xfrm flipV="1">
            <a:off x="5805717" y="4383078"/>
            <a:ext cx="1135243" cy="535339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stCxn id="73" idx="0"/>
          </p:cNvCxnSpPr>
          <p:nvPr/>
        </p:nvCxnSpPr>
        <p:spPr>
          <a:xfrm flipV="1">
            <a:off x="4834891" y="4794923"/>
            <a:ext cx="1023451" cy="630554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73" idx="0"/>
          </p:cNvCxnSpPr>
          <p:nvPr/>
        </p:nvCxnSpPr>
        <p:spPr>
          <a:xfrm flipV="1">
            <a:off x="4834891" y="4923342"/>
            <a:ext cx="983242" cy="50213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2776627" y="633293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0" dirty="0" smtClean="0">
                <a:solidFill>
                  <a:schemeClr val="bg1"/>
                </a:solidFill>
                <a:latin typeface="+mj-lt"/>
              </a:rPr>
              <a:t>objektiv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63" name="Skupina 62"/>
          <p:cNvGrpSpPr/>
          <p:nvPr/>
        </p:nvGrpSpPr>
        <p:grpSpPr>
          <a:xfrm>
            <a:off x="5166423" y="3474863"/>
            <a:ext cx="1303420" cy="2071860"/>
            <a:chOff x="2123858" y="3418985"/>
            <a:chExt cx="1134351" cy="1726572"/>
          </a:xfrm>
        </p:grpSpPr>
        <p:sp>
          <p:nvSpPr>
            <p:cNvPr id="64" name="Oblouk 63"/>
            <p:cNvSpPr/>
            <p:nvPr/>
          </p:nvSpPr>
          <p:spPr>
            <a:xfrm>
              <a:off x="2123858" y="3440634"/>
              <a:ext cx="702209" cy="1704923"/>
            </a:xfrm>
            <a:prstGeom prst="arc">
              <a:avLst>
                <a:gd name="adj1" fmla="val 17219499"/>
                <a:gd name="adj2" fmla="val 4254055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blouk 64"/>
            <p:cNvSpPr/>
            <p:nvPr/>
          </p:nvSpPr>
          <p:spPr>
            <a:xfrm flipH="1">
              <a:off x="2556000" y="3418985"/>
              <a:ext cx="702209" cy="1704923"/>
            </a:xfrm>
            <a:prstGeom prst="arc">
              <a:avLst>
                <a:gd name="adj1" fmla="val 17281811"/>
                <a:gd name="adj2" fmla="val 4417207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6149601" y="407777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9601" y="4077775"/>
                <a:ext cx="360040" cy="369332"/>
              </a:xfrm>
              <a:prstGeom prst="rect">
                <a:avLst/>
              </a:prstGeom>
              <a:blipFill rotWithShape="1">
                <a:blip r:embed="rId11"/>
                <a:stretch>
                  <a:fillRect r="-254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4933646" y="404955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3646" y="4049553"/>
                <a:ext cx="360040" cy="369332"/>
              </a:xfrm>
              <a:prstGeom prst="rect">
                <a:avLst/>
              </a:prstGeom>
              <a:blipFill rotWithShape="1">
                <a:blip r:embed="rId12"/>
                <a:stretch>
                  <a:fillRect r="-1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8" name="Přímá spojnice 67"/>
          <p:cNvCxnSpPr/>
          <p:nvPr/>
        </p:nvCxnSpPr>
        <p:spPr>
          <a:xfrm>
            <a:off x="2405185" y="4368853"/>
            <a:ext cx="0" cy="23481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5812545" y="3368785"/>
            <a:ext cx="1" cy="2155058"/>
          </a:xfrm>
          <a:prstGeom prst="line">
            <a:avLst/>
          </a:prstGeom>
          <a:ln w="19050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603817" y="3919352"/>
            <a:ext cx="2839011" cy="90296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Šipka nahoru 70"/>
          <p:cNvSpPr/>
          <p:nvPr/>
        </p:nvSpPr>
        <p:spPr>
          <a:xfrm>
            <a:off x="448090" y="3919352"/>
            <a:ext cx="300911" cy="552754"/>
          </a:xfrm>
          <a:prstGeom prst="upArrow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2" name="Přímá spojnice 71"/>
          <p:cNvCxnSpPr/>
          <p:nvPr/>
        </p:nvCxnSpPr>
        <p:spPr>
          <a:xfrm>
            <a:off x="4627687" y="4393383"/>
            <a:ext cx="0" cy="23481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Šipka nahoru 72"/>
          <p:cNvSpPr/>
          <p:nvPr/>
        </p:nvSpPr>
        <p:spPr>
          <a:xfrm rot="10800000">
            <a:off x="4622165" y="4510792"/>
            <a:ext cx="425452" cy="914685"/>
          </a:xfrm>
          <a:prstGeom prst="upArrow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4" name="Přímá spojnice 73"/>
          <p:cNvCxnSpPr/>
          <p:nvPr/>
        </p:nvCxnSpPr>
        <p:spPr>
          <a:xfrm>
            <a:off x="6373339" y="4383078"/>
            <a:ext cx="0" cy="23481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3442829" y="3912488"/>
            <a:ext cx="2369716" cy="115079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598294" y="3912906"/>
            <a:ext cx="288434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V="1">
            <a:off x="5805717" y="4535479"/>
            <a:ext cx="1287643" cy="527799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>
            <a:stCxn id="73" idx="0"/>
          </p:cNvCxnSpPr>
          <p:nvPr/>
        </p:nvCxnSpPr>
        <p:spPr>
          <a:xfrm flipV="1">
            <a:off x="4834891" y="5046322"/>
            <a:ext cx="983242" cy="37915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TextovéPole 120"/>
          <p:cNvSpPr txBox="1"/>
          <p:nvPr/>
        </p:nvSpPr>
        <p:spPr>
          <a:xfrm>
            <a:off x="272687" y="4558439"/>
            <a:ext cx="1384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0" dirty="0" smtClean="0">
                <a:solidFill>
                  <a:schemeClr val="bg1"/>
                </a:solidFill>
                <a:latin typeface="+mj-lt"/>
              </a:rPr>
              <a:t>pozorovaný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  <a:latin typeface="+mj-lt"/>
              </a:rPr>
              <a:t>předmět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2" name="Zaoblený obdélník 121"/>
          <p:cNvSpPr/>
          <p:nvPr/>
        </p:nvSpPr>
        <p:spPr>
          <a:xfrm>
            <a:off x="95312" y="1772816"/>
            <a:ext cx="8941184" cy="785734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3" name="Zástupný symbol pro obsah 2"/>
          <p:cNvSpPr>
            <a:spLocks noGrp="1"/>
          </p:cNvSpPr>
          <p:nvPr/>
        </p:nvSpPr>
        <p:spPr>
          <a:xfrm>
            <a:off x="338954" y="1882768"/>
            <a:ext cx="8037657" cy="8648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Obraz předmětu je zvětšený,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převrácený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zdánlivý.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90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21" grpId="0" animBg="1"/>
      <p:bldP spid="22" grpId="0"/>
      <p:bldP spid="23" grpId="0"/>
      <p:bldP spid="24" grpId="0"/>
      <p:bldP spid="25" grpId="0"/>
      <p:bldP spid="26" grpId="0"/>
      <p:bldP spid="32" grpId="0"/>
      <p:bldP spid="37" grpId="0"/>
      <p:bldP spid="38" grpId="0"/>
      <p:bldP spid="39" grpId="0"/>
      <p:bldP spid="41" grpId="0" animBg="1"/>
      <p:bldP spid="49" grpId="0" animBg="1"/>
      <p:bldP spid="55" grpId="0"/>
      <p:bldP spid="56" grpId="0"/>
      <p:bldP spid="57" grpId="0"/>
      <p:bldP spid="58" grpId="0"/>
      <p:bldP spid="62" grpId="0"/>
      <p:bldP spid="66" grpId="0"/>
      <p:bldP spid="67" grpId="0"/>
      <p:bldP spid="71" grpId="0" animBg="1"/>
      <p:bldP spid="73" grpId="0" animBg="1"/>
      <p:bldP spid="121" grpId="0"/>
      <p:bldP spid="1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09207" y="266876"/>
            <a:ext cx="8748950" cy="1340768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920280" y="621676"/>
            <a:ext cx="3753010" cy="6311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Zvětšení dalekohledu: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46315" y="2501642"/>
            <a:ext cx="8729478" cy="409571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803763" y="444925"/>
                <a:ext cx="1636374" cy="11285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𝑍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3763" y="444925"/>
                <a:ext cx="1636374" cy="112857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obsah 2"/>
          <p:cNvSpPr>
            <a:spLocks noGrp="1"/>
          </p:cNvSpPr>
          <p:nvPr/>
        </p:nvSpPr>
        <p:spPr>
          <a:xfrm>
            <a:off x="460151" y="2645658"/>
            <a:ext cx="6344097" cy="5968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Obraz můžeme převrátit tak, že: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63868" y="3399157"/>
            <a:ext cx="8090723" cy="106300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  Mezi objektiv a okulár dáme další spojku, ale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potom je dalekohled příliš dlouhý.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587060" y="4445858"/>
            <a:ext cx="7923516" cy="13681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 Mezi objektiv a okulár dáme dva optické  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pravoúhlé hranoly. Jeden hranol převrací 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obraz stranově a druhý výškově.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06029" y="1593323"/>
            <a:ext cx="8729478" cy="90831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21690" y="1781562"/>
            <a:ext cx="8536467" cy="5968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Keplerův dalekohled nám vytváří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převrácený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obraz.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1052277" y="5751458"/>
            <a:ext cx="7923516" cy="5040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Takový dalekohled nazýváme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triedr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HGW68T4R\MC900438000CABMUGB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606" y="361512"/>
            <a:ext cx="1568970" cy="1069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16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  <p:bldP spid="13" grpId="0"/>
      <p:bldP spid="9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7525" y="173952"/>
            <a:ext cx="8748950" cy="1670872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959429" y="1844823"/>
            <a:ext cx="7200800" cy="4827738"/>
          </a:xfrm>
          <a:prstGeom prst="roundRect">
            <a:avLst>
              <a:gd name="adj" fmla="val 936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10008" y="277552"/>
            <a:ext cx="3297896" cy="7031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Triedr se používá: 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275856" y="276064"/>
            <a:ext cx="2135899" cy="559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v turistice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284258" y="693432"/>
            <a:ext cx="2844508" cy="6189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v myslivosti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277564" y="1124744"/>
            <a:ext cx="3797222" cy="559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d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ivadelní kukátko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175453" y="2035673"/>
            <a:ext cx="6768752" cy="44460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9469" y="2035673"/>
            <a:ext cx="4357116" cy="444603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333069" y="3289688"/>
                <a:ext cx="15121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1−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objektiv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3069" y="3289688"/>
                <a:ext cx="1512168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333069" y="4715380"/>
                <a:ext cx="15121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4 −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okul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r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3069" y="4715380"/>
                <a:ext cx="151216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344790" y="3749091"/>
                <a:ext cx="13272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2−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hranol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4790" y="3749091"/>
                <a:ext cx="13272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333069" y="4195460"/>
                <a:ext cx="13272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3−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hranol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3069" y="4195460"/>
                <a:ext cx="132727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512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  <p:bldP spid="15" grpId="0" animBg="1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7525" y="173952"/>
            <a:ext cx="8748950" cy="1022800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>
            <a:hlinkClick r:id="rId2"/>
          </p:cNvPr>
          <p:cNvSpPr/>
          <p:nvPr/>
        </p:nvSpPr>
        <p:spPr>
          <a:xfrm>
            <a:off x="677821" y="2710442"/>
            <a:ext cx="7706750" cy="1080120"/>
          </a:xfrm>
          <a:prstGeom prst="roundRect">
            <a:avLst>
              <a:gd name="adj" fmla="val 936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bg1"/>
                </a:solidFill>
              </a:rPr>
              <a:t>Fotografie</a:t>
            </a:r>
          </a:p>
          <a:p>
            <a:pPr algn="ctr"/>
            <a:r>
              <a:rPr lang="cs-CZ" sz="2800" b="1" dirty="0" err="1">
                <a:solidFill>
                  <a:schemeClr val="bg1"/>
                </a:solidFill>
              </a:rPr>
              <a:t>Hubbleův</a:t>
            </a:r>
            <a:r>
              <a:rPr lang="cs-CZ" sz="2800" b="1" dirty="0">
                <a:solidFill>
                  <a:schemeClr val="bg1"/>
                </a:solidFill>
              </a:rPr>
              <a:t> vesmírný </a:t>
            </a:r>
            <a:r>
              <a:rPr lang="cs-CZ" sz="2800" b="1" dirty="0" smtClean="0">
                <a:solidFill>
                  <a:schemeClr val="bg1"/>
                </a:solidFill>
              </a:rPr>
              <a:t>dalekohled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29705" y="332656"/>
            <a:ext cx="5398892" cy="559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Další typy dalekohledů: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aoblený obdélník 14">
            <a:hlinkClick r:id="rId3"/>
          </p:cNvPr>
          <p:cNvSpPr/>
          <p:nvPr/>
        </p:nvSpPr>
        <p:spPr>
          <a:xfrm>
            <a:off x="614197" y="1396785"/>
            <a:ext cx="7780651" cy="1143745"/>
          </a:xfrm>
          <a:prstGeom prst="roundRect">
            <a:avLst>
              <a:gd name="adj" fmla="val 936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bg1"/>
                </a:solidFill>
              </a:rPr>
              <a:t>Fotografie</a:t>
            </a:r>
          </a:p>
          <a:p>
            <a:pPr algn="ctr"/>
            <a:r>
              <a:rPr lang="cs-CZ" sz="2800" b="1" dirty="0">
                <a:solidFill>
                  <a:schemeClr val="bg1"/>
                </a:solidFill>
              </a:rPr>
              <a:t>Dvoumetrový dalekohled v </a:t>
            </a:r>
            <a:r>
              <a:rPr lang="cs-CZ" sz="2800" b="1" dirty="0" smtClean="0">
                <a:solidFill>
                  <a:schemeClr val="bg1"/>
                </a:solidFill>
              </a:rPr>
              <a:t>Ondřejově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Zaoblený obdélník 15">
            <a:hlinkClick r:id="rId4"/>
          </p:cNvPr>
          <p:cNvSpPr/>
          <p:nvPr/>
        </p:nvSpPr>
        <p:spPr>
          <a:xfrm>
            <a:off x="656861" y="3934578"/>
            <a:ext cx="7727710" cy="1152128"/>
          </a:xfrm>
          <a:prstGeom prst="roundRect">
            <a:avLst>
              <a:gd name="adj" fmla="val 936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bg1"/>
                </a:solidFill>
              </a:rPr>
              <a:t>Fotografie</a:t>
            </a:r>
          </a:p>
          <a:p>
            <a:pPr algn="ctr"/>
            <a:r>
              <a:rPr lang="cs-CZ" sz="2800" b="1" dirty="0" err="1">
                <a:solidFill>
                  <a:schemeClr val="bg1"/>
                </a:solidFill>
              </a:rPr>
              <a:t>Spitzerův</a:t>
            </a:r>
            <a:r>
              <a:rPr lang="cs-CZ" sz="2800" b="1" dirty="0">
                <a:solidFill>
                  <a:schemeClr val="bg1"/>
                </a:solidFill>
              </a:rPr>
              <a:t> vesmírný </a:t>
            </a:r>
            <a:r>
              <a:rPr lang="cs-CZ" sz="2800" b="1" dirty="0" smtClean="0">
                <a:solidFill>
                  <a:schemeClr val="bg1"/>
                </a:solidFill>
              </a:rPr>
              <a:t>dalekohled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17" name="Zaoblený obdélník 16">
            <a:hlinkClick r:id="rId5"/>
          </p:cNvPr>
          <p:cNvSpPr/>
          <p:nvPr/>
        </p:nvSpPr>
        <p:spPr>
          <a:xfrm>
            <a:off x="677821" y="5208004"/>
            <a:ext cx="7706750" cy="1245332"/>
          </a:xfrm>
          <a:prstGeom prst="roundRect">
            <a:avLst>
              <a:gd name="adj" fmla="val 936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bg1"/>
                </a:solidFill>
              </a:rPr>
              <a:t>Fotografie</a:t>
            </a:r>
          </a:p>
          <a:p>
            <a:pPr algn="ctr"/>
            <a:r>
              <a:rPr lang="cs-CZ" sz="2800" b="1" dirty="0">
                <a:solidFill>
                  <a:schemeClr val="bg1"/>
                </a:solidFill>
              </a:rPr>
              <a:t>Vesmírný dalekohled Jamese </a:t>
            </a:r>
            <a:r>
              <a:rPr lang="cs-CZ" sz="2800" b="1" dirty="0" err="1" smtClean="0">
                <a:solidFill>
                  <a:schemeClr val="bg1"/>
                </a:solidFill>
              </a:rPr>
              <a:t>Webba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990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263" y="821036"/>
            <a:ext cx="8984839" cy="603696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29575" y="3493993"/>
            <a:ext cx="8568710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42871" y="2405383"/>
            <a:ext cx="8568710" cy="108861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61709" y="1688951"/>
            <a:ext cx="8538784" cy="70716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31783" y="977696"/>
            <a:ext cx="8579798" cy="70134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1271" y="144016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89630" y="1102976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Co je hvězdářský dalekohled?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25702" y="3657437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Co je triedr?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51483" y="1819009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Jaký 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braz vytváří Keplerův dalekohled?</a:t>
            </a: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47662" y="2533235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Jak způsobem můžeme dosáhnout, aby obraz v dalekohledu nebyl převrácený?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212791" y="4344716"/>
            <a:ext cx="8568710" cy="85652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521643" y="4455330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6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Jak vypočítáme zvětšení dalekohledu?</a:t>
            </a:r>
            <a:endParaRPr lang="cs-CZ" sz="26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61709" y="5201244"/>
            <a:ext cx="8568710" cy="15401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24223" y="5341984"/>
                <a:ext cx="8176457" cy="47795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6) Hvězdářský dalekohled má ohniskovou vzdálenost objektivu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=7,2 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a okuláru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6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6 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 Určete zvětšení tohoto dalekohledu? 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223" y="5341984"/>
                <a:ext cx="8176457" cy="477953"/>
              </a:xfrm>
              <a:prstGeom prst="rect">
                <a:avLst/>
              </a:prstGeom>
              <a:blipFill rotWithShape="1">
                <a:blip r:embed="rId2"/>
                <a:stretch>
                  <a:fillRect l="-1342" t="-11392" r="-1342" b="-1974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AM1I8PN9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7703"/>
            <a:ext cx="1512784" cy="161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2271" y="0"/>
            <a:ext cx="9091728" cy="7908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-24220" y="3634733"/>
            <a:ext cx="9168220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4892" y="2536859"/>
            <a:ext cx="9139107" cy="109787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4893" y="1851018"/>
            <a:ext cx="9139106" cy="70716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52271" y="720080"/>
            <a:ext cx="9091728" cy="113093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255510" y="851120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Hvězdářský </a:t>
            </a:r>
            <a:r>
              <a:rPr lang="cs-CZ" sz="2600" spc="-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dalekohled </a:t>
            </a:r>
            <a:r>
              <a:rPr lang="cs-CZ" sz="26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přístroj 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 optickému přiblížení pomocí dvou soustav čoček.</a:t>
            </a: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-14040" y="3785973"/>
            <a:ext cx="9511112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Keplerů dalekohled se dvěma optickými pravoúhlými hranoly.</a:t>
            </a: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310742" y="1959749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Obraz předmětu je zvětšený, </a:t>
            </a:r>
            <a:r>
              <a:rPr lang="cs-CZ" sz="2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převrácený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a zdánlivý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277898" y="2673975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Obraz převrátíme další spojkou nebo dvěma optickými pravoúhlými hranoly.</a:t>
            </a:r>
          </a:p>
        </p:txBody>
      </p:sp>
      <p:sp>
        <p:nvSpPr>
          <p:cNvPr id="39" name="Zaoblený obdélník 38"/>
          <p:cNvSpPr/>
          <p:nvPr/>
        </p:nvSpPr>
        <p:spPr>
          <a:xfrm>
            <a:off x="0" y="4485456"/>
            <a:ext cx="9143999" cy="110378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1" name="Zaoblený obdélník 40"/>
          <p:cNvSpPr/>
          <p:nvPr/>
        </p:nvSpPr>
        <p:spPr>
          <a:xfrm>
            <a:off x="4893" y="5589240"/>
            <a:ext cx="9139106" cy="126876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158393" y="5806145"/>
                <a:ext cx="8176457" cy="86321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6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𝑍</m:t>
                    </m:r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i="1" dirty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i="1" dirty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𝑓</m:t>
                            </m:r>
                          </m:e>
                          <m:sub>
                            <m:r>
                              <a:rPr lang="cs-CZ" sz="2800" i="1" dirty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i="1" dirty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i="1" dirty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𝑓</m:t>
                            </m:r>
                          </m:e>
                          <m:sub>
                            <m:r>
                              <a:rPr lang="cs-CZ" sz="2800" i="1" dirty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7,2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0,006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=1 200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393" y="5806145"/>
                <a:ext cx="8176457" cy="863215"/>
              </a:xfrm>
              <a:prstGeom prst="rect">
                <a:avLst/>
              </a:prstGeom>
              <a:blipFill rotWithShape="1">
                <a:blip r:embed="rId2"/>
                <a:stretch>
                  <a:fillRect l="-13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61270" y="4660180"/>
                <a:ext cx="1636374" cy="9290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5)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𝑍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𝑓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𝑓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70" y="4660180"/>
                <a:ext cx="1636374" cy="929060"/>
              </a:xfrm>
              <a:prstGeom prst="rect">
                <a:avLst/>
              </a:prstGeom>
              <a:blipFill rotWithShape="1">
                <a:blip r:embed="rId3"/>
                <a:stretch>
                  <a:fillRect l="-74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37791[1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54220"/>
            <a:ext cx="2037237" cy="167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3" grpId="0"/>
      <p:bldP spid="29" grpId="0"/>
      <p:bldP spid="37" grpId="0"/>
      <p:bldP spid="38" grpId="0"/>
      <p:bldP spid="45" grpId="0"/>
      <p:bldP spid="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2086790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810" y="1124743"/>
            <a:ext cx="825578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Jiří; ŠTOLL, Ivan a kol. </a:t>
            </a:r>
            <a:r>
              <a:rPr lang="cs-CZ" sz="1000" i="1" dirty="0"/>
              <a:t>Fyzika pro 9. ročník</a:t>
            </a:r>
            <a:r>
              <a:rPr lang="cs-CZ" sz="1000" dirty="0"/>
              <a:t>. Havlíčkův Brod: Prometheus, 2002, ISBN 80-7196-193-0.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 smtClean="0"/>
              <a:t>TAMASFLEX</a:t>
            </a:r>
            <a:r>
              <a:rPr lang="cs-CZ" sz="1000" dirty="0"/>
              <a:t>. </a:t>
            </a:r>
            <a:r>
              <a:rPr lang="cs-CZ" sz="1000" i="1" dirty="0"/>
              <a:t>Wikipedie</a:t>
            </a:r>
            <a:r>
              <a:rPr lang="cs-CZ" sz="1000" dirty="0"/>
              <a:t> [online]. [cit. 12.3.2013]. Dostupný na WWW: http://cs.wikipedia.org/wiki/Soubor:ApoRef.png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TAMASFLEX. </a:t>
            </a:r>
            <a:r>
              <a:rPr lang="cs-CZ" sz="1000" i="1" dirty="0"/>
              <a:t>Wikipedie</a:t>
            </a:r>
            <a:r>
              <a:rPr lang="cs-CZ" sz="1000" dirty="0"/>
              <a:t> [online]. [cit. 12.3.2013]. Dostupný na WWW: http://cs.wikipedia.org/wiki/Soubor:Szinhazitavcso.jpg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TAMASFLEX. </a:t>
            </a:r>
            <a:r>
              <a:rPr lang="cs-CZ" sz="1000" i="1" dirty="0"/>
              <a:t>Wikipedie</a:t>
            </a:r>
            <a:r>
              <a:rPr lang="cs-CZ" sz="1000" dirty="0"/>
              <a:t> [online]. [cit. 12.3.2013]. Dostupný na WWW: http://cs.wikipedia.org/wiki/Soubor:Porro_binocular.jpg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 smtClean="0"/>
              <a:t>Galerie klipart</a:t>
            </a:r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 smtClean="0"/>
              <a:t>Vlastní tvorba</a:t>
            </a:r>
          </a:p>
          <a:p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2438</TotalTime>
  <Words>583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335</cp:revision>
  <dcterms:created xsi:type="dcterms:W3CDTF">2012-04-23T18:25:05Z</dcterms:created>
  <dcterms:modified xsi:type="dcterms:W3CDTF">2013-03-25T17:43:35Z</dcterms:modified>
</cp:coreProperties>
</file>