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74" r:id="rId2"/>
    <p:sldId id="269" r:id="rId3"/>
    <p:sldId id="348" r:id="rId4"/>
    <p:sldId id="352" r:id="rId5"/>
    <p:sldId id="354" r:id="rId6"/>
    <p:sldId id="353" r:id="rId7"/>
    <p:sldId id="349" r:id="rId8"/>
    <p:sldId id="350" r:id="rId9"/>
    <p:sldId id="351" r:id="rId10"/>
    <p:sldId id="302" r:id="rId11"/>
    <p:sldId id="304" r:id="rId12"/>
    <p:sldId id="35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45" autoAdjust="0"/>
  </p:normalViewPr>
  <p:slideViewPr>
    <p:cSldViewPr>
      <p:cViewPr>
        <p:scale>
          <a:sx n="60" d="100"/>
          <a:sy n="60" d="100"/>
        </p:scale>
        <p:origin x="-786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11. 4. 2013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Ernest_Rutherford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261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87953" y="160305"/>
            <a:ext cx="8965858" cy="1736544"/>
          </a:xfrm>
          <a:prstGeom prst="roundRect">
            <a:avLst>
              <a:gd name="adj" fmla="val 716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5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8498" y="4604191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18498" y="3038485"/>
            <a:ext cx="7530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VY_32_INOVACE_10_17_F9_Hanak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4693" y="2552432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542534" y="3561705"/>
            <a:ext cx="4004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Jaderná energie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281" y="160305"/>
            <a:ext cx="8693132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518498" y="4072225"/>
            <a:ext cx="3980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Atomová jádra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156" y="576831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40984" y="202265"/>
            <a:ext cx="8527119" cy="92247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14511" y="1340768"/>
            <a:ext cx="8609307" cy="4752527"/>
          </a:xfrm>
          <a:prstGeom prst="roundRect">
            <a:avLst>
              <a:gd name="adj" fmla="val 8524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52552" y="102870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81527" y="1556792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/>
                </a:solidFill>
              </a:rPr>
              <a:t>Tato hodina se zabývá atomovými jádry. Na závěr  jsou zde uvedené otázky, které prověří, jak žáci látku pochopili.</a:t>
            </a:r>
            <a:r>
              <a:rPr lang="cs-CZ" sz="1800" dirty="0">
                <a:solidFill>
                  <a:schemeClr val="bg1"/>
                </a:solidFill>
              </a:rPr>
              <a:t>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V hodině jsou odkazy na internetové stránky, které slouží k doplnění a rozšíření probírané látky o další zajímavé informace. Hodina je tvořena tak, </a:t>
            </a:r>
            <a:r>
              <a:rPr lang="cs-CZ" sz="1800" dirty="0" smtClean="0">
                <a:solidFill>
                  <a:schemeClr val="bg1"/>
                </a:solidFill>
              </a:rPr>
              <a:t>aby </a:t>
            </a:r>
            <a:r>
              <a:rPr lang="cs-CZ" sz="1800" dirty="0">
                <a:solidFill>
                  <a:schemeClr val="bg1"/>
                </a:solidFill>
              </a:rPr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09207" y="242930"/>
            <a:ext cx="8748950" cy="1601893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94306" y="431601"/>
            <a:ext cx="3237893" cy="577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Atom se skládá: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44219" y="4406705"/>
            <a:ext cx="8729478" cy="1614583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3435611" y="444925"/>
                <a:ext cx="4376749" cy="5642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 </m:t>
                    </m:r>
                  </m:oMath>
                </a14:m>
                <a:r>
                  <a:rPr lang="cs-CZ" sz="2800" b="0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+mj-lt"/>
                  </a:rPr>
                  <a:t>atomového </a:t>
                </a:r>
                <a:r>
                  <a:rPr lang="cs-CZ" sz="2800" b="1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+mj-lt"/>
                  </a:rPr>
                  <a:t>jádra</a:t>
                </a:r>
                <a:endParaRPr lang="cs-CZ" sz="2800" b="1" i="1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611" y="444925"/>
                <a:ext cx="4376749" cy="564287"/>
              </a:xfrm>
              <a:prstGeom prst="rect">
                <a:avLst/>
              </a:prstGeom>
              <a:blipFill rotWithShape="1">
                <a:blip r:embed="rId2"/>
                <a:stretch>
                  <a:fillRect t="-11828" b="-204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aoblený obdélník 9"/>
          <p:cNvSpPr/>
          <p:nvPr/>
        </p:nvSpPr>
        <p:spPr>
          <a:xfrm>
            <a:off x="209207" y="1999628"/>
            <a:ext cx="8729478" cy="2267725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3435611" y="1043876"/>
                <a:ext cx="4304741" cy="56428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− </m:t>
                    </m:r>
                  </m:oMath>
                </a14:m>
                <a:r>
                  <a:rPr lang="cs-CZ" sz="2800" b="0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+mj-lt"/>
                  </a:rPr>
                  <a:t>atomového </a:t>
                </a:r>
                <a:r>
                  <a:rPr lang="cs-CZ" sz="2800" b="1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+mj-lt"/>
                  </a:rPr>
                  <a:t>obalu</a:t>
                </a:r>
                <a:endParaRPr lang="cs-CZ" sz="2800" b="1" i="1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611" y="1043876"/>
                <a:ext cx="4304741" cy="564287"/>
              </a:xfrm>
              <a:prstGeom prst="rect">
                <a:avLst/>
              </a:prstGeom>
              <a:blipFill rotWithShape="1">
                <a:blip r:embed="rId3"/>
                <a:stretch>
                  <a:fillRect t="-11828" b="-204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Zástupný symbol pro obsah 2"/>
          <p:cNvSpPr>
            <a:spLocks noGrp="1"/>
          </p:cNvSpPr>
          <p:nvPr/>
        </p:nvSpPr>
        <p:spPr>
          <a:xfrm>
            <a:off x="406736" y="2188745"/>
            <a:ext cx="3237893" cy="5642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Atomové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jádro: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394306" y="4587016"/>
            <a:ext cx="4304741" cy="5642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Atomový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obal: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1488086" y="2788130"/>
            <a:ext cx="6735212" cy="5642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protony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( kladně nabité částice)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1488086" y="3330338"/>
            <a:ext cx="6735212" cy="5642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neutrony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( neutrální částice)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1672209" y="5159106"/>
            <a:ext cx="7266476" cy="56428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-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elektrony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( záporně nabité částice)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82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23528" y="1556792"/>
            <a:ext cx="8568952" cy="5157192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30598" y="260648"/>
            <a:ext cx="8661882" cy="126876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450279" y="436407"/>
            <a:ext cx="8244369" cy="91724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Rozměry jádra jsou 100 000krát menší než rozměr atomu.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9552" y="1747652"/>
            <a:ext cx="8155096" cy="47754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481541" y="1887579"/>
            <a:ext cx="4290881" cy="4290881"/>
          </a:xfrm>
          <a:prstGeom prst="ellipse">
            <a:avLst/>
          </a:prstGeom>
          <a:solidFill>
            <a:schemeClr val="tx1">
              <a:lumMod val="95000"/>
              <a:alpha val="84000"/>
            </a:schemeClr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183780" y="3528732"/>
            <a:ext cx="1030424" cy="1030424"/>
          </a:xfrm>
          <a:prstGeom prst="ellipse">
            <a:avLst/>
          </a:prstGeom>
          <a:solidFill>
            <a:srgbClr val="00B0F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296176" y="3622950"/>
            <a:ext cx="396044" cy="39604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</a:t>
            </a:r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vál 14"/>
              <p:cNvSpPr/>
              <p:nvPr/>
            </p:nvSpPr>
            <p:spPr>
              <a:xfrm>
                <a:off x="3283519" y="3845922"/>
                <a:ext cx="396044" cy="39604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5" name="Ovál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3519" y="3845922"/>
                <a:ext cx="396044" cy="396044"/>
              </a:xfrm>
              <a:prstGeom prst="ellipse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ál 15"/>
          <p:cNvSpPr/>
          <p:nvPr/>
        </p:nvSpPr>
        <p:spPr>
          <a:xfrm>
            <a:off x="5692220" y="4007194"/>
            <a:ext cx="396044" cy="39604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</a:t>
            </a:r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vál 16"/>
              <p:cNvSpPr/>
              <p:nvPr/>
            </p:nvSpPr>
            <p:spPr>
              <a:xfrm>
                <a:off x="7574400" y="3820972"/>
                <a:ext cx="396044" cy="39604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7" name="Ovál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4400" y="3820972"/>
                <a:ext cx="396044" cy="396044"/>
              </a:xfrm>
              <a:prstGeom prst="ellipse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ál 17"/>
          <p:cNvSpPr/>
          <p:nvPr/>
        </p:nvSpPr>
        <p:spPr>
          <a:xfrm>
            <a:off x="5681380" y="3611150"/>
            <a:ext cx="396044" cy="39604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285336" y="4043944"/>
            <a:ext cx="396044" cy="39604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536808" y="5833192"/>
            <a:ext cx="1746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atomový obal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92186" y="1881887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bg1"/>
                </a:solidFill>
                <a:latin typeface="+mj-lt"/>
              </a:rPr>
              <a:t>Model atomu helia</a:t>
            </a:r>
            <a:endParaRPr lang="cs-CZ" b="1" i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495981" y="4965338"/>
            <a:ext cx="1184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atomové jádro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55316" y="3809172"/>
            <a:ext cx="1171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elektron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148689" y="2972172"/>
            <a:ext cx="1171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proton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253113" y="2979410"/>
            <a:ext cx="1171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neutron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27" name="Přímá spojnice se šipkou 26"/>
          <p:cNvCxnSpPr/>
          <p:nvPr/>
        </p:nvCxnSpPr>
        <p:spPr>
          <a:xfrm>
            <a:off x="2132346" y="4033019"/>
            <a:ext cx="998415" cy="0"/>
          </a:xfrm>
          <a:prstGeom prst="straightConnector1">
            <a:avLst/>
          </a:prstGeom>
          <a:ln w="22225">
            <a:solidFill>
              <a:srgbClr val="0070C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4758578" y="3292299"/>
            <a:ext cx="557206" cy="372794"/>
          </a:xfrm>
          <a:prstGeom prst="straightConnector1">
            <a:avLst/>
          </a:prstGeom>
          <a:ln w="22225">
            <a:solidFill>
              <a:srgbClr val="0070C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H="1">
            <a:off x="6088264" y="3335651"/>
            <a:ext cx="386811" cy="302995"/>
          </a:xfrm>
          <a:prstGeom prst="straightConnector1">
            <a:avLst/>
          </a:prstGeom>
          <a:ln w="22225">
            <a:solidFill>
              <a:srgbClr val="0070C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5692220" y="4559156"/>
            <a:ext cx="0" cy="525350"/>
          </a:xfrm>
          <a:prstGeom prst="straightConnector1">
            <a:avLst/>
          </a:prstGeom>
          <a:ln w="22225">
            <a:solidFill>
              <a:srgbClr val="0070C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V="1">
            <a:off x="3190632" y="5390145"/>
            <a:ext cx="763747" cy="443047"/>
          </a:xfrm>
          <a:prstGeom prst="straightConnector1">
            <a:avLst/>
          </a:prstGeom>
          <a:ln w="22225">
            <a:solidFill>
              <a:srgbClr val="0070C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34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49522" y="3657724"/>
            <a:ext cx="8604819" cy="2998936"/>
          </a:xfrm>
          <a:prstGeom prst="roundRect">
            <a:avLst>
              <a:gd name="adj" fmla="val 5325"/>
            </a:avLst>
          </a:prstGeom>
          <a:ln w="295275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260350" h="304800" prst="artDeco"/>
            <a:bevelB w="177800" h="171450" prst="angl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74514" y="643208"/>
            <a:ext cx="8345956" cy="2527226"/>
          </a:xfrm>
          <a:prstGeom prst="roundRect">
            <a:avLst>
              <a:gd name="adj" fmla="val 9494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758199" y="1023433"/>
            <a:ext cx="4113289" cy="10482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Ernest </a:t>
            </a:r>
            <a:r>
              <a:rPr lang="cs-CZ" sz="2800" b="1" dirty="0" err="1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Rutherford</a:t>
            </a:r>
            <a:endParaRPr lang="cs-CZ" sz="2800" b="1" dirty="0" smtClean="0">
              <a:solidFill>
                <a:schemeClr val="tx2">
                  <a:lumMod val="10000"/>
                </a:schemeClr>
              </a:solidFill>
              <a:latin typeface="Trebuchet MS" pitchFamily="34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(1871 - 1937)</a:t>
            </a:r>
            <a:endParaRPr lang="cs-CZ" sz="2800" dirty="0" smtClean="0">
              <a:solidFill>
                <a:schemeClr val="tx2">
                  <a:lumMod val="10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74513" y="3861048"/>
            <a:ext cx="8154839" cy="25922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Za výzkum radioaktivity radioaktivního záření dostal v roce 1908 Nobelovu cenu za chemii.</a:t>
            </a:r>
            <a:br>
              <a:rPr lang="cs-CZ" sz="2800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</a:b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 V roce 1911 objevil atomové jádro a stal se tak zakladatelem fyziky. Roku 1919 při jaderné reakci poprvé přeměnil jeden prvek v druhý, dusík </a:t>
            </a:r>
            <a:br>
              <a:rPr lang="cs-CZ" sz="2800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</a:b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na kyslík.</a:t>
            </a:r>
            <a:endParaRPr lang="cs-CZ" sz="2800" dirty="0" smtClean="0">
              <a:solidFill>
                <a:schemeClr val="tx2">
                  <a:lumMod val="10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795223" y="2064112"/>
            <a:ext cx="3825257" cy="6085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anglický fyzik a chemik</a:t>
            </a:r>
            <a:endParaRPr lang="cs-CZ" dirty="0" smtClean="0">
              <a:solidFill>
                <a:schemeClr val="tx2">
                  <a:lumMod val="10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7" name="Zaoblený obdélník 6">
            <a:hlinkClick r:id="rId2"/>
          </p:cNvPr>
          <p:cNvSpPr/>
          <p:nvPr/>
        </p:nvSpPr>
        <p:spPr>
          <a:xfrm>
            <a:off x="4885677" y="824529"/>
            <a:ext cx="3794606" cy="2107716"/>
          </a:xfrm>
          <a:prstGeom prst="roundRect">
            <a:avLst>
              <a:gd name="adj" fmla="val 5325"/>
            </a:avLst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295275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260350" h="304800" prst="artDeco"/>
            <a:bevelB w="177800" h="171450" prst="angl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200000"/>
              </a:lnSpc>
            </a:pPr>
            <a:r>
              <a:rPr lang="cs-CZ" sz="2400" dirty="0">
                <a:solidFill>
                  <a:schemeClr val="tx2">
                    <a:lumMod val="10000"/>
                  </a:schemeClr>
                </a:solidFill>
              </a:rPr>
              <a:t>Internet:</a:t>
            </a:r>
          </a:p>
          <a:p>
            <a:pPr lvl="0" algn="ctr">
              <a:lnSpc>
                <a:spcPct val="250000"/>
              </a:lnSpc>
            </a:pPr>
            <a:r>
              <a:rPr lang="cs-CZ" sz="2400" b="1" dirty="0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Ernest </a:t>
            </a:r>
            <a:r>
              <a:rPr lang="cs-CZ" sz="2400" b="1" dirty="0" err="1" smtClean="0">
                <a:solidFill>
                  <a:schemeClr val="tx2">
                    <a:lumMod val="10000"/>
                  </a:schemeClr>
                </a:solidFill>
                <a:latin typeface="Trebuchet MS" pitchFamily="34" charset="0"/>
                <a:ea typeface="Cambria Math" pitchFamily="18" charset="0"/>
              </a:rPr>
              <a:t>Rutherford</a:t>
            </a:r>
            <a:endParaRPr lang="cs-CZ" sz="24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93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282" y="62533"/>
            <a:ext cx="9156700" cy="953822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97476" y="250638"/>
            <a:ext cx="8710130" cy="577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Protonové číslo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udává počet protonů v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atomu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600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0282" y="3140968"/>
            <a:ext cx="9101152" cy="1614583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2565" y="1085493"/>
            <a:ext cx="9138869" cy="169543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63940" y="3386878"/>
            <a:ext cx="8489503" cy="97822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Nuklid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je látka složená z atomů, které mají stejné protonové i nukleonové číslo.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73679" y="1930548"/>
            <a:ext cx="8800018" cy="577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Nukleonové číslo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udává počet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nukleonů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atomu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600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173679" y="1352937"/>
            <a:ext cx="8710130" cy="577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Nukleon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</a:t>
            </a:r>
            <a:r>
              <a:rPr lang="it-IT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e společný název pro proton a </a:t>
            </a:r>
            <a:r>
              <a:rPr lang="it-IT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neutron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2848" y="4939102"/>
            <a:ext cx="9101152" cy="1614583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266506" y="5185012"/>
            <a:ext cx="8874928" cy="97822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Izotopy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 jednoho 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chemického </a:t>
            </a:r>
            <a:r>
              <a:rPr lang="cs-CZ" sz="2800" b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</a:rPr>
              <a:t>prvku mají stejné protonové číslo, ale různé nukleonové číslo.</a:t>
            </a:r>
            <a:endParaRPr lang="cs-CZ" sz="28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29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4" grpId="0"/>
      <p:bldP spid="1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23926" y="1556792"/>
            <a:ext cx="8568952" cy="5157192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230598" y="146194"/>
            <a:ext cx="8661882" cy="141059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461491" y="432757"/>
                <a:ext cx="8244369" cy="98001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Nuklid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atomu uhlíku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6</m:t>
                        </m:r>
                      </m:sub>
                      <m:sup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C</m:t>
                        </m:r>
                      </m:e>
                    </m:sPre>
                    <m:r>
                      <a:rPr lang="cs-CZ" sz="26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je látka, kde </a:t>
                </a: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všechny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atomy mají v jádře 6 protonů a 6 neutronů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491" y="432757"/>
                <a:ext cx="8244369" cy="980019"/>
              </a:xfrm>
              <a:prstGeom prst="rect">
                <a:avLst/>
              </a:prstGeom>
              <a:blipFill rotWithShape="1">
                <a:blip r:embed="rId2"/>
                <a:stretch>
                  <a:fillRect l="-1331" t="-5590" r="-1331" b="-6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bdélník 11"/>
          <p:cNvSpPr/>
          <p:nvPr/>
        </p:nvSpPr>
        <p:spPr>
          <a:xfrm>
            <a:off x="539552" y="1747652"/>
            <a:ext cx="8155096" cy="47754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176940" y="1747652"/>
                <a:ext cx="2880320" cy="4214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i="1" dirty="0" smtClean="0">
                    <a:solidFill>
                      <a:schemeClr val="bg1"/>
                    </a:solidFill>
                    <a:latin typeface="+mj-lt"/>
                  </a:rPr>
                  <a:t>Model </a:t>
                </a:r>
                <a:r>
                  <a:rPr lang="cs-CZ" sz="2000" b="1" i="1" dirty="0" err="1" smtClean="0">
                    <a:solidFill>
                      <a:schemeClr val="bg1"/>
                    </a:solidFill>
                    <a:latin typeface="+mj-lt"/>
                  </a:rPr>
                  <a:t>nulkidu</a:t>
                </a:r>
                <a:r>
                  <a:rPr lang="cs-CZ" sz="200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𝟏𝟐</m:t>
                        </m:r>
                      </m:sup>
                      <m:e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sPre>
                  </m:oMath>
                </a14:m>
                <a:endParaRPr lang="cs-CZ" sz="2000" b="1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940" y="1747652"/>
                <a:ext cx="2880320" cy="421462"/>
              </a:xfrm>
              <a:prstGeom prst="rect">
                <a:avLst/>
              </a:prstGeom>
              <a:blipFill rotWithShape="1">
                <a:blip r:embed="rId3"/>
                <a:stretch>
                  <a:fillRect l="-2114" t="-4348" b="-23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1448852" y="2368527"/>
                <a:ext cx="2880320" cy="4214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𝟏𝟐</m:t>
                        </m:r>
                      </m:sup>
                      <m:e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sPre>
                  </m:oMath>
                </a14:m>
                <a:r>
                  <a:rPr lang="cs-CZ" sz="2000" b="1" i="1" dirty="0" smtClean="0">
                    <a:solidFill>
                      <a:schemeClr val="bg1"/>
                    </a:solidFill>
                  </a:rPr>
                  <a:t> </a:t>
                </a:r>
                <a:r>
                  <a:rPr lang="cs-CZ" sz="2000" i="1" dirty="0" smtClean="0">
                    <a:solidFill>
                      <a:schemeClr val="bg1"/>
                    </a:solidFill>
                  </a:rPr>
                  <a:t>(uhlík 12)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852" y="2368527"/>
                <a:ext cx="2880320" cy="421462"/>
              </a:xfrm>
              <a:prstGeom prst="rect">
                <a:avLst/>
              </a:prstGeom>
              <a:blipFill rotWithShape="1">
                <a:blip r:embed="rId4"/>
                <a:stretch>
                  <a:fillRect t="-4348" b="-23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8" name="Skupina 47"/>
          <p:cNvGrpSpPr/>
          <p:nvPr/>
        </p:nvGrpSpPr>
        <p:grpSpPr>
          <a:xfrm>
            <a:off x="654408" y="2838549"/>
            <a:ext cx="3752994" cy="3436975"/>
            <a:chOff x="3283519" y="1887579"/>
            <a:chExt cx="4686925" cy="4290881"/>
          </a:xfrm>
        </p:grpSpPr>
        <p:sp>
          <p:nvSpPr>
            <p:cNvPr id="49" name="Ovál 48"/>
            <p:cNvSpPr/>
            <p:nvPr/>
          </p:nvSpPr>
          <p:spPr>
            <a:xfrm>
              <a:off x="3481541" y="1887579"/>
              <a:ext cx="4290881" cy="4290881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4833891" y="3302995"/>
              <a:ext cx="1460048" cy="1460048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Ovál 50"/>
                <p:cNvSpPr/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Ovál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2" name="Ovál 51"/>
            <p:cNvSpPr/>
            <p:nvPr/>
          </p:nvSpPr>
          <p:spPr>
            <a:xfrm>
              <a:off x="5446529" y="3325175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Ovál 52"/>
                <p:cNvSpPr/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Ovál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blipFill rotWithShape="1">
                  <a:blip r:embed="rId6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4" name="Ovál 53"/>
            <p:cNvSpPr/>
            <p:nvPr/>
          </p:nvSpPr>
          <p:spPr>
            <a:xfrm>
              <a:off x="5170341" y="343255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55" name="Ovál 54"/>
            <p:cNvSpPr/>
            <p:nvPr/>
          </p:nvSpPr>
          <p:spPr>
            <a:xfrm>
              <a:off x="5469682" y="444294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56" name="Ovál 55"/>
            <p:cNvSpPr/>
            <p:nvPr/>
          </p:nvSpPr>
          <p:spPr>
            <a:xfrm>
              <a:off x="4973095" y="3644632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57" name="Ovál 56"/>
            <p:cNvSpPr/>
            <p:nvPr/>
          </p:nvSpPr>
          <p:spPr>
            <a:xfrm>
              <a:off x="4960140" y="424196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58" name="Ovál 57"/>
            <p:cNvSpPr/>
            <p:nvPr/>
          </p:nvSpPr>
          <p:spPr>
            <a:xfrm>
              <a:off x="5903808" y="3641680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59" name="Ovál 58"/>
            <p:cNvSpPr/>
            <p:nvPr/>
          </p:nvSpPr>
          <p:spPr>
            <a:xfrm>
              <a:off x="5956530" y="4183561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0" name="Ovál 59"/>
            <p:cNvSpPr/>
            <p:nvPr/>
          </p:nvSpPr>
          <p:spPr>
            <a:xfrm>
              <a:off x="4881619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1" name="Ovál 60"/>
            <p:cNvSpPr/>
            <p:nvPr/>
          </p:nvSpPr>
          <p:spPr>
            <a:xfrm>
              <a:off x="6021194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2" name="Ovál 61"/>
            <p:cNvSpPr/>
            <p:nvPr/>
          </p:nvSpPr>
          <p:spPr>
            <a:xfrm>
              <a:off x="5180905" y="441427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3" name="Ovál 62"/>
            <p:cNvSpPr/>
            <p:nvPr/>
          </p:nvSpPr>
          <p:spPr>
            <a:xfrm>
              <a:off x="5757767" y="44079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4" name="Ovál 63"/>
            <p:cNvSpPr/>
            <p:nvPr/>
          </p:nvSpPr>
          <p:spPr>
            <a:xfrm>
              <a:off x="5747668" y="34384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Ovál 64"/>
                <p:cNvSpPr/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4" name="Ovál 3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blipFill rotWithShape="1">
                  <a:blip r:embed="rId7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Ovál 65"/>
                <p:cNvSpPr/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5" name="Ovál 3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Ovál 66"/>
                <p:cNvSpPr/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Ovál 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Ovál 67"/>
                <p:cNvSpPr/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7" name="Ovál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blipFill rotWithShape="1">
                  <a:blip r:embed="rId9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5466737" y="2349099"/>
                <a:ext cx="2880320" cy="4214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𝟏𝟐</m:t>
                        </m:r>
                      </m:sup>
                      <m:e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sPre>
                  </m:oMath>
                </a14:m>
                <a:r>
                  <a:rPr lang="cs-CZ" sz="2000" b="1" i="1" dirty="0" smtClean="0">
                    <a:solidFill>
                      <a:schemeClr val="bg1"/>
                    </a:solidFill>
                  </a:rPr>
                  <a:t> </a:t>
                </a:r>
                <a:r>
                  <a:rPr lang="cs-CZ" sz="2000" i="1" dirty="0" smtClean="0">
                    <a:solidFill>
                      <a:schemeClr val="bg1"/>
                    </a:solidFill>
                  </a:rPr>
                  <a:t>(uhlík 12)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6737" y="2349099"/>
                <a:ext cx="2880320" cy="421462"/>
              </a:xfrm>
              <a:prstGeom prst="rect">
                <a:avLst/>
              </a:prstGeom>
              <a:blipFill rotWithShape="1">
                <a:blip r:embed="rId10"/>
                <a:stretch>
                  <a:fillRect t="-4348" b="-23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0" name="Skupina 69"/>
          <p:cNvGrpSpPr/>
          <p:nvPr/>
        </p:nvGrpSpPr>
        <p:grpSpPr>
          <a:xfrm>
            <a:off x="4672293" y="2819121"/>
            <a:ext cx="3752994" cy="3436975"/>
            <a:chOff x="3283519" y="1887579"/>
            <a:chExt cx="4686925" cy="4290881"/>
          </a:xfrm>
        </p:grpSpPr>
        <p:sp>
          <p:nvSpPr>
            <p:cNvPr id="71" name="Ovál 70"/>
            <p:cNvSpPr/>
            <p:nvPr/>
          </p:nvSpPr>
          <p:spPr>
            <a:xfrm>
              <a:off x="3481541" y="1887579"/>
              <a:ext cx="4290881" cy="4290881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vál 71"/>
            <p:cNvSpPr/>
            <p:nvPr/>
          </p:nvSpPr>
          <p:spPr>
            <a:xfrm>
              <a:off x="4833891" y="3302995"/>
              <a:ext cx="1460048" cy="1460048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Ovál 72"/>
                <p:cNvSpPr/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Ovál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4" name="Ovál 73"/>
            <p:cNvSpPr/>
            <p:nvPr/>
          </p:nvSpPr>
          <p:spPr>
            <a:xfrm>
              <a:off x="5446529" y="3325175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Ovál 74"/>
                <p:cNvSpPr/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Ovál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blipFill rotWithShape="1">
                  <a:blip r:embed="rId6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6" name="Ovál 75"/>
            <p:cNvSpPr/>
            <p:nvPr/>
          </p:nvSpPr>
          <p:spPr>
            <a:xfrm>
              <a:off x="5170341" y="343255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7" name="Ovál 76"/>
            <p:cNvSpPr/>
            <p:nvPr/>
          </p:nvSpPr>
          <p:spPr>
            <a:xfrm>
              <a:off x="5469682" y="444294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8" name="Ovál 77"/>
            <p:cNvSpPr/>
            <p:nvPr/>
          </p:nvSpPr>
          <p:spPr>
            <a:xfrm>
              <a:off x="4973095" y="3644632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9" name="Ovál 78"/>
            <p:cNvSpPr/>
            <p:nvPr/>
          </p:nvSpPr>
          <p:spPr>
            <a:xfrm>
              <a:off x="4960140" y="424196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0" name="Ovál 79"/>
            <p:cNvSpPr/>
            <p:nvPr/>
          </p:nvSpPr>
          <p:spPr>
            <a:xfrm>
              <a:off x="5903808" y="3641680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1" name="Ovál 80"/>
            <p:cNvSpPr/>
            <p:nvPr/>
          </p:nvSpPr>
          <p:spPr>
            <a:xfrm>
              <a:off x="5956530" y="4183561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2" name="Ovál 81"/>
            <p:cNvSpPr/>
            <p:nvPr/>
          </p:nvSpPr>
          <p:spPr>
            <a:xfrm>
              <a:off x="4881619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3" name="Ovál 82"/>
            <p:cNvSpPr/>
            <p:nvPr/>
          </p:nvSpPr>
          <p:spPr>
            <a:xfrm>
              <a:off x="6021194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4" name="Ovál 83"/>
            <p:cNvSpPr/>
            <p:nvPr/>
          </p:nvSpPr>
          <p:spPr>
            <a:xfrm>
              <a:off x="5180905" y="441427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5" name="Ovál 84"/>
            <p:cNvSpPr/>
            <p:nvPr/>
          </p:nvSpPr>
          <p:spPr>
            <a:xfrm>
              <a:off x="5757767" y="44079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6" name="Ovál 85"/>
            <p:cNvSpPr/>
            <p:nvPr/>
          </p:nvSpPr>
          <p:spPr>
            <a:xfrm>
              <a:off x="5747668" y="34384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Ovál 86"/>
                <p:cNvSpPr/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4" name="Ovál 3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blipFill rotWithShape="1">
                  <a:blip r:embed="rId7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Ovál 87"/>
                <p:cNvSpPr/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5" name="Ovál 3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Ovál 88"/>
                <p:cNvSpPr/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Ovál 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0" name="Ovál 89"/>
                <p:cNvSpPr/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7" name="Ovál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blipFill rotWithShape="1">
                  <a:blip r:embed="rId9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75760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22" grpId="0"/>
      <p:bldP spid="47" grpId="0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23926" y="1391489"/>
            <a:ext cx="8568952" cy="5322495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3926" y="107651"/>
            <a:ext cx="8661882" cy="128383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94915" y="275088"/>
                <a:ext cx="8244369" cy="98001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Dva různé izotopy uhlíku: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b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6</m:t>
                        </m:r>
                      </m:sub>
                      <m:sup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C</m:t>
                        </m:r>
                      </m:e>
                    </m:sPre>
                    <m:r>
                      <a:rPr lang="cs-CZ" sz="26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uhlík 12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a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6</m:t>
                        </m:r>
                      </m:sub>
                      <m:sup>
                        <m: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C</m:t>
                        </m:r>
                      </m:e>
                    </m:sPre>
                    <m:r>
                      <a:rPr lang="cs-CZ" sz="26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uhlík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14 ).</a:t>
                </a: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  <a:p>
                <a:pPr marL="0" indent="0" algn="just">
                  <a:buNone/>
                </a:pP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15" y="275088"/>
                <a:ext cx="8244369" cy="980019"/>
              </a:xfrm>
              <a:prstGeom prst="rect">
                <a:avLst/>
              </a:prstGeom>
              <a:blipFill rotWithShape="1">
                <a:blip r:embed="rId2"/>
                <a:stretch>
                  <a:fillRect l="-1256" t="-5590" b="-5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539552" y="1542987"/>
            <a:ext cx="8155096" cy="498013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497023" y="1533558"/>
            <a:ext cx="2527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Dva izotopy uhlíku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448852" y="2368527"/>
                <a:ext cx="2880320" cy="4214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𝟏𝟐</m:t>
                        </m:r>
                      </m:sup>
                      <m:e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sPre>
                  </m:oMath>
                </a14:m>
                <a:r>
                  <a:rPr lang="cs-CZ" sz="2000" b="1" i="1" dirty="0" smtClean="0">
                    <a:solidFill>
                      <a:schemeClr val="bg1"/>
                    </a:solidFill>
                  </a:rPr>
                  <a:t> </a:t>
                </a:r>
                <a:r>
                  <a:rPr lang="cs-CZ" sz="2000" i="1" dirty="0" smtClean="0">
                    <a:solidFill>
                      <a:schemeClr val="bg1"/>
                    </a:solidFill>
                  </a:rPr>
                  <a:t>(uhlík 12)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852" y="2368527"/>
                <a:ext cx="2880320" cy="421462"/>
              </a:xfrm>
              <a:prstGeom prst="rect">
                <a:avLst/>
              </a:prstGeom>
              <a:blipFill rotWithShape="1">
                <a:blip r:embed="rId3"/>
                <a:stretch>
                  <a:fillRect t="-4348" b="-23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8" name="Skupina 37"/>
          <p:cNvGrpSpPr/>
          <p:nvPr/>
        </p:nvGrpSpPr>
        <p:grpSpPr>
          <a:xfrm>
            <a:off x="654408" y="2838549"/>
            <a:ext cx="3752994" cy="3436975"/>
            <a:chOff x="3283519" y="1887579"/>
            <a:chExt cx="4686925" cy="4290881"/>
          </a:xfrm>
        </p:grpSpPr>
        <p:sp>
          <p:nvSpPr>
            <p:cNvPr id="7" name="Ovál 6"/>
            <p:cNvSpPr/>
            <p:nvPr/>
          </p:nvSpPr>
          <p:spPr>
            <a:xfrm>
              <a:off x="3481541" y="1887579"/>
              <a:ext cx="4290881" cy="4290881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vál 7"/>
            <p:cNvSpPr/>
            <p:nvPr/>
          </p:nvSpPr>
          <p:spPr>
            <a:xfrm>
              <a:off x="4833891" y="3302995"/>
              <a:ext cx="1460048" cy="1460048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Ovál 8"/>
                <p:cNvSpPr/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Ovál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83519" y="3845922"/>
                  <a:ext cx="396044" cy="396044"/>
                </a:xfrm>
                <a:prstGeom prst="ellipse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Ovál 9"/>
            <p:cNvSpPr/>
            <p:nvPr/>
          </p:nvSpPr>
          <p:spPr>
            <a:xfrm>
              <a:off x="5446529" y="3325175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Ovál 10"/>
                <p:cNvSpPr/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Ovál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4400" y="3820972"/>
                  <a:ext cx="396044" cy="396044"/>
                </a:xfrm>
                <a:prstGeom prst="ellipse">
                  <a:avLst/>
                </a:prstGeom>
                <a:blipFill rotWithShape="1">
                  <a:blip r:embed="rId5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Ovál 11"/>
            <p:cNvSpPr/>
            <p:nvPr/>
          </p:nvSpPr>
          <p:spPr>
            <a:xfrm>
              <a:off x="5170341" y="343255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4" name="Ovál 23"/>
            <p:cNvSpPr/>
            <p:nvPr/>
          </p:nvSpPr>
          <p:spPr>
            <a:xfrm>
              <a:off x="5469682" y="444294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5" name="Ovál 24"/>
            <p:cNvSpPr/>
            <p:nvPr/>
          </p:nvSpPr>
          <p:spPr>
            <a:xfrm>
              <a:off x="4973095" y="3644632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6" name="Ovál 25"/>
            <p:cNvSpPr/>
            <p:nvPr/>
          </p:nvSpPr>
          <p:spPr>
            <a:xfrm>
              <a:off x="4960140" y="4241966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7" name="Ovál 26"/>
            <p:cNvSpPr/>
            <p:nvPr/>
          </p:nvSpPr>
          <p:spPr>
            <a:xfrm>
              <a:off x="5903808" y="3641680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8" name="Ovál 27"/>
            <p:cNvSpPr/>
            <p:nvPr/>
          </p:nvSpPr>
          <p:spPr>
            <a:xfrm>
              <a:off x="5956530" y="4183561"/>
              <a:ext cx="234772" cy="23477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29" name="Ovál 28"/>
            <p:cNvSpPr/>
            <p:nvPr/>
          </p:nvSpPr>
          <p:spPr>
            <a:xfrm>
              <a:off x="4881619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30" name="Ovál 29"/>
            <p:cNvSpPr/>
            <p:nvPr/>
          </p:nvSpPr>
          <p:spPr>
            <a:xfrm>
              <a:off x="6021194" y="3939513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31" name="Ovál 30"/>
            <p:cNvSpPr/>
            <p:nvPr/>
          </p:nvSpPr>
          <p:spPr>
            <a:xfrm>
              <a:off x="5180905" y="4414270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32" name="Ovál 31"/>
            <p:cNvSpPr/>
            <p:nvPr/>
          </p:nvSpPr>
          <p:spPr>
            <a:xfrm>
              <a:off x="5757767" y="44079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33" name="Ovál 32"/>
            <p:cNvSpPr/>
            <p:nvPr/>
          </p:nvSpPr>
          <p:spPr>
            <a:xfrm>
              <a:off x="5747668" y="3438432"/>
              <a:ext cx="208862" cy="208862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Ovál 33"/>
                <p:cNvSpPr/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4" name="Ovál 3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21056" y="2066553"/>
                  <a:ext cx="396044" cy="396044"/>
                </a:xfrm>
                <a:prstGeom prst="ellipse">
                  <a:avLst/>
                </a:prstGeom>
                <a:blipFill rotWithShape="1">
                  <a:blip r:embed="rId6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Ovál 34"/>
                <p:cNvSpPr/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5" name="Ovál 3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51618" y="5596052"/>
                  <a:ext cx="396044" cy="396044"/>
                </a:xfrm>
                <a:prstGeom prst="ellipse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Ovál 35"/>
                <p:cNvSpPr/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Ovál 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0852" y="2053197"/>
                  <a:ext cx="396044" cy="396044"/>
                </a:xfrm>
                <a:prstGeom prst="ellipse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Ovál 36"/>
                <p:cNvSpPr/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7" name="Ovál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3828" y="5635170"/>
                  <a:ext cx="396044" cy="396044"/>
                </a:xfrm>
                <a:prstGeom prst="ellipse">
                  <a:avLst/>
                </a:prstGeom>
                <a:blipFill rotWithShape="1">
                  <a:blip r:embed="rId8"/>
                  <a:stretch>
                    <a:fillRect l="-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3" name="Skupina 82"/>
          <p:cNvGrpSpPr/>
          <p:nvPr/>
        </p:nvGrpSpPr>
        <p:grpSpPr>
          <a:xfrm>
            <a:off x="4716016" y="2808761"/>
            <a:ext cx="3752994" cy="3436975"/>
            <a:chOff x="4716016" y="2688178"/>
            <a:chExt cx="3752994" cy="3436975"/>
          </a:xfrm>
        </p:grpSpPr>
        <p:sp>
          <p:nvSpPr>
            <p:cNvPr id="61" name="Ovál 60"/>
            <p:cNvSpPr/>
            <p:nvPr/>
          </p:nvSpPr>
          <p:spPr>
            <a:xfrm>
              <a:off x="4874580" y="2688178"/>
              <a:ext cx="3435867" cy="3436975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5957456" y="3821919"/>
              <a:ext cx="1169114" cy="1169491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Ovál 62"/>
                <p:cNvSpPr/>
                <p:nvPr/>
              </p:nvSpPr>
              <p:spPr>
                <a:xfrm>
                  <a:off x="4716016" y="4256801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63" name="Ovál 6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16016" y="4256801"/>
                  <a:ext cx="317127" cy="317229"/>
                </a:xfrm>
                <a:prstGeom prst="ellipse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Ovál 63"/>
            <p:cNvSpPr/>
            <p:nvPr/>
          </p:nvSpPr>
          <p:spPr>
            <a:xfrm>
              <a:off x="6448018" y="3839685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Ovál 64"/>
                <p:cNvSpPr/>
                <p:nvPr/>
              </p:nvSpPr>
              <p:spPr>
                <a:xfrm>
                  <a:off x="8151883" y="4236816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65" name="Ovál 6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51883" y="4236816"/>
                  <a:ext cx="317127" cy="317229"/>
                </a:xfrm>
                <a:prstGeom prst="ellipse">
                  <a:avLst/>
                </a:prstGeom>
                <a:blipFill rotWithShape="1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6" name="Ovál 65"/>
            <p:cNvSpPr/>
            <p:nvPr/>
          </p:nvSpPr>
          <p:spPr>
            <a:xfrm>
              <a:off x="6226864" y="3925692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7" name="Ovál 66"/>
            <p:cNvSpPr/>
            <p:nvPr/>
          </p:nvSpPr>
          <p:spPr>
            <a:xfrm>
              <a:off x="6466557" y="4735015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8" name="Ovál 67"/>
            <p:cNvSpPr/>
            <p:nvPr/>
          </p:nvSpPr>
          <p:spPr>
            <a:xfrm>
              <a:off x="6068922" y="4095569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69" name="Ovál 68"/>
            <p:cNvSpPr/>
            <p:nvPr/>
          </p:nvSpPr>
          <p:spPr>
            <a:xfrm>
              <a:off x="6058548" y="4574031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0" name="Ovál 69"/>
            <p:cNvSpPr/>
            <p:nvPr/>
          </p:nvSpPr>
          <p:spPr>
            <a:xfrm>
              <a:off x="6814178" y="4093204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1" name="Ovál 70"/>
            <p:cNvSpPr/>
            <p:nvPr/>
          </p:nvSpPr>
          <p:spPr>
            <a:xfrm>
              <a:off x="6856395" y="4527249"/>
              <a:ext cx="187991" cy="1880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+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2" name="Ovál 71"/>
            <p:cNvSpPr/>
            <p:nvPr/>
          </p:nvSpPr>
          <p:spPr>
            <a:xfrm>
              <a:off x="5995674" y="4331767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3" name="Ovál 72"/>
            <p:cNvSpPr/>
            <p:nvPr/>
          </p:nvSpPr>
          <p:spPr>
            <a:xfrm>
              <a:off x="6908174" y="4331767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4" name="Ovál 73"/>
            <p:cNvSpPr/>
            <p:nvPr/>
          </p:nvSpPr>
          <p:spPr>
            <a:xfrm>
              <a:off x="6235323" y="4712045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5" name="Ovál 74"/>
            <p:cNvSpPr/>
            <p:nvPr/>
          </p:nvSpPr>
          <p:spPr>
            <a:xfrm>
              <a:off x="6697238" y="4706969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76" name="Ovál 75"/>
            <p:cNvSpPr/>
            <p:nvPr/>
          </p:nvSpPr>
          <p:spPr>
            <a:xfrm>
              <a:off x="6689151" y="3930404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Ovál 76"/>
                <p:cNvSpPr/>
                <p:nvPr/>
              </p:nvSpPr>
              <p:spPr>
                <a:xfrm>
                  <a:off x="5466737" y="2831535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77" name="Ovál 7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66737" y="2831535"/>
                  <a:ext cx="317127" cy="317229"/>
                </a:xfrm>
                <a:prstGeom prst="ellipse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Ovál 77"/>
                <p:cNvSpPr/>
                <p:nvPr/>
              </p:nvSpPr>
              <p:spPr>
                <a:xfrm>
                  <a:off x="5411135" y="5658647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78" name="Ovál 7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11135" y="5658647"/>
                  <a:ext cx="317127" cy="317229"/>
                </a:xfrm>
                <a:prstGeom prst="ellipse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Ovál 78"/>
                <p:cNvSpPr/>
                <p:nvPr/>
              </p:nvSpPr>
              <p:spPr>
                <a:xfrm>
                  <a:off x="7404357" y="2820837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79" name="Ovál 7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04357" y="2820837"/>
                  <a:ext cx="317127" cy="317229"/>
                </a:xfrm>
                <a:prstGeom prst="ellipse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Ovál 79"/>
                <p:cNvSpPr/>
                <p:nvPr/>
              </p:nvSpPr>
              <p:spPr>
                <a:xfrm>
                  <a:off x="7406740" y="5689980"/>
                  <a:ext cx="317127" cy="317229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b="0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80" name="Ovál 7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06740" y="5689980"/>
                  <a:ext cx="317127" cy="317229"/>
                </a:xfrm>
                <a:prstGeom prst="ellipse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1" name="Ovál 80"/>
            <p:cNvSpPr/>
            <p:nvPr/>
          </p:nvSpPr>
          <p:spPr>
            <a:xfrm>
              <a:off x="6318945" y="4343002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2" name="Ovál 81"/>
            <p:cNvSpPr/>
            <p:nvPr/>
          </p:nvSpPr>
          <p:spPr>
            <a:xfrm>
              <a:off x="6595012" y="4331767"/>
              <a:ext cx="167244" cy="167297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ovéPole 83"/>
              <p:cNvSpPr txBox="1"/>
              <p:nvPr/>
            </p:nvSpPr>
            <p:spPr>
              <a:xfrm>
                <a:off x="5635258" y="2417087"/>
                <a:ext cx="2880320" cy="4214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cs-CZ" sz="20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sup>
                      <m:e>
                        <m:r>
                          <a:rPr lang="cs-CZ" sz="2000" b="1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𝑪</m:t>
                        </m:r>
                      </m:e>
                    </m:sPre>
                  </m:oMath>
                </a14:m>
                <a:r>
                  <a:rPr lang="cs-CZ" sz="2000" b="1" i="1" dirty="0" smtClean="0">
                    <a:solidFill>
                      <a:schemeClr val="bg1"/>
                    </a:solidFill>
                  </a:rPr>
                  <a:t> </a:t>
                </a:r>
                <a:r>
                  <a:rPr lang="cs-CZ" sz="2000" i="1" dirty="0" smtClean="0">
                    <a:solidFill>
                      <a:schemeClr val="bg1"/>
                    </a:solidFill>
                  </a:rPr>
                  <a:t>(uhlík 14)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4" name="TextovéPole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5258" y="2417087"/>
                <a:ext cx="2880320" cy="421462"/>
              </a:xfrm>
              <a:prstGeom prst="rect">
                <a:avLst/>
              </a:prstGeom>
              <a:blipFill rotWithShape="1">
                <a:blip r:embed="rId14"/>
                <a:stretch>
                  <a:fillRect t="-4348" b="-231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Pravá složená závorka 84"/>
          <p:cNvSpPr/>
          <p:nvPr/>
        </p:nvSpPr>
        <p:spPr>
          <a:xfrm rot="16200000">
            <a:off x="4179532" y="-27763"/>
            <a:ext cx="525824" cy="4387131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8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3" grpId="0"/>
      <p:bldP spid="14" grpId="0"/>
      <p:bldP spid="84" grpId="0"/>
      <p:bldP spid="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23926" y="1391489"/>
            <a:ext cx="8568952" cy="5322495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23926" y="107651"/>
            <a:ext cx="8661882" cy="128383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94915" y="275088"/>
                <a:ext cx="8244369" cy="98001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tří různé izotopy vodíku: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b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6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vodík),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600" b="0" i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6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(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deuterium) a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sz="26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6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6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6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(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tritium). </a:t>
                </a: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  <a:p>
                <a:pPr marL="0" indent="0" algn="just">
                  <a:buNone/>
                </a:pP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15" y="275088"/>
                <a:ext cx="8244369" cy="980019"/>
              </a:xfrm>
              <a:prstGeom prst="rect">
                <a:avLst/>
              </a:prstGeom>
              <a:blipFill rotWithShape="1">
                <a:blip r:embed="rId2"/>
                <a:stretch>
                  <a:fillRect l="-1256" t="-5590" b="-5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430854" y="1562667"/>
            <a:ext cx="8155096" cy="498013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384136" y="1736282"/>
            <a:ext cx="2527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0" dirty="0" smtClean="0">
                <a:solidFill>
                  <a:schemeClr val="bg1"/>
                </a:solidFill>
                <a:latin typeface="+mj-lt"/>
              </a:rPr>
              <a:t>Tři izotopy vodíku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023211" y="2644547"/>
                <a:ext cx="1616110" cy="4030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0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vodík</a:t>
                </a:r>
                <a:r>
                  <a:rPr lang="cs-CZ" sz="20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211" y="2644547"/>
                <a:ext cx="1616110" cy="403059"/>
              </a:xfrm>
              <a:prstGeom prst="rect">
                <a:avLst/>
              </a:prstGeom>
              <a:blipFill rotWithShape="1"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3605811" y="2607785"/>
                <a:ext cx="2516625" cy="403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0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deuterium)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5811" y="2607785"/>
                <a:ext cx="2516625" cy="403700"/>
              </a:xfrm>
              <a:prstGeom prst="rect">
                <a:avLst/>
              </a:prstGeom>
              <a:blipFill rotWithShape="1"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Pravá složená závorka 53"/>
          <p:cNvSpPr/>
          <p:nvPr/>
        </p:nvSpPr>
        <p:spPr>
          <a:xfrm rot="16200000">
            <a:off x="4196731" y="-471444"/>
            <a:ext cx="525824" cy="5679942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6511000" y="2631878"/>
                <a:ext cx="2516625" cy="405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cs-CZ" sz="20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PrePr>
                      <m:sub>
                        <m: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cs-CZ" sz="20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cs-CZ" sz="200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H</m:t>
                        </m:r>
                      </m:e>
                    </m:sPre>
                    <m:r>
                      <a:rPr lang="cs-CZ" sz="20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 (</a:t>
                </a:r>
                <a:r>
                  <a:rPr lang="cs-CZ" sz="20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tritium</a:t>
                </a:r>
                <a:r>
                  <a:rPr lang="cs-CZ" sz="20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</a:t>
                </a:r>
                <a:endParaRPr lang="cs-CZ" sz="2000" i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000" y="2631878"/>
                <a:ext cx="2516625" cy="405176"/>
              </a:xfrm>
              <a:prstGeom prst="rect">
                <a:avLst/>
              </a:prstGeom>
              <a:blipFill rotWithShape="1"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8" name="Skupina 97"/>
          <p:cNvGrpSpPr/>
          <p:nvPr/>
        </p:nvGrpSpPr>
        <p:grpSpPr>
          <a:xfrm>
            <a:off x="6132608" y="3570189"/>
            <a:ext cx="2334013" cy="2462659"/>
            <a:chOff x="6132608" y="3570189"/>
            <a:chExt cx="2334013" cy="2462659"/>
          </a:xfrm>
        </p:grpSpPr>
        <p:sp>
          <p:nvSpPr>
            <p:cNvPr id="78" name="Ovál 77"/>
            <p:cNvSpPr/>
            <p:nvPr/>
          </p:nvSpPr>
          <p:spPr>
            <a:xfrm>
              <a:off x="6132608" y="3570189"/>
              <a:ext cx="2334013" cy="2462659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vál 78"/>
            <p:cNvSpPr/>
            <p:nvPr/>
          </p:nvSpPr>
          <p:spPr>
            <a:xfrm>
              <a:off x="6868215" y="4382537"/>
              <a:ext cx="794189" cy="837963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Ovál 82"/>
            <p:cNvSpPr/>
            <p:nvPr/>
          </p:nvSpPr>
          <p:spPr>
            <a:xfrm>
              <a:off x="7102705" y="4434543"/>
              <a:ext cx="288991" cy="30220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85" name="Ovál 84"/>
            <p:cNvSpPr/>
            <p:nvPr/>
          </p:nvSpPr>
          <p:spPr>
            <a:xfrm>
              <a:off x="6901754" y="4697167"/>
              <a:ext cx="345446" cy="34249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smtClean="0">
                  <a:solidFill>
                    <a:schemeClr val="bg1"/>
                  </a:solidFill>
                </a:rPr>
                <a:t>+</a:t>
              </a:r>
              <a:endParaRPr lang="cs-CZ" sz="2800" dirty="0">
                <a:solidFill>
                  <a:schemeClr val="bg1"/>
                </a:solidFill>
              </a:endParaRPr>
            </a:p>
          </p:txBody>
        </p:sp>
        <p:sp>
          <p:nvSpPr>
            <p:cNvPr id="89" name="Ovál 88"/>
            <p:cNvSpPr/>
            <p:nvPr/>
          </p:nvSpPr>
          <p:spPr>
            <a:xfrm>
              <a:off x="7265156" y="4770820"/>
              <a:ext cx="331179" cy="2995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6" name="Ovál 95"/>
                <p:cNvSpPr/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8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8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96" name="Ovál 9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9" name="Skupina 98"/>
          <p:cNvGrpSpPr/>
          <p:nvPr/>
        </p:nvGrpSpPr>
        <p:grpSpPr>
          <a:xfrm>
            <a:off x="3593951" y="3570189"/>
            <a:ext cx="2334013" cy="2462659"/>
            <a:chOff x="6132608" y="3570189"/>
            <a:chExt cx="2334013" cy="2462659"/>
          </a:xfrm>
        </p:grpSpPr>
        <p:sp>
          <p:nvSpPr>
            <p:cNvPr id="100" name="Ovál 99"/>
            <p:cNvSpPr/>
            <p:nvPr/>
          </p:nvSpPr>
          <p:spPr>
            <a:xfrm>
              <a:off x="6132608" y="3570189"/>
              <a:ext cx="2334013" cy="2462659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Ovál 100"/>
            <p:cNvSpPr/>
            <p:nvPr/>
          </p:nvSpPr>
          <p:spPr>
            <a:xfrm>
              <a:off x="6868215" y="4382537"/>
              <a:ext cx="794189" cy="837963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Ovál 102"/>
            <p:cNvSpPr/>
            <p:nvPr/>
          </p:nvSpPr>
          <p:spPr>
            <a:xfrm>
              <a:off x="6901754" y="4697167"/>
              <a:ext cx="345446" cy="34249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smtClean="0">
                  <a:solidFill>
                    <a:schemeClr val="bg1"/>
                  </a:solidFill>
                </a:rPr>
                <a:t>+</a:t>
              </a:r>
              <a:endParaRPr lang="cs-CZ" sz="2800" dirty="0">
                <a:solidFill>
                  <a:schemeClr val="bg1"/>
                </a:solidFill>
              </a:endParaRPr>
            </a:p>
          </p:txBody>
        </p:sp>
        <p:sp>
          <p:nvSpPr>
            <p:cNvPr id="104" name="Ovál 103"/>
            <p:cNvSpPr/>
            <p:nvPr/>
          </p:nvSpPr>
          <p:spPr>
            <a:xfrm>
              <a:off x="7265156" y="4770820"/>
              <a:ext cx="331179" cy="2995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5" name="Ovál 104"/>
                <p:cNvSpPr/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8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8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05" name="Ovál 10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06" name="Skupina 105"/>
          <p:cNvGrpSpPr/>
          <p:nvPr/>
        </p:nvGrpSpPr>
        <p:grpSpPr>
          <a:xfrm>
            <a:off x="783497" y="3539490"/>
            <a:ext cx="2334013" cy="2462659"/>
            <a:chOff x="6132608" y="3570189"/>
            <a:chExt cx="2334013" cy="2462659"/>
          </a:xfrm>
        </p:grpSpPr>
        <p:sp>
          <p:nvSpPr>
            <p:cNvPr id="107" name="Ovál 106"/>
            <p:cNvSpPr/>
            <p:nvPr/>
          </p:nvSpPr>
          <p:spPr>
            <a:xfrm>
              <a:off x="6132608" y="3570189"/>
              <a:ext cx="2334013" cy="2462659"/>
            </a:xfrm>
            <a:prstGeom prst="ellipse">
              <a:avLst/>
            </a:prstGeom>
            <a:solidFill>
              <a:schemeClr val="tx1">
                <a:lumMod val="95000"/>
                <a:alpha val="84000"/>
              </a:schemeClr>
            </a:solidFill>
            <a:ln w="508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8" name="Ovál 107"/>
            <p:cNvSpPr/>
            <p:nvPr/>
          </p:nvSpPr>
          <p:spPr>
            <a:xfrm>
              <a:off x="6868215" y="4382537"/>
              <a:ext cx="794189" cy="837963"/>
            </a:xfrm>
            <a:prstGeom prst="ellipse">
              <a:avLst/>
            </a:prstGeom>
            <a:solidFill>
              <a:srgbClr val="00B0F0">
                <a:alpha val="19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Ovál 109"/>
            <p:cNvSpPr/>
            <p:nvPr/>
          </p:nvSpPr>
          <p:spPr>
            <a:xfrm>
              <a:off x="7092586" y="4630273"/>
              <a:ext cx="345446" cy="342492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smtClean="0">
                  <a:solidFill>
                    <a:schemeClr val="bg1"/>
                  </a:solidFill>
                </a:rPr>
                <a:t>+</a:t>
              </a:r>
              <a:endParaRPr lang="cs-CZ" sz="2800" dirty="0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2" name="Ovál 111"/>
                <p:cNvSpPr/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8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</m:oMath>
                    </m:oMathPara>
                  </a14:m>
                  <a:endParaRPr lang="cs-CZ" sz="28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12" name="Ovál 1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51106" y="3665242"/>
                  <a:ext cx="393302" cy="387494"/>
                </a:xfrm>
                <a:prstGeom prst="ellipse">
                  <a:avLst/>
                </a:prstGeom>
                <a:blipFill rotWithShape="1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2924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53" grpId="0"/>
      <p:bldP spid="54" grpId="0" animBg="1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9263" y="821036"/>
            <a:ext cx="8984839" cy="60369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0404" y="3576108"/>
            <a:ext cx="8978445" cy="850723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-22376" y="2723726"/>
            <a:ext cx="8964488" cy="786629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-22376" y="1869368"/>
            <a:ext cx="8964488" cy="854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35657" y="977695"/>
            <a:ext cx="8978444" cy="8266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9263" y="0"/>
            <a:ext cx="8991962" cy="8640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81271" y="144016"/>
            <a:ext cx="563088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05026" y="1102976"/>
            <a:ext cx="8440482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Z čeho se skládá atom?</a:t>
            </a: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69429" y="3739551"/>
            <a:ext cx="8176457" cy="6872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Co nuklid?</a:t>
            </a: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133661" y="2007991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Co udává protonové číslo?</a:t>
            </a: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04798" y="2851578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Co udává nukleonové číslo?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31929" y="4580689"/>
            <a:ext cx="8983819" cy="85652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181158" y="4687865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3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6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cs-CZ" sz="26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 jsou izotopy?</a:t>
            </a:r>
            <a:endParaRPr lang="cs-CZ" sz="2600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780" y="5503807"/>
            <a:ext cx="8972968" cy="998427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181158" y="5684224"/>
            <a:ext cx="9297681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Jaký je rozměr atomového jádra v porovnání s atomem?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7703"/>
            <a:ext cx="1512784" cy="161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78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4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52271" y="0"/>
            <a:ext cx="9091728" cy="7908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15784" y="144016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5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Odpovědi: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-1" y="3224386"/>
            <a:ext cx="9184678" cy="1203630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-1" y="2427682"/>
            <a:ext cx="9166376" cy="786629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18301" y="1586651"/>
            <a:ext cx="9166376" cy="854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4" name="Zaoblený obdélník 23"/>
          <p:cNvSpPr/>
          <p:nvPr/>
        </p:nvSpPr>
        <p:spPr>
          <a:xfrm>
            <a:off x="0" y="760026"/>
            <a:ext cx="9144000" cy="8266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381248" y="916138"/>
            <a:ext cx="8440482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Atom se skládá z atomového jádra a obalu.</a:t>
            </a:r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146014" y="3432242"/>
            <a:ext cx="8851972" cy="6872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Nuklid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je látka složená z atomů, které mají stejné protonové i nukleonové číslo.</a:t>
            </a:r>
            <a:endParaRPr lang="cs-CZ" sz="2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179512" y="1770317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Počet protonů  v atomu</a:t>
            </a: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150542" y="2518805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Počet nukleonů (proton + neutron)</a:t>
            </a:r>
          </a:p>
        </p:txBody>
      </p:sp>
      <p:sp>
        <p:nvSpPr>
          <p:cNvPr id="30" name="Zaoblený obdélník 29"/>
          <p:cNvSpPr/>
          <p:nvPr/>
        </p:nvSpPr>
        <p:spPr>
          <a:xfrm>
            <a:off x="0" y="4428015"/>
            <a:ext cx="9143999" cy="11612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150542" y="4507598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spc="-13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6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Izotopy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jednoho chemické prvku mají stejné protonové číslo, ale různé nukleonové číslo.</a:t>
            </a:r>
            <a:endParaRPr lang="cs-CZ" sz="2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25017" y="5599335"/>
            <a:ext cx="9118981" cy="1142033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158801" y="5733256"/>
            <a:ext cx="8836606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Rozměry jádra jsou 100 000krát menší než rozměr atomu.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D1R1SU0N\MC900437791CA81K5UD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431" y="263072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6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26" grpId="0"/>
      <p:bldP spid="27" grpId="0"/>
      <p:bldP spid="28" grpId="0"/>
      <p:bldP spid="31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133434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06486"/>
            <a:ext cx="928651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KOLÁŘOVÁ, Růžena; BOHUNĚK, Jiří; ŠTOLL, Ivan a kol. </a:t>
            </a:r>
            <a:r>
              <a:rPr lang="cs-CZ" sz="1000" i="1" dirty="0"/>
              <a:t>Fyzika pro 9. ročník</a:t>
            </a:r>
            <a:r>
              <a:rPr lang="cs-CZ" sz="1000" dirty="0"/>
              <a:t>. Havlíčkův Brod: Prometheus, 2002, ISBN 80-7196-193-0.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Galerie klipart</a:t>
            </a:r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Vlastní tvorba</a:t>
            </a:r>
          </a:p>
          <a:p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2606</TotalTime>
  <Words>616</Words>
  <Application>Microsoft Office PowerPoint</Application>
  <PresentationFormat>Předvádění na obrazovce (4:3)</PresentationFormat>
  <Paragraphs>138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Summer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hanaro</cp:lastModifiedBy>
  <cp:revision>358</cp:revision>
  <dcterms:created xsi:type="dcterms:W3CDTF">2012-04-23T18:25:05Z</dcterms:created>
  <dcterms:modified xsi:type="dcterms:W3CDTF">2013-04-11T08:11:05Z</dcterms:modified>
</cp:coreProperties>
</file>