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48" r:id="rId1"/>
  </p:sldMasterIdLst>
  <p:sldIdLst>
    <p:sldId id="274" r:id="rId2"/>
    <p:sldId id="269" r:id="rId3"/>
    <p:sldId id="348" r:id="rId4"/>
    <p:sldId id="355" r:id="rId5"/>
    <p:sldId id="359" r:id="rId6"/>
    <p:sldId id="360" r:id="rId7"/>
    <p:sldId id="357" r:id="rId8"/>
    <p:sldId id="358" r:id="rId9"/>
    <p:sldId id="302" r:id="rId10"/>
    <p:sldId id="304" r:id="rId11"/>
    <p:sldId id="361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95545" autoAdjust="0"/>
  </p:normalViewPr>
  <p:slideViewPr>
    <p:cSldViewPr>
      <p:cViewPr>
        <p:scale>
          <a:sx n="60" d="100"/>
          <a:sy n="60" d="100"/>
        </p:scale>
        <p:origin x="-1368" y="-17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Ionizuj%C3%ADc%C3%AD_z%C3%A1%C5%99en%C3%AD" TargetMode="External"/><Relationship Id="rId5" Type="http://schemas.openxmlformats.org/officeDocument/2006/relationships/image" Target="../media/image3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ntoine_Henri_Becquerel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ierre_Curie" TargetMode="External"/><Relationship Id="rId2" Type="http://schemas.openxmlformats.org/officeDocument/2006/relationships/hyperlink" Target="http://cs.wikipedia.org/wiki/Maria_Curie-Sk%C5%82odowska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261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7953" y="160305"/>
            <a:ext cx="8965858" cy="1736544"/>
          </a:xfrm>
          <a:prstGeom prst="roundRect">
            <a:avLst>
              <a:gd name="adj" fmla="val 716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5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8498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8498" y="3038485"/>
            <a:ext cx="82613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VY_32_INOVACE_10_18_F9_Hanak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4693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542534" y="3561705"/>
            <a:ext cx="40046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Jaderná energie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281" y="160305"/>
            <a:ext cx="8693132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518498" y="4072225"/>
            <a:ext cx="42252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Radioaktivita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1156" y="576831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44228" y="202265"/>
            <a:ext cx="8527119" cy="1066495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84784"/>
            <a:ext cx="8609307" cy="4968551"/>
          </a:xfrm>
          <a:prstGeom prst="roundRect">
            <a:avLst>
              <a:gd name="adj" fmla="val 12432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54574" y="202265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44228" y="1772816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</a:rPr>
              <a:t>Tato hodina se zabývá radioaktivitou. Na závěr  jsou zde uvedené otázky, které prověří, jak žáci látku pochopili.</a:t>
            </a:r>
            <a:r>
              <a:rPr lang="cs-CZ" sz="1800" dirty="0">
                <a:solidFill>
                  <a:schemeClr val="bg1"/>
                </a:solidFill>
              </a:rPr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</a:rPr>
              <a:t>V hodině jsou odkazy na internetové stránky, které slouží k doplnění a rozšíření probírané látky o další zajímavé informace. Hodina je tvořena tak</a:t>
            </a:r>
            <a:r>
              <a:rPr lang="cs-CZ" sz="1800">
                <a:solidFill>
                  <a:schemeClr val="bg1"/>
                </a:solidFill>
              </a:rPr>
              <a:t>, </a:t>
            </a:r>
            <a:r>
              <a:rPr lang="cs-CZ" sz="1800" smtClean="0">
                <a:solidFill>
                  <a:schemeClr val="bg1"/>
                </a:solidFill>
              </a:rPr>
              <a:t>aby </a:t>
            </a:r>
            <a:r>
              <a:rPr lang="cs-CZ" sz="1800" dirty="0">
                <a:solidFill>
                  <a:schemeClr val="bg1"/>
                </a:solidFill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-11572" y="58128"/>
            <a:ext cx="9143999" cy="1241853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11848" y="193248"/>
            <a:ext cx="8544379" cy="10531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Radioaktivita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vyzařování jaderného záření nestabilními jádry atomů.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0" y="3734812"/>
            <a:ext cx="9132427" cy="309634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0" y="1299981"/>
            <a:ext cx="9132427" cy="121040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11848" y="1429073"/>
            <a:ext cx="8413736" cy="9522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Radionuklidy</a:t>
            </a:r>
            <a:r>
              <a:rPr lang="cs-CZ" sz="2800" b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 jsou látky tvořené atomy s jádry, které vyzařují radioaktivní záření.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334564" y="3901139"/>
            <a:ext cx="8138134" cy="56428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Jádra radionuklidů mohou vyzařovat: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273586" y="4440730"/>
                <a:ext cx="3618036" cy="56428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- </a:t>
                </a:r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z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áření alfa (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)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3586" y="4440730"/>
                <a:ext cx="3618036" cy="564287"/>
              </a:xfrm>
              <a:prstGeom prst="rect">
                <a:avLst/>
              </a:prstGeom>
              <a:blipFill rotWithShape="1">
                <a:blip r:embed="rId2"/>
                <a:stretch>
                  <a:fillRect l="-3541" t="-11828" b="-204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301498" y="5008114"/>
                <a:ext cx="3590124" cy="56428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- </a:t>
                </a:r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z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áření beta (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)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1498" y="5008114"/>
                <a:ext cx="3590124" cy="564287"/>
              </a:xfrm>
              <a:prstGeom prst="rect">
                <a:avLst/>
              </a:prstGeom>
              <a:blipFill rotWithShape="1">
                <a:blip r:embed="rId3"/>
                <a:stretch>
                  <a:fillRect l="-3571" t="-11957" r="-340" b="-217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2273586" y="5572400"/>
                <a:ext cx="4050084" cy="56428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b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- </a:t>
                </a:r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z</a:t>
                </a: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áření gama (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+mj-lt"/>
                  </a:rPr>
                  <a:t>)</a:t>
                </a:r>
                <a:endParaRPr lang="cs-CZ" sz="28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3586" y="5572400"/>
                <a:ext cx="4050084" cy="564287"/>
              </a:xfrm>
              <a:prstGeom prst="rect">
                <a:avLst/>
              </a:prstGeom>
              <a:blipFill rotWithShape="1">
                <a:blip r:embed="rId4"/>
                <a:stretch>
                  <a:fillRect l="-3163" t="-11828" b="-204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ástupný symbol pro obsah 2"/>
          <p:cNvSpPr>
            <a:spLocks noGrp="1"/>
          </p:cNvSpPr>
          <p:nvPr/>
        </p:nvSpPr>
        <p:spPr>
          <a:xfrm>
            <a:off x="2289982" y="6136688"/>
            <a:ext cx="4485580" cy="56428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-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neutronová záření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S7687CZ2\MC9004324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84" y="4487848"/>
            <a:ext cx="1743075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Zaoblený obdélník 21"/>
          <p:cNvSpPr/>
          <p:nvPr/>
        </p:nvSpPr>
        <p:spPr>
          <a:xfrm>
            <a:off x="0" y="2498507"/>
            <a:ext cx="9144000" cy="121040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197524" y="2628796"/>
            <a:ext cx="8946475" cy="95222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Poločas přeměny </a:t>
            </a: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+mj-lt"/>
              </a:rPr>
              <a:t>je doba, za kterou se přemění polovina z celkového počtu jader radionuklidů.</a:t>
            </a:r>
            <a:endParaRPr lang="cs-CZ" sz="27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aoblený obdélník 16">
            <a:hlinkClick r:id="rId6"/>
          </p:cNvPr>
          <p:cNvSpPr/>
          <p:nvPr/>
        </p:nvSpPr>
        <p:spPr>
          <a:xfrm>
            <a:off x="6948264" y="4959199"/>
            <a:ext cx="2016224" cy="168518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Internet:</a:t>
            </a:r>
            <a:br>
              <a:rPr lang="cs-CZ" sz="2000" b="1" dirty="0" smtClean="0">
                <a:solidFill>
                  <a:schemeClr val="bg1"/>
                </a:solidFill>
              </a:rPr>
            </a:br>
            <a:r>
              <a:rPr lang="cs-CZ" sz="2000" b="1" dirty="0" smtClean="0">
                <a:solidFill>
                  <a:schemeClr val="bg1"/>
                </a:solidFill>
              </a:rPr>
              <a:t>ionizující </a:t>
            </a:r>
            <a:r>
              <a:rPr lang="cs-CZ" sz="2000" b="1" dirty="0">
                <a:solidFill>
                  <a:schemeClr val="bg1"/>
                </a:solidFill>
              </a:rPr>
              <a:t>záření</a:t>
            </a:r>
          </a:p>
        </p:txBody>
      </p:sp>
    </p:spTree>
    <p:extLst>
      <p:ext uri="{BB962C8B-B14F-4D97-AF65-F5344CB8AC3E}">
        <p14:creationId xmlns:p14="http://schemas.microsoft.com/office/powerpoint/2010/main" val="4154828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5" grpId="0"/>
      <p:bldP spid="18" grpId="0"/>
      <p:bldP spid="19" grpId="0"/>
      <p:bldP spid="20" grpId="0"/>
      <p:bldP spid="21" grpId="0"/>
      <p:bldP spid="23" grpId="0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8160" y="2924944"/>
            <a:ext cx="9171732" cy="334787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5892" y="1239"/>
            <a:ext cx="9144000" cy="277968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323528" y="194728"/>
                <a:ext cx="3001429" cy="6931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7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Záření </a:t>
                </a:r>
                <a:r>
                  <a:rPr lang="cs-CZ" sz="27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alfa (</a:t>
                </a:r>
                <a14:m>
                  <m:oMath xmlns:m="http://schemas.openxmlformats.org/officeDocument/2006/math">
                    <m:r>
                      <a:rPr lang="cs-CZ" sz="27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𝜶</m:t>
                    </m:r>
                  </m:oMath>
                </a14:m>
                <a:r>
                  <a:rPr lang="cs-CZ" sz="27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</a:t>
                </a:r>
                <a:endParaRPr lang="cs-CZ" sz="27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94728"/>
                <a:ext cx="3001429" cy="693143"/>
              </a:xfrm>
              <a:prstGeom prst="rect">
                <a:avLst/>
              </a:prstGeom>
              <a:blipFill rotWithShape="1">
                <a:blip r:embed="rId2"/>
                <a:stretch>
                  <a:fillRect l="-3659" t="-7895" r="-26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ástupný symbol pro obsah 2"/>
          <p:cNvSpPr>
            <a:spLocks noGrp="1"/>
          </p:cNvSpPr>
          <p:nvPr/>
        </p:nvSpPr>
        <p:spPr>
          <a:xfrm>
            <a:off x="1597422" y="1391083"/>
            <a:ext cx="6048672" cy="6931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toto záření pohlcuje list papíru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1548284" y="1978293"/>
            <a:ext cx="6048052" cy="6931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je nebezpečné při vdechnutí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547664" y="715173"/>
                <a:ext cx="6359252" cy="6931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7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- je tvořeno jádry atomu helia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sz="27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PrePr>
                      <m:sub>
                        <m:r>
                          <a:rPr lang="cs-CZ" sz="27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  <m:sup>
                        <m:r>
                          <a:rPr lang="cs-CZ" sz="2700" b="0" i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</m:sup>
                      <m:e>
                        <m:r>
                          <a:rPr lang="cs-CZ" sz="27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𝐻𝑒</m:t>
                        </m:r>
                        <m:r>
                          <a:rPr lang="cs-CZ" sz="27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</m:e>
                    </m:sPre>
                    <m:r>
                      <a:rPr lang="cs-CZ" sz="27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endParaRPr lang="cs-CZ" sz="27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715173"/>
                <a:ext cx="6359252" cy="693143"/>
              </a:xfrm>
              <a:prstGeom prst="rect">
                <a:avLst/>
              </a:prstGeom>
              <a:blipFill rotWithShape="1">
                <a:blip r:embed="rId3"/>
                <a:stretch>
                  <a:fillRect l="-1822" t="-70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-160555" y="3123948"/>
                <a:ext cx="3682877" cy="6931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r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Záření </a:t>
                </a:r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beta (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𝜷</m:t>
                    </m:r>
                  </m:oMath>
                </a14:m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</a:t>
                </a: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60555" y="3123948"/>
                <a:ext cx="3682877" cy="693143"/>
              </a:xfrm>
              <a:prstGeom prst="rect">
                <a:avLst/>
              </a:prstGeom>
              <a:blipFill rotWithShape="1">
                <a:blip r:embed="rId4"/>
                <a:stretch>
                  <a:fillRect t="-9649" r="-33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Zástupný symbol pro obsah 2"/>
          <p:cNvSpPr>
            <a:spLocks noGrp="1"/>
          </p:cNvSpPr>
          <p:nvPr/>
        </p:nvSpPr>
        <p:spPr>
          <a:xfrm>
            <a:off x="1140148" y="5287740"/>
            <a:ext cx="8298122" cy="6931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toto záření pohlcuje tenký hliníkový plech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1128440" y="3804334"/>
            <a:ext cx="7937920" cy="100453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je tvořeno záporně nabitými elektrony </a:t>
            </a:r>
            <a:b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nebo kladnými částicemi (pozitrony)</a:t>
            </a:r>
            <a:endParaRPr lang="cs-CZ" sz="27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1128440" y="4745742"/>
            <a:ext cx="8298122" cy="6931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rychlost částic je blízká rychlosti světla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AM1I8PN9\MC9003465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7800" y="1435100"/>
            <a:ext cx="863600" cy="86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1887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23" grpId="0"/>
      <p:bldP spid="24" grpId="0"/>
      <p:bldP spid="26" grpId="0"/>
      <p:bldP spid="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2026" y="3130886"/>
            <a:ext cx="9171732" cy="334787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5892" y="1239"/>
            <a:ext cx="9144000" cy="2995713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323528" y="194728"/>
                <a:ext cx="3528392" cy="69314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Záření </a:t>
                </a:r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gama (</a:t>
                </a:r>
                <a14:m>
                  <m:oMath xmlns:m="http://schemas.openxmlformats.org/officeDocument/2006/math">
                    <m:r>
                      <a:rPr lang="cs-CZ" sz="2800" b="1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𝜸</m:t>
                    </m:r>
                  </m:oMath>
                </a14:m>
                <a:r>
                  <a:rPr lang="cs-CZ" sz="2800" b="1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94728"/>
                <a:ext cx="3528392" cy="693143"/>
              </a:xfrm>
              <a:prstGeom prst="rect">
                <a:avLst/>
              </a:prstGeom>
              <a:blipFill rotWithShape="1">
                <a:blip r:embed="rId2"/>
                <a:stretch>
                  <a:fillRect l="-3454" t="-9649" r="-1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2"/>
          <p:cNvSpPr>
            <a:spLocks noGrp="1"/>
          </p:cNvSpPr>
          <p:nvPr/>
        </p:nvSpPr>
        <p:spPr>
          <a:xfrm>
            <a:off x="409420" y="1223193"/>
            <a:ext cx="8794012" cy="10339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je </a:t>
            </a:r>
            <a:r>
              <a:rPr lang="cs-CZ" sz="27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vysoce energetické elektromagnetické záření </a:t>
            </a: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vznikající </a:t>
            </a:r>
            <a:r>
              <a:rPr lang="cs-CZ" sz="27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při radioaktivních a jiných jaderných </a:t>
            </a: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37394" y="3286181"/>
            <a:ext cx="5438056" cy="6931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Neutronová </a:t>
            </a: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záření</a:t>
            </a: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72157" y="5313804"/>
            <a:ext cx="9264500" cy="6931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záření pohlcuje silná vrstva vody nebo betonu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86023" y="3800289"/>
            <a:ext cx="7937920" cy="66847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je tvořeno proudem neutronů.</a:t>
            </a:r>
            <a:endParaRPr lang="cs-CZ" sz="27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51576" y="4458252"/>
            <a:ext cx="8260704" cy="6931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vzniká v jaderných bombách a jaderných  </a:t>
            </a:r>
            <a:b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reaktorech 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00292" y="2257110"/>
            <a:ext cx="8298122" cy="6931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toto záření pohlcuje vrstva olova</a:t>
            </a:r>
            <a:endParaRPr lang="cs-CZ" sz="27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51576" y="692696"/>
            <a:ext cx="7937920" cy="66847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7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je tvořeno fotony</a:t>
            </a:r>
            <a:endParaRPr lang="cs-CZ" sz="27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050" name="Picture 2" descr="C:\Users\spravce\AppData\Local\Microsoft\Windows\Temporary Internet Files\Content.IE5\AM1I8PN9\MC9003465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5100" y="3568700"/>
            <a:ext cx="863600" cy="86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3760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95739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1059726"/>
            <a:ext cx="9171732" cy="553762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4762" y="1266770"/>
            <a:ext cx="8712968" cy="504254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4" name="Skupina 33"/>
          <p:cNvGrpSpPr/>
          <p:nvPr/>
        </p:nvGrpSpPr>
        <p:grpSpPr>
          <a:xfrm>
            <a:off x="7347366" y="2030630"/>
            <a:ext cx="1321774" cy="3416300"/>
            <a:chOff x="7355526" y="2167656"/>
            <a:chExt cx="1321774" cy="3416300"/>
          </a:xfrm>
        </p:grpSpPr>
        <p:sp>
          <p:nvSpPr>
            <p:cNvPr id="6" name="Obdélník 5"/>
            <p:cNvSpPr/>
            <p:nvPr/>
          </p:nvSpPr>
          <p:spPr>
            <a:xfrm>
              <a:off x="8168326" y="3351708"/>
              <a:ext cx="504056" cy="2232248"/>
            </a:xfrm>
            <a:prstGeom prst="rect">
              <a:avLst/>
            </a:prstGeom>
            <a:blipFill>
              <a:blip r:embed="rId2"/>
              <a:tile tx="0" ty="0" sx="100000" sy="100000" flip="none" algn="tl"/>
            </a:blip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olný tvar 12"/>
            <p:cNvSpPr/>
            <p:nvPr/>
          </p:nvSpPr>
          <p:spPr>
            <a:xfrm>
              <a:off x="7355526" y="2167656"/>
              <a:ext cx="812800" cy="3416300"/>
            </a:xfrm>
            <a:custGeom>
              <a:avLst/>
              <a:gdLst>
                <a:gd name="connsiteX0" fmla="*/ 800100 w 812800"/>
                <a:gd name="connsiteY0" fmla="*/ 1155700 h 3416300"/>
                <a:gd name="connsiteX1" fmla="*/ 0 w 812800"/>
                <a:gd name="connsiteY1" fmla="*/ 0 h 3416300"/>
                <a:gd name="connsiteX2" fmla="*/ 0 w 812800"/>
                <a:gd name="connsiteY2" fmla="*/ 2286000 h 3416300"/>
                <a:gd name="connsiteX3" fmla="*/ 812800 w 812800"/>
                <a:gd name="connsiteY3" fmla="*/ 3416300 h 3416300"/>
                <a:gd name="connsiteX4" fmla="*/ 800100 w 812800"/>
                <a:gd name="connsiteY4" fmla="*/ 1155700 h 341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2800" h="3416300">
                  <a:moveTo>
                    <a:pt x="800100" y="1155700"/>
                  </a:moveTo>
                  <a:lnTo>
                    <a:pt x="0" y="0"/>
                  </a:lnTo>
                  <a:lnTo>
                    <a:pt x="0" y="2286000"/>
                  </a:lnTo>
                  <a:lnTo>
                    <a:pt x="812800" y="3416300"/>
                  </a:lnTo>
                  <a:cubicBezTo>
                    <a:pt x="808567" y="2662767"/>
                    <a:pt x="804333" y="1909233"/>
                    <a:pt x="800100" y="1155700"/>
                  </a:cubicBezTo>
                  <a:close/>
                </a:path>
              </a:pathLst>
            </a:custGeom>
            <a:blipFill>
              <a:blip r:embed="rId2"/>
              <a:tile tx="0" ty="0" sx="100000" sy="100000" flip="none" algn="tl"/>
            </a:blip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Volný tvar 18"/>
            <p:cNvSpPr/>
            <p:nvPr/>
          </p:nvSpPr>
          <p:spPr>
            <a:xfrm>
              <a:off x="7369200" y="2180368"/>
              <a:ext cx="1308100" cy="1181100"/>
            </a:xfrm>
            <a:custGeom>
              <a:avLst/>
              <a:gdLst>
                <a:gd name="connsiteX0" fmla="*/ 0 w 1308100"/>
                <a:gd name="connsiteY0" fmla="*/ 0 h 1181100"/>
                <a:gd name="connsiteX1" fmla="*/ 825500 w 1308100"/>
                <a:gd name="connsiteY1" fmla="*/ 1181100 h 1181100"/>
                <a:gd name="connsiteX2" fmla="*/ 1308100 w 1308100"/>
                <a:gd name="connsiteY2" fmla="*/ 1181100 h 1181100"/>
                <a:gd name="connsiteX3" fmla="*/ 495300 w 1308100"/>
                <a:gd name="connsiteY3" fmla="*/ 0 h 1181100"/>
                <a:gd name="connsiteX4" fmla="*/ 0 w 1308100"/>
                <a:gd name="connsiteY4" fmla="*/ 0 h 1181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08100" h="1181100">
                  <a:moveTo>
                    <a:pt x="0" y="0"/>
                  </a:moveTo>
                  <a:lnTo>
                    <a:pt x="825500" y="1181100"/>
                  </a:lnTo>
                  <a:lnTo>
                    <a:pt x="1308100" y="1181100"/>
                  </a:lnTo>
                  <a:lnTo>
                    <a:pt x="495300" y="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tile tx="0" ty="0" sx="100000" sy="100000" flip="none" algn="tl"/>
            </a:blipFill>
            <a:ln w="317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Volný tvar 30"/>
          <p:cNvSpPr/>
          <p:nvPr/>
        </p:nvSpPr>
        <p:spPr>
          <a:xfrm>
            <a:off x="2197932" y="1971204"/>
            <a:ext cx="812800" cy="3416300"/>
          </a:xfrm>
          <a:custGeom>
            <a:avLst/>
            <a:gdLst>
              <a:gd name="connsiteX0" fmla="*/ 800100 w 812800"/>
              <a:gd name="connsiteY0" fmla="*/ 1155700 h 3416300"/>
              <a:gd name="connsiteX1" fmla="*/ 0 w 812800"/>
              <a:gd name="connsiteY1" fmla="*/ 0 h 3416300"/>
              <a:gd name="connsiteX2" fmla="*/ 0 w 812800"/>
              <a:gd name="connsiteY2" fmla="*/ 2286000 h 3416300"/>
              <a:gd name="connsiteX3" fmla="*/ 812800 w 812800"/>
              <a:gd name="connsiteY3" fmla="*/ 3416300 h 3416300"/>
              <a:gd name="connsiteX4" fmla="*/ 800100 w 812800"/>
              <a:gd name="connsiteY4" fmla="*/ 1155700 h 3416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00" h="3416300">
                <a:moveTo>
                  <a:pt x="800100" y="1155700"/>
                </a:moveTo>
                <a:lnTo>
                  <a:pt x="0" y="0"/>
                </a:lnTo>
                <a:lnTo>
                  <a:pt x="0" y="2286000"/>
                </a:lnTo>
                <a:lnTo>
                  <a:pt x="812800" y="3416300"/>
                </a:lnTo>
                <a:cubicBezTo>
                  <a:pt x="808567" y="2662767"/>
                  <a:pt x="804333" y="1909233"/>
                  <a:pt x="800100" y="1155700"/>
                </a:cubicBezTo>
                <a:close/>
              </a:path>
            </a:pathLst>
          </a:custGeom>
          <a:solidFill>
            <a:schemeClr val="tx1">
              <a:lumMod val="95000"/>
            </a:schemeClr>
          </a:solidFill>
          <a:ln w="31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5" name="Skupina 34"/>
          <p:cNvGrpSpPr/>
          <p:nvPr/>
        </p:nvGrpSpPr>
        <p:grpSpPr>
          <a:xfrm>
            <a:off x="5562836" y="2106641"/>
            <a:ext cx="1066871" cy="3417593"/>
            <a:chOff x="5570996" y="2243667"/>
            <a:chExt cx="1066871" cy="3417593"/>
          </a:xfrm>
          <a:gradFill>
            <a:gsLst>
              <a:gs pos="0">
                <a:srgbClr val="CBCBCB"/>
              </a:gs>
              <a:gs pos="1000">
                <a:srgbClr val="5F5F5F"/>
              </a:gs>
              <a:gs pos="21001">
                <a:srgbClr val="5F5F5F"/>
              </a:gs>
              <a:gs pos="100000">
                <a:srgbClr val="FFFFFF"/>
              </a:gs>
              <a:gs pos="61000">
                <a:srgbClr val="B2B2B2"/>
              </a:gs>
              <a:gs pos="100000">
                <a:srgbClr val="292929"/>
              </a:gs>
              <a:gs pos="94000">
                <a:srgbClr val="777777"/>
              </a:gs>
              <a:gs pos="100000">
                <a:srgbClr val="EAEAEA"/>
              </a:gs>
            </a:gsLst>
            <a:lin ang="5400000" scaled="0"/>
          </a:gradFill>
        </p:grpSpPr>
        <p:sp>
          <p:nvSpPr>
            <p:cNvPr id="22" name="Obdélník 21"/>
            <p:cNvSpPr/>
            <p:nvPr/>
          </p:nvSpPr>
          <p:spPr>
            <a:xfrm>
              <a:off x="6383796" y="3429012"/>
              <a:ext cx="252028" cy="2232248"/>
            </a:xfrm>
            <a:prstGeom prst="rect">
              <a:avLst/>
            </a:pr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5570996" y="2244960"/>
              <a:ext cx="812800" cy="3416300"/>
            </a:xfrm>
            <a:custGeom>
              <a:avLst/>
              <a:gdLst>
                <a:gd name="connsiteX0" fmla="*/ 800100 w 812800"/>
                <a:gd name="connsiteY0" fmla="*/ 1155700 h 3416300"/>
                <a:gd name="connsiteX1" fmla="*/ 0 w 812800"/>
                <a:gd name="connsiteY1" fmla="*/ 0 h 3416300"/>
                <a:gd name="connsiteX2" fmla="*/ 0 w 812800"/>
                <a:gd name="connsiteY2" fmla="*/ 2286000 h 3416300"/>
                <a:gd name="connsiteX3" fmla="*/ 812800 w 812800"/>
                <a:gd name="connsiteY3" fmla="*/ 3416300 h 3416300"/>
                <a:gd name="connsiteX4" fmla="*/ 800100 w 812800"/>
                <a:gd name="connsiteY4" fmla="*/ 1155700 h 341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2800" h="3416300">
                  <a:moveTo>
                    <a:pt x="800100" y="1155700"/>
                  </a:moveTo>
                  <a:lnTo>
                    <a:pt x="0" y="0"/>
                  </a:lnTo>
                  <a:lnTo>
                    <a:pt x="0" y="2286000"/>
                  </a:lnTo>
                  <a:lnTo>
                    <a:pt x="812800" y="3416300"/>
                  </a:lnTo>
                  <a:cubicBezTo>
                    <a:pt x="808567" y="2662767"/>
                    <a:pt x="804333" y="1909233"/>
                    <a:pt x="800100" y="1155700"/>
                  </a:cubicBezTo>
                  <a:close/>
                </a:path>
              </a:pathLst>
            </a:cu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 32"/>
            <p:cNvSpPr/>
            <p:nvPr/>
          </p:nvSpPr>
          <p:spPr>
            <a:xfrm>
              <a:off x="5579533" y="2243667"/>
              <a:ext cx="1058334" cy="1219200"/>
            </a:xfrm>
            <a:custGeom>
              <a:avLst/>
              <a:gdLst>
                <a:gd name="connsiteX0" fmla="*/ 0 w 1058334"/>
                <a:gd name="connsiteY0" fmla="*/ 16933 h 1219200"/>
                <a:gd name="connsiteX1" fmla="*/ 804334 w 1058334"/>
                <a:gd name="connsiteY1" fmla="*/ 1219200 h 1219200"/>
                <a:gd name="connsiteX2" fmla="*/ 1058334 w 1058334"/>
                <a:gd name="connsiteY2" fmla="*/ 1185333 h 1219200"/>
                <a:gd name="connsiteX3" fmla="*/ 220134 w 1058334"/>
                <a:gd name="connsiteY3" fmla="*/ 0 h 1219200"/>
                <a:gd name="connsiteX4" fmla="*/ 0 w 1058334"/>
                <a:gd name="connsiteY4" fmla="*/ 16933 h 12192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58334" h="1219200">
                  <a:moveTo>
                    <a:pt x="0" y="16933"/>
                  </a:moveTo>
                  <a:lnTo>
                    <a:pt x="804334" y="1219200"/>
                  </a:lnTo>
                  <a:lnTo>
                    <a:pt x="1058334" y="1185333"/>
                  </a:lnTo>
                  <a:lnTo>
                    <a:pt x="220134" y="0"/>
                  </a:lnTo>
                  <a:lnTo>
                    <a:pt x="0" y="16933"/>
                  </a:lnTo>
                  <a:close/>
                </a:path>
              </a:pathLst>
            </a:custGeom>
            <a:grpFill/>
            <a:ln w="635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3836476" y="2038138"/>
            <a:ext cx="871380" cy="3418552"/>
            <a:chOff x="3844636" y="2175164"/>
            <a:chExt cx="871380" cy="3418552"/>
          </a:xfrm>
          <a:gradFill>
            <a:gsLst>
              <a:gs pos="0">
                <a:srgbClr val="FFFFFF"/>
              </a:gs>
              <a:gs pos="7001">
                <a:srgbClr val="E6E6E6"/>
              </a:gs>
              <a:gs pos="100000">
                <a:srgbClr val="7D8496"/>
              </a:gs>
              <a:gs pos="98000">
                <a:srgbClr val="E6E6E6"/>
              </a:gs>
              <a:gs pos="100000">
                <a:srgbClr val="7D8496"/>
              </a:gs>
              <a:gs pos="100000">
                <a:srgbClr val="E6E6E6"/>
              </a:gs>
            </a:gsLst>
            <a:lin ang="5400000" scaled="0"/>
          </a:gradFill>
        </p:grpSpPr>
        <p:sp>
          <p:nvSpPr>
            <p:cNvPr id="26" name="Obdélník 25"/>
            <p:cNvSpPr/>
            <p:nvPr/>
          </p:nvSpPr>
          <p:spPr>
            <a:xfrm>
              <a:off x="4659406" y="3361468"/>
              <a:ext cx="56610" cy="2232248"/>
            </a:xfrm>
            <a:prstGeom prst="rect">
              <a:avLst/>
            </a:prstGeom>
            <a:grpFill/>
            <a:ln w="95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olný tvar 26"/>
            <p:cNvSpPr/>
            <p:nvPr/>
          </p:nvSpPr>
          <p:spPr>
            <a:xfrm>
              <a:off x="3846606" y="2177416"/>
              <a:ext cx="812800" cy="3416300"/>
            </a:xfrm>
            <a:custGeom>
              <a:avLst/>
              <a:gdLst>
                <a:gd name="connsiteX0" fmla="*/ 800100 w 812800"/>
                <a:gd name="connsiteY0" fmla="*/ 1155700 h 3416300"/>
                <a:gd name="connsiteX1" fmla="*/ 0 w 812800"/>
                <a:gd name="connsiteY1" fmla="*/ 0 h 3416300"/>
                <a:gd name="connsiteX2" fmla="*/ 0 w 812800"/>
                <a:gd name="connsiteY2" fmla="*/ 2286000 h 3416300"/>
                <a:gd name="connsiteX3" fmla="*/ 812800 w 812800"/>
                <a:gd name="connsiteY3" fmla="*/ 3416300 h 3416300"/>
                <a:gd name="connsiteX4" fmla="*/ 800100 w 812800"/>
                <a:gd name="connsiteY4" fmla="*/ 1155700 h 34163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12800" h="3416300">
                  <a:moveTo>
                    <a:pt x="800100" y="1155700"/>
                  </a:moveTo>
                  <a:lnTo>
                    <a:pt x="0" y="0"/>
                  </a:lnTo>
                  <a:lnTo>
                    <a:pt x="0" y="2286000"/>
                  </a:lnTo>
                  <a:lnTo>
                    <a:pt x="812800" y="3416300"/>
                  </a:lnTo>
                  <a:cubicBezTo>
                    <a:pt x="808567" y="2662767"/>
                    <a:pt x="804333" y="1909233"/>
                    <a:pt x="800100" y="1155700"/>
                  </a:cubicBezTo>
                  <a:close/>
                </a:path>
              </a:pathLst>
            </a:custGeom>
            <a:grpFill/>
            <a:ln w="95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olný tvar 35"/>
            <p:cNvSpPr/>
            <p:nvPr/>
          </p:nvSpPr>
          <p:spPr>
            <a:xfrm>
              <a:off x="3844636" y="2175164"/>
              <a:ext cx="865909" cy="1177636"/>
            </a:xfrm>
            <a:custGeom>
              <a:avLst/>
              <a:gdLst>
                <a:gd name="connsiteX0" fmla="*/ 0 w 865909"/>
                <a:gd name="connsiteY0" fmla="*/ 0 h 1177636"/>
                <a:gd name="connsiteX1" fmla="*/ 803564 w 865909"/>
                <a:gd name="connsiteY1" fmla="*/ 1177636 h 1177636"/>
                <a:gd name="connsiteX2" fmla="*/ 865909 w 865909"/>
                <a:gd name="connsiteY2" fmla="*/ 1177636 h 1177636"/>
                <a:gd name="connsiteX3" fmla="*/ 62346 w 865909"/>
                <a:gd name="connsiteY3" fmla="*/ 6927 h 1177636"/>
                <a:gd name="connsiteX4" fmla="*/ 0 w 865909"/>
                <a:gd name="connsiteY4" fmla="*/ 0 h 11776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65909" h="1177636">
                  <a:moveTo>
                    <a:pt x="0" y="0"/>
                  </a:moveTo>
                  <a:lnTo>
                    <a:pt x="803564" y="1177636"/>
                  </a:lnTo>
                  <a:lnTo>
                    <a:pt x="865909" y="1177636"/>
                  </a:lnTo>
                  <a:lnTo>
                    <a:pt x="62346" y="6927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9525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0" name="Šipka doprava 39"/>
          <p:cNvSpPr/>
          <p:nvPr/>
        </p:nvSpPr>
        <p:spPr>
          <a:xfrm>
            <a:off x="1596220" y="2633892"/>
            <a:ext cx="1008112" cy="240650"/>
          </a:xfrm>
          <a:prstGeom prst="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Šipka doprava 40"/>
          <p:cNvSpPr/>
          <p:nvPr/>
        </p:nvSpPr>
        <p:spPr>
          <a:xfrm>
            <a:off x="1596220" y="3085191"/>
            <a:ext cx="1008112" cy="240650"/>
          </a:xfrm>
          <a:prstGeom prst="rightArrow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prava 41"/>
          <p:cNvSpPr/>
          <p:nvPr/>
        </p:nvSpPr>
        <p:spPr>
          <a:xfrm>
            <a:off x="1596220" y="3559029"/>
            <a:ext cx="1008112" cy="24065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Šipka doprava 42"/>
          <p:cNvSpPr/>
          <p:nvPr/>
        </p:nvSpPr>
        <p:spPr>
          <a:xfrm>
            <a:off x="1596220" y="4099916"/>
            <a:ext cx="1008112" cy="240650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TextovéPole 43"/>
          <p:cNvSpPr txBox="1"/>
          <p:nvPr/>
        </p:nvSpPr>
        <p:spPr>
          <a:xfrm>
            <a:off x="424697" y="2531575"/>
            <a:ext cx="826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0" dirty="0" smtClean="0">
                <a:solidFill>
                  <a:schemeClr val="bg1"/>
                </a:solidFill>
                <a:latin typeface="+mj-lt"/>
              </a:rPr>
              <a:t>alfa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03415" y="3017892"/>
            <a:ext cx="826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0" dirty="0" smtClean="0">
                <a:solidFill>
                  <a:schemeClr val="bg1"/>
                </a:solidFill>
                <a:latin typeface="+mj-lt"/>
              </a:rPr>
              <a:t>beta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82115" y="3494688"/>
            <a:ext cx="826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0" dirty="0" smtClean="0">
                <a:solidFill>
                  <a:schemeClr val="bg1"/>
                </a:solidFill>
                <a:latin typeface="+mj-lt"/>
              </a:rPr>
              <a:t>gama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382115" y="3971234"/>
            <a:ext cx="13528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0" dirty="0" smtClean="0">
                <a:solidFill>
                  <a:schemeClr val="bg1"/>
                </a:solidFill>
                <a:latin typeface="+mj-lt"/>
              </a:rPr>
              <a:t>neutrony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8" name="Šipka doprava 47"/>
          <p:cNvSpPr/>
          <p:nvPr/>
        </p:nvSpPr>
        <p:spPr>
          <a:xfrm>
            <a:off x="3010732" y="4081473"/>
            <a:ext cx="1234114" cy="240650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ipka doprava 48"/>
          <p:cNvSpPr/>
          <p:nvPr/>
        </p:nvSpPr>
        <p:spPr>
          <a:xfrm>
            <a:off x="4724305" y="4081473"/>
            <a:ext cx="1234114" cy="240650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Šipka doprava 49"/>
          <p:cNvSpPr/>
          <p:nvPr/>
        </p:nvSpPr>
        <p:spPr>
          <a:xfrm>
            <a:off x="6629707" y="4081473"/>
            <a:ext cx="1234114" cy="240650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Šipka doprava 50"/>
          <p:cNvSpPr/>
          <p:nvPr/>
        </p:nvSpPr>
        <p:spPr>
          <a:xfrm>
            <a:off x="3014142" y="3580006"/>
            <a:ext cx="1189657" cy="24065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Šipka doprava 51"/>
          <p:cNvSpPr/>
          <p:nvPr/>
        </p:nvSpPr>
        <p:spPr>
          <a:xfrm>
            <a:off x="4724806" y="3571027"/>
            <a:ext cx="1189657" cy="24065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Šipka doprava 52"/>
          <p:cNvSpPr/>
          <p:nvPr/>
        </p:nvSpPr>
        <p:spPr>
          <a:xfrm>
            <a:off x="3010731" y="3087262"/>
            <a:ext cx="1193067" cy="240650"/>
          </a:xfrm>
          <a:prstGeom prst="rightArrow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Zaoblený obdélník 53"/>
          <p:cNvSpPr/>
          <p:nvPr/>
        </p:nvSpPr>
        <p:spPr>
          <a:xfrm>
            <a:off x="73540" y="20825"/>
            <a:ext cx="9007730" cy="1031911"/>
          </a:xfrm>
          <a:prstGeom prst="roundRect">
            <a:avLst>
              <a:gd name="adj" fmla="val 411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5" name="Zástupný symbol pro obsah 2"/>
          <p:cNvSpPr>
            <a:spLocks noGrp="1"/>
          </p:cNvSpPr>
          <p:nvPr/>
        </p:nvSpPr>
        <p:spPr>
          <a:xfrm>
            <a:off x="258639" y="209495"/>
            <a:ext cx="7829991" cy="84324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Pronikavost různých druhů záření:</a:t>
            </a:r>
            <a:endParaRPr lang="cs-CZ" sz="28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2483768" y="5698520"/>
            <a:ext cx="826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0" dirty="0" smtClean="0">
                <a:solidFill>
                  <a:schemeClr val="bg1"/>
                </a:solidFill>
                <a:latin typeface="+mj-lt"/>
              </a:rPr>
              <a:t>papír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4158612" y="5698520"/>
            <a:ext cx="826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0" dirty="0" smtClean="0">
                <a:solidFill>
                  <a:schemeClr val="bg1"/>
                </a:solidFill>
                <a:latin typeface="+mj-lt"/>
              </a:rPr>
              <a:t>hliník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914463" y="5698520"/>
            <a:ext cx="826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0" dirty="0" smtClean="0">
                <a:solidFill>
                  <a:schemeClr val="bg1"/>
                </a:solidFill>
                <a:latin typeface="+mj-lt"/>
              </a:rPr>
              <a:t>olovo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792415" y="5698520"/>
            <a:ext cx="970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0" dirty="0" smtClean="0">
                <a:solidFill>
                  <a:schemeClr val="bg1"/>
                </a:solidFill>
                <a:latin typeface="+mj-lt"/>
              </a:rPr>
              <a:t>beton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3237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6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1" grpId="0" animBg="1"/>
      <p:bldP spid="40" grpId="0" animBg="1"/>
      <p:bldP spid="41" grpId="0" animBg="1"/>
      <p:bldP spid="42" grpId="0" animBg="1"/>
      <p:bldP spid="43" grpId="0" animBg="1"/>
      <p:bldP spid="44" grpId="0"/>
      <p:bldP spid="45" grpId="0"/>
      <p:bldP spid="46" grpId="0"/>
      <p:bldP spid="47" grpId="0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5" grpId="0"/>
      <p:bldP spid="56" grpId="0"/>
      <p:bldP spid="57" grpId="0"/>
      <p:bldP spid="58" grpId="0"/>
      <p:bldP spid="5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49522" y="3657724"/>
            <a:ext cx="8786974" cy="2998936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49522" y="643208"/>
            <a:ext cx="8786974" cy="2527226"/>
          </a:xfrm>
          <a:prstGeom prst="roundRect">
            <a:avLst>
              <a:gd name="adj" fmla="val 949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74513" y="1023433"/>
            <a:ext cx="4396975" cy="1048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Antoine 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Henri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Becquerel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(1852 - 1908)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74513" y="3861048"/>
            <a:ext cx="8154839" cy="25922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Zkoumal světélkování látek po jejich předchozím osvětlení ( luminiscencí) a v roce 1896 zjistil, že nerost smolinec obsahující uran vydává neviditelné pronikavé záření. Stal se objevitelem radioaktivity. Spolu s Pierrem a Marií Curieovými dostal za svůj objev v roce 1903 Nobelovu cenu.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795222" y="2323737"/>
            <a:ext cx="3825257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francouzský fyzik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aoblený obdélník 6">
            <a:hlinkClick r:id="rId2"/>
          </p:cNvPr>
          <p:cNvSpPr/>
          <p:nvPr/>
        </p:nvSpPr>
        <p:spPr>
          <a:xfrm>
            <a:off x="4885677" y="824529"/>
            <a:ext cx="3968664" cy="2107716"/>
          </a:xfrm>
          <a:prstGeom prst="roundRect">
            <a:avLst>
              <a:gd name="adj" fmla="val 532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Internet:</a:t>
            </a:r>
          </a:p>
          <a:p>
            <a:pPr algn="ctr">
              <a:lnSpc>
                <a:spcPct val="200000"/>
              </a:lnSpc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Antoine </a:t>
            </a:r>
            <a:r>
              <a:rPr lang="cs-CZ" sz="2400" b="1" dirty="0" err="1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Henri</a:t>
            </a:r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Becquerel</a:t>
            </a:r>
          </a:p>
        </p:txBody>
      </p:sp>
    </p:spTree>
    <p:extLst>
      <p:ext uri="{BB962C8B-B14F-4D97-AF65-F5344CB8AC3E}">
        <p14:creationId xmlns:p14="http://schemas.microsoft.com/office/powerpoint/2010/main" val="3188398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81047" y="3867398"/>
            <a:ext cx="9036496" cy="2507580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0" y="58934"/>
            <a:ext cx="9036496" cy="1908811"/>
          </a:xfrm>
          <a:prstGeom prst="roundRect">
            <a:avLst>
              <a:gd name="adj" fmla="val 949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66125" y="90567"/>
            <a:ext cx="4673551" cy="1048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Marie Curieová - </a:t>
            </a:r>
            <a:r>
              <a:rPr lang="cs-CZ" sz="2600" b="1" dirty="0" err="1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Sklodovská</a:t>
            </a:r>
            <a:endParaRPr lang="cs-CZ" sz="2600" b="1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</a:endParaRPr>
          </a:p>
          <a:p>
            <a:pPr marL="0" indent="0" algn="ctr">
              <a:buNone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(1868 - 1934)</a:t>
            </a:r>
            <a:endParaRPr lang="cs-CZ" sz="26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30554" y="3933056"/>
            <a:ext cx="8537482" cy="23762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Objevili nové neznámé radioaktivní prvky (polonium, radium) a věnovali se výzkumu radioaktivity. V roce 1903 dostali Nobelovu cenu za fyziku. Marie Curieová získala v roce 1911 ještě druhou Nobelovu cenu za chemii. 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62571" y="1091189"/>
            <a:ext cx="4613625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f</a:t>
            </a: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rancouzská fyzička a chemička polského původu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aoblený obdélník 6">
            <a:hlinkClick r:id="rId2"/>
          </p:cNvPr>
          <p:cNvSpPr/>
          <p:nvPr/>
        </p:nvSpPr>
        <p:spPr>
          <a:xfrm>
            <a:off x="5486391" y="164664"/>
            <a:ext cx="3418244" cy="1735493"/>
          </a:xfrm>
          <a:prstGeom prst="roundRect">
            <a:avLst>
              <a:gd name="adj" fmla="val 532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Internet:</a:t>
            </a:r>
          </a:p>
          <a:p>
            <a:pPr algn="ctr"/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Marie </a:t>
            </a:r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Curieová - </a:t>
            </a:r>
            <a:r>
              <a:rPr lang="cs-CZ" sz="2400" b="1" dirty="0" err="1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Sklodovská</a:t>
            </a:r>
            <a:endParaRPr lang="cs-CZ" sz="2400" b="1" dirty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0295" y="1994203"/>
            <a:ext cx="9036496" cy="1651314"/>
          </a:xfrm>
          <a:prstGeom prst="roundRect">
            <a:avLst>
              <a:gd name="adj" fmla="val 949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593403" y="2100960"/>
            <a:ext cx="4673551" cy="1048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600" b="1" dirty="0" err="1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Pierre</a:t>
            </a: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Curie</a:t>
            </a:r>
          </a:p>
          <a:p>
            <a:pPr marL="0" indent="0" algn="ctr">
              <a:buNone/>
            </a:pPr>
            <a:r>
              <a:rPr lang="cs-CZ" sz="26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(1868 - 1934)</a:t>
            </a:r>
            <a:endParaRPr lang="cs-CZ" sz="26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593403" y="3037009"/>
            <a:ext cx="4613625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francouzský fyzik a chemik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aoblený obdélník 10">
            <a:hlinkClick r:id="rId3"/>
          </p:cNvPr>
          <p:cNvSpPr/>
          <p:nvPr/>
        </p:nvSpPr>
        <p:spPr>
          <a:xfrm>
            <a:off x="5486391" y="2064711"/>
            <a:ext cx="3418244" cy="1436297"/>
          </a:xfrm>
          <a:prstGeom prst="roundRect">
            <a:avLst>
              <a:gd name="adj" fmla="val 532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Internet:</a:t>
            </a:r>
          </a:p>
          <a:p>
            <a:pPr algn="ctr"/>
            <a:r>
              <a:rPr lang="cs-CZ" sz="2400" b="1" dirty="0" err="1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Pierre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Curie</a:t>
            </a:r>
          </a:p>
        </p:txBody>
      </p:sp>
    </p:spTree>
    <p:extLst>
      <p:ext uri="{BB962C8B-B14F-4D97-AF65-F5344CB8AC3E}">
        <p14:creationId xmlns:p14="http://schemas.microsoft.com/office/powerpoint/2010/main" val="926710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animBg="1"/>
      <p:bldP spid="9" grpId="0"/>
      <p:bldP spid="10" grpId="0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263" y="821036"/>
            <a:ext cx="8984839" cy="603696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0404" y="3576108"/>
            <a:ext cx="8978445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-22376" y="2723726"/>
            <a:ext cx="8964488" cy="786629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-22376" y="1869368"/>
            <a:ext cx="8964488" cy="854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35657" y="977695"/>
            <a:ext cx="8978444" cy="8266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9263" y="0"/>
            <a:ext cx="8991962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81271" y="144016"/>
            <a:ext cx="563088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05026" y="1102976"/>
            <a:ext cx="844048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Co je radioaktivita?</a:t>
            </a: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69429" y="3739551"/>
            <a:ext cx="8176457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Co tvoří záření alfa?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33661" y="2007991"/>
            <a:ext cx="8330018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Co je radionuklid?</a:t>
            </a: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04798" y="2851578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Co je poločas přeměny?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31929" y="4580689"/>
            <a:ext cx="8983819" cy="85652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181158" y="4687865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6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6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Čím lze pohltit </a:t>
            </a:r>
            <a:r>
              <a:rPr lang="cs-CZ" sz="2600" spc="-4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sz="26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áření gama? </a:t>
            </a:r>
            <a:endParaRPr lang="cs-CZ" sz="26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780" y="5503807"/>
            <a:ext cx="8972968" cy="998427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181158" y="5684224"/>
            <a:ext cx="9297681" cy="47795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6) Kde vzniká neutronové záření?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AM1I8PN9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7703"/>
            <a:ext cx="1512784" cy="161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789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4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52271" y="0"/>
            <a:ext cx="9091728" cy="7908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5784" y="14401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-3525" y="4039029"/>
            <a:ext cx="9134368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13731" y="2999254"/>
            <a:ext cx="9117111" cy="103977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7249" y="1869366"/>
            <a:ext cx="9123594" cy="112758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-3525" y="764887"/>
            <a:ext cx="9147523" cy="110448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193092" y="885151"/>
            <a:ext cx="8784852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pc="-1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Radioaktivita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vyzařování jaderného záření nestabilními jádry atomů.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193092" y="4202473"/>
                <a:ext cx="8176457" cy="58799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pc="-4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4) Záření alfa </a:t>
                </a:r>
                <a:r>
                  <a:rPr lang="cs-CZ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 tvořeno jádry atomu helia </a:t>
                </a:r>
                <a14:m>
                  <m:oMath xmlns:m="http://schemas.openxmlformats.org/officeDocument/2006/math">
                    <m:sPre>
                      <m:sPrePr>
                        <m:ctrlP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PrePr>
                      <m:sub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b>
                      <m:sup>
                        <m:r>
                          <a:rPr lang="cs-CZ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</m:sup>
                      <m:e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𝐻𝑒</m:t>
                        </m:r>
                        <m:r>
                          <a:rPr lang="cs-CZ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.</m:t>
                        </m:r>
                      </m:e>
                    </m:sPre>
                  </m:oMath>
                </a14:m>
                <a:endParaRPr lang="cs-CZ" spc="-4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092" y="4202473"/>
                <a:ext cx="8176457" cy="587991"/>
              </a:xfrm>
              <a:prstGeom prst="rect">
                <a:avLst/>
              </a:prstGeom>
              <a:blipFill rotWithShape="1">
                <a:blip r:embed="rId2"/>
                <a:stretch>
                  <a:fillRect l="-1193" t="-9278" b="-20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ástupný symbol pro obsah 2"/>
          <p:cNvSpPr>
            <a:spLocks noGrp="1"/>
          </p:cNvSpPr>
          <p:nvPr/>
        </p:nvSpPr>
        <p:spPr>
          <a:xfrm>
            <a:off x="133661" y="2007991"/>
            <a:ext cx="8842812" cy="5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Radionuklidy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 jsou látky tvořené atomy s jádry, které vyzařují radioaktivní záření.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193092" y="3085231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Poločas přeměny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doba, za kterou se přemění polovina z celkového počtu jader radionuklidů.</a:t>
            </a:r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9553" y="4790464"/>
            <a:ext cx="9121289" cy="85652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158782" y="4897640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6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Z</a:t>
            </a:r>
            <a:r>
              <a:rPr lang="cs-CZ" sz="26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áření </a:t>
            </a:r>
            <a:r>
              <a:rPr lang="cs-CZ" sz="2600" spc="-4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gama</a:t>
            </a:r>
            <a:r>
              <a:rPr lang="cs-CZ" sz="26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lze pohltit olověnou deskou. </a:t>
            </a:r>
            <a:endParaRPr lang="cs-CZ" sz="26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23824" y="5632342"/>
            <a:ext cx="9148621" cy="112223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181158" y="5795480"/>
            <a:ext cx="8464350" cy="105714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6) Neutronové záření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vzniká v jaderných bombách a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jaderných </a:t>
            </a: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reaktorech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BL96J1IA\MC900437791CAM985ZN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5206" y="4179637"/>
            <a:ext cx="1690727" cy="138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65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3" grpId="0"/>
      <p:bldP spid="29" grpId="0"/>
      <p:bldP spid="34" grpId="0"/>
      <p:bldP spid="35" grpId="0"/>
      <p:bldP spid="37" grpId="0"/>
      <p:bldP spid="3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4188303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125129" y="1124742"/>
            <a:ext cx="9286517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Jiří; ŠTOLL, Ivan a kol. </a:t>
            </a:r>
            <a:r>
              <a:rPr lang="cs-CZ" sz="1000" i="1" dirty="0"/>
              <a:t>Fyzika pro 9. ročník</a:t>
            </a:r>
            <a:r>
              <a:rPr lang="cs-CZ" sz="1000" dirty="0"/>
              <a:t>. Havlíčkův Brod: Prometheus, 2002, ISBN 80-7196-193-0.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 smtClean="0"/>
              <a:t>Galerie klipart</a:t>
            </a:r>
            <a:endParaRPr lang="cs-CZ" sz="10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 smtClean="0"/>
              <a:t>Vlastní tvorba</a:t>
            </a:r>
          </a:p>
          <a:p>
            <a:endParaRPr lang="cs-CZ" sz="1000" dirty="0"/>
          </a:p>
          <a:p>
            <a:pPr marL="285750" indent="-285750">
              <a:buFont typeface="Wingdings" pitchFamily="2" charset="2"/>
              <a:buChar char="v"/>
            </a:pP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2747</TotalTime>
  <Words>584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Summer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378</cp:revision>
  <dcterms:created xsi:type="dcterms:W3CDTF">2012-04-23T18:25:05Z</dcterms:created>
  <dcterms:modified xsi:type="dcterms:W3CDTF">2013-04-04T12:39:46Z</dcterms:modified>
</cp:coreProperties>
</file>