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74" r:id="rId2"/>
    <p:sldId id="269" r:id="rId3"/>
    <p:sldId id="348" r:id="rId4"/>
    <p:sldId id="361" r:id="rId5"/>
    <p:sldId id="362" r:id="rId6"/>
    <p:sldId id="363" r:id="rId7"/>
    <p:sldId id="302" r:id="rId8"/>
    <p:sldId id="304" r:id="rId9"/>
    <p:sldId id="364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5545" autoAdjust="0"/>
  </p:normalViewPr>
  <p:slideViewPr>
    <p:cSldViewPr>
      <p:cViewPr>
        <p:scale>
          <a:sx n="60" d="100"/>
          <a:sy n="60" d="100"/>
        </p:scale>
        <p:origin x="-1368" y="-17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Radiouhl%C3%ADkov%C3%A1_metoda_datov%C3%A1n%C3%AD" TargetMode="Externa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ama_n%C5%AF%C5%BE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lbert_Einstein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261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7953" y="160305"/>
            <a:ext cx="8965858" cy="1736544"/>
          </a:xfrm>
          <a:prstGeom prst="roundRect">
            <a:avLst>
              <a:gd name="adj" fmla="val 716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5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8498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8498" y="3038485"/>
            <a:ext cx="82613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VY_32_INOVACE_10_19_F9_Hanak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4693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542534" y="3561705"/>
            <a:ext cx="40046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Jaderná energie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281" y="160305"/>
            <a:ext cx="8693132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518498" y="4072225"/>
            <a:ext cx="62582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Využití jaderného záření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156" y="576831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116633"/>
            <a:ext cx="8527119" cy="1008112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609307" cy="4968551"/>
          </a:xfrm>
          <a:prstGeom prst="roundRect">
            <a:avLst>
              <a:gd name="adj" fmla="val 1044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16632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82824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</a:rPr>
              <a:t>V této hodině si uveden příklady pro využití jaderného záření. Na závěr  jsou zde uvedené otázky, které prověří, jak žáci látku pochopili.</a:t>
            </a:r>
            <a:r>
              <a:rPr lang="cs-CZ" sz="1800" dirty="0">
                <a:solidFill>
                  <a:schemeClr val="bg1"/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V hodině jsou odkazy na internetové stránky, které slouží k doplnění a rozšíření probírané látky o další zajímavé informace. Hodina je tvořena tak</a:t>
            </a:r>
            <a:r>
              <a:rPr lang="cs-CZ" sz="1800">
                <a:solidFill>
                  <a:schemeClr val="bg1"/>
                </a:solidFill>
              </a:rPr>
              <a:t>, </a:t>
            </a:r>
            <a:r>
              <a:rPr lang="cs-CZ" sz="1800" smtClean="0">
                <a:solidFill>
                  <a:schemeClr val="bg1"/>
                </a:solidFill>
              </a:rPr>
              <a:t>aby </a:t>
            </a:r>
            <a:r>
              <a:rPr lang="cs-CZ" sz="1800" dirty="0">
                <a:solidFill>
                  <a:schemeClr val="bg1"/>
                </a:solidFill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1572" y="58128"/>
            <a:ext cx="9143999" cy="1241853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0" y="1299981"/>
            <a:ext cx="9132427" cy="121040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11848" y="202942"/>
            <a:ext cx="8413736" cy="9522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Radionuklidy</a:t>
            </a:r>
            <a:r>
              <a:rPr lang="cs-CZ" sz="2800" b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 jsou látky tvořené atomy s jádry, které vyzařují radioaktivní záření.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-11573" y="2498507"/>
            <a:ext cx="9144000" cy="4359493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30824" y="2628796"/>
            <a:ext cx="8125686" cy="12322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Metoda značených atomů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nám slouží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ke sledování koloběhu látek v organizmech a v přírodě.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11848" y="1429073"/>
            <a:ext cx="8413736" cy="9522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Radionuklidy</a:t>
            </a:r>
            <a:r>
              <a:rPr lang="cs-CZ" sz="2800" b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 jsou velmi užitečné ve vědě, technice i v lékařství.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1848" y="3998519"/>
            <a:ext cx="8752640" cy="259205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592950" y="4532833"/>
            <a:ext cx="6696744" cy="5458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lze pozorovat, jak koluje krev v těle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592950" y="4992306"/>
            <a:ext cx="8532439" cy="5171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lze sledovat pohyb škodlivých látek v přírodě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609002" y="5447579"/>
            <a:ext cx="7714209" cy="63247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lze sledovat jód ve štítné </a:t>
            </a: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ž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láze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230824" y="4014700"/>
            <a:ext cx="6696744" cy="5458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Metodou </a:t>
            </a:r>
            <a:r>
              <a:rPr lang="cs-CZ" sz="27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značených </a:t>
            </a:r>
            <a:r>
              <a:rPr lang="cs-CZ" sz="2700" b="1" i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atomů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: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631054" y="5944858"/>
            <a:ext cx="8227541" cy="63247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lze pozorovat hromadění draslíku v listech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Picture 2" descr="C:\Users\spravce\AppData\Local\Microsoft\Windows\Temporary Internet Files\Content.IE5\K0O7W0UI\MC9003465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0" y="4128706"/>
            <a:ext cx="863600" cy="863600"/>
          </a:xfrm>
          <a:prstGeom prst="rect">
            <a:avLst/>
          </a:prstGeom>
          <a:noFill/>
          <a:ln w="222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482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3" grpId="0"/>
      <p:bldP spid="16" grpId="0"/>
      <p:bldP spid="17" grpId="0"/>
      <p:bldP spid="25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1572" y="58127"/>
            <a:ext cx="9143999" cy="3616174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3681" y="4770697"/>
            <a:ext cx="9132427" cy="1898663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25419" y="193442"/>
            <a:ext cx="8920579" cy="142585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Radiouhlíková metoda </a:t>
            </a: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(radiokarbonová metoda datování) je chemicko-fyzikální metoda určená pro </a:t>
            </a:r>
            <a:r>
              <a:rPr lang="cs-CZ" sz="2700" b="1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zjištění stáří </a:t>
            </a: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biologického materiálu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.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00275" y="2722078"/>
            <a:ext cx="8413736" cy="9522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25419" y="1520328"/>
                <a:ext cx="8608624" cy="142585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7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Je </a:t>
                </a:r>
                <a:r>
                  <a:rPr lang="cs-CZ" sz="27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založena na výpočtu z poklesu počtu atomů radioaktivního izotopu uhlíku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PrePr>
                      <m:sub/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sup>
                      <m:e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𝑪</m:t>
                        </m:r>
                      </m:e>
                    </m:sPre>
                  </m:oMath>
                </a14:m>
                <a:r>
                  <a:rPr lang="cs-CZ" sz="27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 v původně živých objektech.</a:t>
                </a:r>
              </a:p>
              <a:p>
                <a:pPr marL="0" indent="0" algn="just">
                  <a:buNone/>
                </a:pPr>
                <a:r>
                  <a:rPr lang="cs-CZ" sz="27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 </a:t>
                </a: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419" y="1520328"/>
                <a:ext cx="8608624" cy="1425858"/>
              </a:xfrm>
              <a:prstGeom prst="rect">
                <a:avLst/>
              </a:prstGeom>
              <a:blipFill rotWithShape="1">
                <a:blip r:embed="rId2"/>
                <a:stretch>
                  <a:fillRect l="-1346" t="-3419" r="-1346" b="-59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202383" y="4931655"/>
            <a:ext cx="8608624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Radiouhlíková 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metoda je poměrně přesná k určování stáří od 500 let až po 50 000 let.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9496" y="3708422"/>
            <a:ext cx="9132427" cy="107875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08197" y="3869380"/>
                <a:ext cx="8924229" cy="70177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7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Poločas přeměny </a:t>
                </a:r>
                <a:r>
                  <a:rPr lang="cs-CZ" sz="27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izotopu uhlíku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PrePr>
                      <m:sub/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</m:sup>
                      <m:e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𝑪</m:t>
                        </m:r>
                      </m:e>
                    </m:sPre>
                  </m:oMath>
                </a14:m>
                <a:r>
                  <a:rPr lang="cs-CZ" sz="27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5 730 let. </a:t>
                </a:r>
                <a:endParaRPr lang="cs-CZ" sz="27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197" y="3869380"/>
                <a:ext cx="8924229" cy="701777"/>
              </a:xfrm>
              <a:prstGeom prst="rect">
                <a:avLst/>
              </a:prstGeom>
              <a:blipFill rotWithShape="1">
                <a:blip r:embed="rId3"/>
                <a:stretch>
                  <a:fillRect l="-1230" t="-4348" r="-10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K0O7W0UI\MC9003465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952" y="5492867"/>
            <a:ext cx="8636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aoblený obdélník 20">
            <a:hlinkClick r:id="rId5"/>
          </p:cNvPr>
          <p:cNvSpPr/>
          <p:nvPr/>
        </p:nvSpPr>
        <p:spPr>
          <a:xfrm>
            <a:off x="5060718" y="2441308"/>
            <a:ext cx="3998920" cy="10373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Internet: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radiouhlíková metoda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74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17" grpId="0"/>
      <p:bldP spid="19" grpId="0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1572" y="58127"/>
            <a:ext cx="9143999" cy="3140061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11848" y="202942"/>
            <a:ext cx="8608624" cy="7129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Využití radionuklidů v lékařství: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61912" y="771856"/>
            <a:ext cx="8893672" cy="7129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</a:t>
            </a: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n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ičení zhoubných nádorů (Leksellův gama nůž)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00275" y="1340125"/>
            <a:ext cx="889367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sterilizace předmětů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63276" y="1900021"/>
            <a:ext cx="889367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ochrana potravin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68808" y="2476085"/>
            <a:ext cx="889367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výroba léčiv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-11572" y="3478696"/>
            <a:ext cx="9143999" cy="2830624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11848" y="3623510"/>
            <a:ext cx="8608624" cy="7129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Využití radionuklidů v průmyslu: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80020" y="4192423"/>
            <a:ext cx="8893672" cy="7129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defektoskopie ( zjišťování prasklin v kovech)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380020" y="4744525"/>
            <a:ext cx="889367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sledování tloušťky plechu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80020" y="5318513"/>
            <a:ext cx="889367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výroba jaderných baterií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pic>
        <p:nvPicPr>
          <p:cNvPr id="2051" name="Picture 3" descr="C:\Users\spravce\AppData\Local\Microsoft\Windows\Temporary Internet Files\Content.IE5\K0O7W0UI\MC9003465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634437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 21">
            <a:hlinkClick r:id="rId3"/>
          </p:cNvPr>
          <p:cNvSpPr/>
          <p:nvPr/>
        </p:nvSpPr>
        <p:spPr>
          <a:xfrm>
            <a:off x="6950632" y="1366961"/>
            <a:ext cx="2016224" cy="16851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Internet: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gama nůž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146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9522" y="3657724"/>
            <a:ext cx="8786974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49522" y="643208"/>
            <a:ext cx="8786974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74513" y="1023433"/>
            <a:ext cx="4396975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Albert Einstein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(1879 - 1955)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74513" y="3861048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Jeden z největších fyziků 20. století. Vytvořil teorii relativity a určil množství energie obsažené v hmotě. Zabýval se také teorií gravitace. 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V roce 1921 byl oceněn Nobelovou cenou za fyziku za „vysvětlení fotoefektu a zásluhy o teoretickou fyziku“. 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82401" y="2083986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německý fyzik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aoblený obdélník 6">
            <a:hlinkClick r:id="rId2"/>
          </p:cNvPr>
          <p:cNvSpPr/>
          <p:nvPr/>
        </p:nvSpPr>
        <p:spPr>
          <a:xfrm>
            <a:off x="4885677" y="824529"/>
            <a:ext cx="3968664" cy="2107716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algn="ctr"/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Albert Einstein</a:t>
            </a:r>
          </a:p>
        </p:txBody>
      </p:sp>
    </p:spTree>
    <p:extLst>
      <p:ext uri="{BB962C8B-B14F-4D97-AF65-F5344CB8AC3E}">
        <p14:creationId xmlns:p14="http://schemas.microsoft.com/office/powerpoint/2010/main" val="2586242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821036"/>
            <a:ext cx="8984839" cy="603696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4092" y="4221088"/>
            <a:ext cx="8978445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2501" y="3180741"/>
            <a:ext cx="8964488" cy="78662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75069" y="2037087"/>
            <a:ext cx="8964488" cy="854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5657" y="977695"/>
            <a:ext cx="8978444" cy="8266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144016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05026" y="110297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Co je metoda značených atomů?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93117" y="4384531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Jak se využívají radionuklidy v průmyslu?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31106" y="2175710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Jak se využívají radionuklidy v lékařství?</a:t>
            </a: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9675" y="3308593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Jaká metoda určí stáří biologického materiálu?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95095" y="5433779"/>
            <a:ext cx="8983819" cy="8565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44324" y="5540955"/>
                <a:ext cx="8176457" cy="7459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5) </a:t>
                </a:r>
                <a:r>
                  <a:rPr lang="cs-CZ" sz="2600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Jaký je poločas </a:t>
                </a:r>
                <a:r>
                  <a:rPr lang="cs-CZ" sz="2600" spc="-4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přeměny izotopu uhlíku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600" i="1" spc="-4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PrePr>
                      <m:sub/>
                      <m:sup>
                        <m:r>
                          <a:rPr lang="cs-CZ" sz="2600" spc="-4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𝟏𝟒</m:t>
                        </m:r>
                      </m:sup>
                      <m:e>
                        <m:r>
                          <a:rPr lang="cs-CZ" sz="2600" spc="-4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𝑪</m:t>
                        </m:r>
                      </m:e>
                    </m:sPre>
                    <m:r>
                      <a:rPr lang="cs-CZ" sz="2600" b="0" i="0" spc="-4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600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600" spc="-4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324" y="5540955"/>
                <a:ext cx="8176457" cy="745914"/>
              </a:xfrm>
              <a:prstGeom prst="rect">
                <a:avLst/>
              </a:prstGeom>
              <a:blipFill rotWithShape="1">
                <a:blip r:embed="rId2"/>
                <a:stretch>
                  <a:fillRect l="-1268" t="-24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M1I8PN9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703"/>
            <a:ext cx="1512784" cy="16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2271" y="0"/>
            <a:ext cx="9091728" cy="7908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29263" y="821036"/>
            <a:ext cx="8984839" cy="603696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092" y="4221088"/>
            <a:ext cx="8978445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22501" y="3180741"/>
            <a:ext cx="8964488" cy="78662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37100" y="2071032"/>
            <a:ext cx="8964488" cy="854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22501" y="861312"/>
            <a:ext cx="8978444" cy="105939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91869" y="986593"/>
            <a:ext cx="8781963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Slouží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sledování koloběhu látek v organizmech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přírodě.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93117" y="4384531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defektoskopie; výroba jaderných baterií</a:t>
            </a: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193136" y="2209655"/>
            <a:ext cx="8780695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léčba nádorů, sterilizace, výroba léčiv, ochrana potravin</a:t>
            </a: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249675" y="3308593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Radiouhlíková metoda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95095" y="5433779"/>
            <a:ext cx="8983819" cy="8565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244324" y="5540955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Poločas přeměny je </a:t>
            </a: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5 730 let.</a:t>
            </a:r>
            <a:endParaRPr lang="cs-CZ" sz="2600" spc="-40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37791CAKHI2RZ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12137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6" grpId="0"/>
      <p:bldP spid="27" grpId="0"/>
      <p:bldP spid="28" grpId="0"/>
      <p:bldP spid="30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85449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42517" y="1157286"/>
            <a:ext cx="9286517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Galerie klipart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Vlastní tvorba</a:t>
            </a:r>
          </a:p>
          <a:p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2851</TotalTime>
  <Words>487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387</cp:revision>
  <dcterms:created xsi:type="dcterms:W3CDTF">2012-04-23T18:25:05Z</dcterms:created>
  <dcterms:modified xsi:type="dcterms:W3CDTF">2013-04-04T12:40:49Z</dcterms:modified>
</cp:coreProperties>
</file>