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74" r:id="rId2"/>
    <p:sldId id="269" r:id="rId3"/>
    <p:sldId id="348" r:id="rId4"/>
    <p:sldId id="364" r:id="rId5"/>
    <p:sldId id="365" r:id="rId6"/>
    <p:sldId id="368" r:id="rId7"/>
    <p:sldId id="366" r:id="rId8"/>
    <p:sldId id="367" r:id="rId9"/>
    <p:sldId id="302" r:id="rId10"/>
    <p:sldId id="304" r:id="rId11"/>
    <p:sldId id="369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5545" autoAdjust="0"/>
  </p:normalViewPr>
  <p:slideViewPr>
    <p:cSldViewPr>
      <p:cViewPr>
        <p:scale>
          <a:sx n="50" d="100"/>
          <a:sy n="50" d="100"/>
        </p:scale>
        <p:origin x="-1656" y="-33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alecnavidea.cz/2011/08/atomove-bomby-2-%E2%80%93-hiroshima-a-nagasaki/" TargetMode="External"/><Relationship Id="rId3" Type="http://schemas.openxmlformats.org/officeDocument/2006/relationships/hyperlink" Target="http://cs.wikipedia.org/wiki/Jadern%C3%A1_bomba" TargetMode="External"/><Relationship Id="rId7" Type="http://schemas.openxmlformats.org/officeDocument/2006/relationships/hyperlink" Target="http://cs.wikipedia.org/wiki/USS_Abraham_Lincoln_(CVN-72)" TargetMode="External"/><Relationship Id="rId2" Type="http://schemas.openxmlformats.org/officeDocument/2006/relationships/hyperlink" Target="http://cs.wikipedia.org/wiki/Car-bomb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Jadern%C3%A1_ponorka" TargetMode="External"/><Relationship Id="rId5" Type="http://schemas.openxmlformats.org/officeDocument/2006/relationships/hyperlink" Target="http://cs.wikipedia.org/wiki/Jadern%C3%A1_elektr%C3%A1rna" TargetMode="External"/><Relationship Id="rId4" Type="http://schemas.openxmlformats.org/officeDocument/2006/relationships/hyperlink" Target="http://cs.wikipedia.org/wiki/Atomov%C3%A9_bombardov%C3%A1n%C3%AD_Hiro%C5%A1imy_a_Nagasaki" TargetMode="External"/><Relationship Id="rId9" Type="http://schemas.openxmlformats.org/officeDocument/2006/relationships/hyperlink" Target="http://www.videacesky.cz/navody-dokumenty-pokusy/dokument-o-atomovych-bombach-11-sssr-a-car-bomba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" TargetMode="External"/><Relationship Id="rId3" Type="http://schemas.openxmlformats.org/officeDocument/2006/relationships/hyperlink" Target="http://testy.nanic.cz/testy/fyzika/" TargetMode="External"/><Relationship Id="rId7" Type="http://schemas.openxmlformats.org/officeDocument/2006/relationships/hyperlink" Target="http://www.ucitel.net/fyzika" TargetMode="External"/><Relationship Id="rId2" Type="http://schemas.openxmlformats.org/officeDocument/2006/relationships/hyperlink" Target="http://khanovaskola.cz/knihovna?gclid=CJH4q_CbmLYCFQ-7zAod4zEAcw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hyperlink" Target="http://www.labo.cz/mftabulky.htm" TargetMode="External"/><Relationship Id="rId4" Type="http://schemas.openxmlformats.org/officeDocument/2006/relationships/hyperlink" Target="http://www.fyzikaonline.cz/" TargetMode="External"/><Relationship Id="rId9" Type="http://schemas.openxmlformats.org/officeDocument/2006/relationships/hyperlink" Target="http://webfyzika.fsv.cvut.cz/0odkazy.ht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261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87953" y="160305"/>
            <a:ext cx="8965858" cy="1736544"/>
          </a:xfrm>
          <a:prstGeom prst="roundRect">
            <a:avLst>
              <a:gd name="adj" fmla="val 716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5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8498" y="4604191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18498" y="3038485"/>
            <a:ext cx="82613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VY_32_INOVACE_10_20_F9_Hanak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4693" y="2552432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542534" y="3561705"/>
            <a:ext cx="4004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Jaderná energie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0281" y="160305"/>
            <a:ext cx="8693132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</a:t>
            </a:r>
            <a:r>
              <a:rPr lang="cs-CZ" sz="1600" dirty="0" smtClean="0"/>
              <a:t>Fyzika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518498" y="4072225"/>
            <a:ext cx="6844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Uvolňování jaderné energie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156" y="576831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39024" y="202265"/>
            <a:ext cx="8527119" cy="994487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0557" y="1412776"/>
            <a:ext cx="8609307" cy="5184575"/>
          </a:xfrm>
          <a:prstGeom prst="roundRect">
            <a:avLst>
              <a:gd name="adj" fmla="val 931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62712" y="202265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79567" y="1700808"/>
            <a:ext cx="8246032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/>
                </a:solidFill>
              </a:rPr>
              <a:t>V této hodině si ukážeme , jak lze jadernou energii uvolnit a jakým způsobem ji lze využít. Na závěr  jsou zde uvedené otázky, které prověří, jak žáci látku pochopili.</a:t>
            </a:r>
            <a:r>
              <a:rPr lang="cs-CZ" sz="1800" dirty="0">
                <a:solidFill>
                  <a:schemeClr val="bg1"/>
                </a:solidFill>
              </a:rPr>
              <a:t> 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V hodině jsou odkazy na internetové stránky, které slouží k doplnění a rozšíření probírané látky o další zajímavé informace. Hodina je tvořena tak, </a:t>
            </a:r>
            <a:r>
              <a:rPr lang="cs-CZ" sz="1800">
                <a:solidFill>
                  <a:schemeClr val="bg1"/>
                </a:solidFill>
              </a:rPr>
              <a:t>aby </a:t>
            </a:r>
            <a:r>
              <a:rPr lang="cs-CZ" sz="1800" smtClean="0">
                <a:solidFill>
                  <a:schemeClr val="bg1"/>
                </a:solidFill>
              </a:rPr>
              <a:t>mohla </a:t>
            </a:r>
            <a:r>
              <a:rPr lang="cs-CZ" sz="1800" dirty="0">
                <a:solidFill>
                  <a:schemeClr val="bg1"/>
                </a:solidFill>
              </a:rPr>
              <a:t>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-11572" y="58128"/>
            <a:ext cx="9143999" cy="1241853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5786" y="2458378"/>
            <a:ext cx="9132427" cy="904883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245147" y="202941"/>
            <a:ext cx="8613448" cy="95222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Jaderná energie </a:t>
            </a:r>
            <a:r>
              <a:rPr lang="cs-CZ" sz="27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se uvolňuje </a:t>
            </a: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š</a:t>
            </a: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těpením jader </a:t>
            </a: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pří </a:t>
            </a: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řetězových</a:t>
            </a: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 reakcí. 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-11573" y="3373381"/>
            <a:ext cx="9144000" cy="308410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230339" y="3577168"/>
            <a:ext cx="5925837" cy="64712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Štěpnými materiály může být: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139444" y="2645209"/>
            <a:ext cx="9240946" cy="636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Řetězová reakce nastane pouze u 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štěpných materiálů.</a:t>
            </a: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2338474" y="4353569"/>
            <a:ext cx="2788818" cy="54580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- uran 235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2341922" y="5553126"/>
            <a:ext cx="3458942" cy="5171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- plutonium 239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Picture 2" descr="C:\Users\spravce\AppData\Local\Microsoft\Windows\Temporary Internet Files\Content.IE5\K0O7W0UI\MC9003465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680" y="3696377"/>
            <a:ext cx="2373908" cy="2373908"/>
          </a:xfrm>
          <a:prstGeom prst="rect">
            <a:avLst/>
          </a:prstGeom>
          <a:noFill/>
          <a:ln w="222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Zástupný symbol pro obsah 2"/>
          <p:cNvSpPr>
            <a:spLocks noGrp="1"/>
          </p:cNvSpPr>
          <p:nvPr/>
        </p:nvSpPr>
        <p:spPr>
          <a:xfrm>
            <a:off x="2341922" y="4948273"/>
            <a:ext cx="3024336" cy="5171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- </a:t>
            </a:r>
            <a:r>
              <a:rPr lang="cs-CZ" sz="27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u</a:t>
            </a: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ran 233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-28594" y="1288620"/>
            <a:ext cx="9132427" cy="113226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117450" y="1422707"/>
            <a:ext cx="8845326" cy="636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Kritické hmotnost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udává množství materiálu potřebné k řetězové reakci.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82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3" grpId="0"/>
      <p:bldP spid="16" grpId="0"/>
      <p:bldP spid="17" grpId="0"/>
      <p:bldP spid="25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-11572" y="58129"/>
            <a:ext cx="9143999" cy="778584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45147" y="202941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Řetězová reakce v uranu 235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0" y="2870808"/>
            <a:ext cx="9144000" cy="381642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45147" y="3065990"/>
            <a:ext cx="2517361" cy="34052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261474" y="4111699"/>
            <a:ext cx="1362273" cy="1362273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322271" y="4433625"/>
                <a:ext cx="1306703" cy="667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cs-CZ" sz="36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cs-CZ" sz="36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𝟐𝟑𝟓</m:t>
                          </m:r>
                        </m:sup>
                        <m:e>
                          <m:r>
                            <a:rPr lang="cs-CZ" sz="36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𝐔</m:t>
                          </m:r>
                        </m:e>
                      </m:sPre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271" y="4433625"/>
                <a:ext cx="1306703" cy="66717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ál 16"/>
          <p:cNvSpPr/>
          <p:nvPr/>
        </p:nvSpPr>
        <p:spPr>
          <a:xfrm>
            <a:off x="291564" y="4660184"/>
            <a:ext cx="258580" cy="25858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38689" y="5272378"/>
            <a:ext cx="1265138" cy="4415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neutron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410580" y="3065635"/>
            <a:ext cx="1872208" cy="340557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prava 22"/>
          <p:cNvSpPr/>
          <p:nvPr/>
        </p:nvSpPr>
        <p:spPr>
          <a:xfrm>
            <a:off x="2762508" y="4340638"/>
            <a:ext cx="648072" cy="777387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868144" y="3065635"/>
            <a:ext cx="3096344" cy="340557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6211008" y="3419508"/>
            <a:ext cx="1103907" cy="112518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079451" y="3659202"/>
                <a:ext cx="1384738" cy="595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cs-CZ" sz="32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cs-CZ" sz="32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𝟏𝟒𝟏</m:t>
                          </m:r>
                        </m:sup>
                        <m:e>
                          <m:r>
                            <a:rPr lang="cs-CZ" sz="32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𝐁𝐚</m:t>
                          </m:r>
                        </m:e>
                      </m:sPre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9451" y="3659202"/>
                <a:ext cx="1384738" cy="5959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Šipka doprava 26"/>
          <p:cNvSpPr/>
          <p:nvPr/>
        </p:nvSpPr>
        <p:spPr>
          <a:xfrm>
            <a:off x="5282788" y="4332590"/>
            <a:ext cx="648072" cy="777387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buch 2 27"/>
          <p:cNvSpPr/>
          <p:nvPr/>
        </p:nvSpPr>
        <p:spPr>
          <a:xfrm rot="19524439">
            <a:off x="3468493" y="3407501"/>
            <a:ext cx="1917696" cy="2294967"/>
          </a:xfrm>
          <a:prstGeom prst="irregularSeal2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749403" y="4255134"/>
                <a:ext cx="1306703" cy="667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cs-CZ" sz="36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cs-CZ" sz="36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𝟐𝟑𝟔</m:t>
                          </m:r>
                        </m:sup>
                        <m:e>
                          <m:r>
                            <a:rPr lang="cs-CZ" sz="36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𝐔</m:t>
                          </m:r>
                        </m:e>
                      </m:sPre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9403" y="4255134"/>
                <a:ext cx="1306703" cy="66717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ál 28"/>
          <p:cNvSpPr/>
          <p:nvPr/>
        </p:nvSpPr>
        <p:spPr>
          <a:xfrm>
            <a:off x="6211009" y="4911381"/>
            <a:ext cx="1103907" cy="112518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6178837" y="5118025"/>
                <a:ext cx="1185966" cy="595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cs-CZ" sz="32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cs-CZ" sz="32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𝟗𝟐</m:t>
                          </m:r>
                        </m:sup>
                        <m:e>
                          <m:r>
                            <a:rPr lang="cs-CZ" sz="3200" b="1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𝐊𝐫</m:t>
                          </m:r>
                        </m:e>
                      </m:sPre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8837" y="5118025"/>
                <a:ext cx="1185966" cy="5959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se šipkou 31"/>
          <p:cNvCxnSpPr/>
          <p:nvPr/>
        </p:nvCxnSpPr>
        <p:spPr>
          <a:xfrm>
            <a:off x="577742" y="4781273"/>
            <a:ext cx="683732" cy="10466"/>
          </a:xfrm>
          <a:prstGeom prst="straightConnector1">
            <a:avLst/>
          </a:prstGeom>
          <a:ln w="25400">
            <a:prstDash val="sysDash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V="1">
            <a:off x="7160183" y="4743016"/>
            <a:ext cx="1145517" cy="13728"/>
          </a:xfrm>
          <a:prstGeom prst="straightConnector1">
            <a:avLst/>
          </a:prstGeom>
          <a:ln w="25400">
            <a:prstDash val="sysDash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V="1">
            <a:off x="7158824" y="4061509"/>
            <a:ext cx="1016409" cy="594387"/>
          </a:xfrm>
          <a:prstGeom prst="straightConnector1">
            <a:avLst/>
          </a:prstGeom>
          <a:ln w="25400">
            <a:prstDash val="sysDash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>
            <a:off x="7160183" y="4886353"/>
            <a:ext cx="1015050" cy="458329"/>
          </a:xfrm>
          <a:prstGeom prst="straightConnector1">
            <a:avLst/>
          </a:prstGeom>
          <a:ln w="25400">
            <a:prstDash val="sysDash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ál 45"/>
          <p:cNvSpPr/>
          <p:nvPr/>
        </p:nvSpPr>
        <p:spPr>
          <a:xfrm>
            <a:off x="8460432" y="4637018"/>
            <a:ext cx="258580" cy="25858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8331142" y="3856948"/>
            <a:ext cx="258580" cy="25858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8354252" y="5344682"/>
            <a:ext cx="258580" cy="25858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7325344" y="5774876"/>
            <a:ext cx="1830664" cy="54580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3 neutrony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4648" y="1009512"/>
            <a:ext cx="9143999" cy="1627399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1" name="Zástupný symbol pro obsah 2"/>
          <p:cNvSpPr>
            <a:spLocks noGrp="1"/>
          </p:cNvSpPr>
          <p:nvPr/>
        </p:nvSpPr>
        <p:spPr>
          <a:xfrm>
            <a:off x="311367" y="1154325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Neutron vnikne do jádra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uranu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235, rozštěpí ho na dva nové jádra a vylétnou tři nové neutrony, které štěpí další jádra uranu.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643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15" grpId="0" animBg="1"/>
      <p:bldP spid="16" grpId="0"/>
      <p:bldP spid="17" grpId="0" animBg="1"/>
      <p:bldP spid="9" grpId="0"/>
      <p:bldP spid="18" grpId="0" animBg="1"/>
      <p:bldP spid="23" grpId="0" animBg="1"/>
      <p:bldP spid="24" grpId="0" animBg="1"/>
      <p:bldP spid="25" grpId="0" animBg="1"/>
      <p:bldP spid="26" grpId="0"/>
      <p:bldP spid="27" grpId="0" animBg="1"/>
      <p:bldP spid="28" grpId="0" animBg="1"/>
      <p:bldP spid="20" grpId="0"/>
      <p:bldP spid="29" grpId="0" animBg="1"/>
      <p:bldP spid="30" grpId="0"/>
      <p:bldP spid="46" grpId="0" animBg="1"/>
      <p:bldP spid="47" grpId="0" animBg="1"/>
      <p:bldP spid="48" grpId="0" animBg="1"/>
      <p:bldP spid="49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0" y="2996952"/>
            <a:ext cx="9144000" cy="38610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5147" y="3212976"/>
            <a:ext cx="8633577" cy="345638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780558" y="4509120"/>
            <a:ext cx="655537" cy="72008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 flipV="1">
            <a:off x="4603812" y="5013176"/>
            <a:ext cx="1841500" cy="806084"/>
          </a:xfrm>
          <a:custGeom>
            <a:avLst/>
            <a:gdLst>
              <a:gd name="connsiteX0" fmla="*/ 0 w 1841500"/>
              <a:gd name="connsiteY0" fmla="*/ 431800 h 914400"/>
              <a:gd name="connsiteX1" fmla="*/ 711200 w 1841500"/>
              <a:gd name="connsiteY1" fmla="*/ 0 h 914400"/>
              <a:gd name="connsiteX2" fmla="*/ 1841500 w 1841500"/>
              <a:gd name="connsiteY2" fmla="*/ 25400 h 914400"/>
              <a:gd name="connsiteX3" fmla="*/ 1841500 w 1841500"/>
              <a:gd name="connsiteY3" fmla="*/ 673100 h 914400"/>
              <a:gd name="connsiteX4" fmla="*/ 1371600 w 1841500"/>
              <a:gd name="connsiteY4" fmla="*/ 901700 h 914400"/>
              <a:gd name="connsiteX5" fmla="*/ 292100 w 1841500"/>
              <a:gd name="connsiteY5" fmla="*/ 914400 h 914400"/>
              <a:gd name="connsiteX6" fmla="*/ 0 w 1841500"/>
              <a:gd name="connsiteY6" fmla="*/ 4318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41500" h="914400">
                <a:moveTo>
                  <a:pt x="0" y="431800"/>
                </a:moveTo>
                <a:lnTo>
                  <a:pt x="711200" y="0"/>
                </a:lnTo>
                <a:lnTo>
                  <a:pt x="1841500" y="25400"/>
                </a:lnTo>
                <a:lnTo>
                  <a:pt x="1841500" y="673100"/>
                </a:lnTo>
                <a:lnTo>
                  <a:pt x="1371600" y="901700"/>
                </a:lnTo>
                <a:lnTo>
                  <a:pt x="292100" y="914400"/>
                </a:lnTo>
                <a:lnTo>
                  <a:pt x="0" y="431800"/>
                </a:lnTo>
                <a:close/>
              </a:path>
            </a:pathLst>
          </a:cu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4603812" y="3910868"/>
            <a:ext cx="1841500" cy="814276"/>
          </a:xfrm>
          <a:custGeom>
            <a:avLst/>
            <a:gdLst>
              <a:gd name="connsiteX0" fmla="*/ 0 w 1841500"/>
              <a:gd name="connsiteY0" fmla="*/ 431800 h 914400"/>
              <a:gd name="connsiteX1" fmla="*/ 711200 w 1841500"/>
              <a:gd name="connsiteY1" fmla="*/ 0 h 914400"/>
              <a:gd name="connsiteX2" fmla="*/ 1841500 w 1841500"/>
              <a:gd name="connsiteY2" fmla="*/ 25400 h 914400"/>
              <a:gd name="connsiteX3" fmla="*/ 1841500 w 1841500"/>
              <a:gd name="connsiteY3" fmla="*/ 673100 h 914400"/>
              <a:gd name="connsiteX4" fmla="*/ 1371600 w 1841500"/>
              <a:gd name="connsiteY4" fmla="*/ 901700 h 914400"/>
              <a:gd name="connsiteX5" fmla="*/ 292100 w 1841500"/>
              <a:gd name="connsiteY5" fmla="*/ 914400 h 914400"/>
              <a:gd name="connsiteX6" fmla="*/ 0 w 1841500"/>
              <a:gd name="connsiteY6" fmla="*/ 4318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41500" h="914400">
                <a:moveTo>
                  <a:pt x="0" y="431800"/>
                </a:moveTo>
                <a:lnTo>
                  <a:pt x="711200" y="0"/>
                </a:lnTo>
                <a:lnTo>
                  <a:pt x="1841500" y="25400"/>
                </a:lnTo>
                <a:lnTo>
                  <a:pt x="1841500" y="673100"/>
                </a:lnTo>
                <a:lnTo>
                  <a:pt x="1371600" y="901700"/>
                </a:lnTo>
                <a:lnTo>
                  <a:pt x="292100" y="914400"/>
                </a:lnTo>
                <a:lnTo>
                  <a:pt x="0" y="431800"/>
                </a:lnTo>
                <a:close/>
              </a:path>
            </a:pathLst>
          </a:cu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780558" y="4783342"/>
            <a:ext cx="1664753" cy="171636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-11572" y="58129"/>
            <a:ext cx="9143999" cy="778584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45147" y="202941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Jaderná bomba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1" y="836713"/>
            <a:ext cx="9143999" cy="2054435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245147" y="1016640"/>
            <a:ext cx="9070825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Bombu tvoří dva kusy uranu 235, které mají hmotnost menší než kritickou a jsou odděleny. 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Zástupný symbol pro obsah 2"/>
          <p:cNvSpPr>
            <a:spLocks noGrp="1"/>
          </p:cNvSpPr>
          <p:nvPr/>
        </p:nvSpPr>
        <p:spPr>
          <a:xfrm>
            <a:off x="265276" y="1863930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Explozí se tyto kusy spojí a vznikne nadkritická hmotnost, která spustí řetězovou reakci.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1691680" y="3833980"/>
            <a:ext cx="3312368" cy="2016224"/>
          </a:xfrm>
          <a:prstGeom prst="ellipse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2091916" y="4076666"/>
            <a:ext cx="2511896" cy="1530852"/>
          </a:xfrm>
          <a:prstGeom prst="ellipse">
            <a:avLst/>
          </a:prstGeom>
          <a:solidFill>
            <a:srgbClr val="FFFF00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2547758" y="4076666"/>
            <a:ext cx="1607604" cy="1530852"/>
          </a:xfrm>
          <a:prstGeom prst="ellipse">
            <a:avLst/>
          </a:prstGeom>
          <a:solidFill>
            <a:schemeClr val="tx1">
              <a:lumMod val="85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ětiva 44"/>
          <p:cNvSpPr/>
          <p:nvPr/>
        </p:nvSpPr>
        <p:spPr>
          <a:xfrm>
            <a:off x="2547758" y="4076666"/>
            <a:ext cx="1376170" cy="1530852"/>
          </a:xfrm>
          <a:prstGeom prst="chord">
            <a:avLst>
              <a:gd name="adj1" fmla="val 6420656"/>
              <a:gd name="adj2" fmla="val 15135417"/>
            </a:avLst>
          </a:prstGeom>
          <a:solidFill>
            <a:schemeClr val="tx1">
              <a:lumMod val="65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ětiva 45"/>
          <p:cNvSpPr/>
          <p:nvPr/>
        </p:nvSpPr>
        <p:spPr>
          <a:xfrm flipH="1">
            <a:off x="2779192" y="4076666"/>
            <a:ext cx="1376170" cy="1530852"/>
          </a:xfrm>
          <a:prstGeom prst="chord">
            <a:avLst>
              <a:gd name="adj1" fmla="val 6420656"/>
              <a:gd name="adj2" fmla="val 15135417"/>
            </a:avLst>
          </a:prstGeom>
          <a:solidFill>
            <a:schemeClr val="tx1">
              <a:lumMod val="65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olný tvar 46"/>
          <p:cNvSpPr/>
          <p:nvPr/>
        </p:nvSpPr>
        <p:spPr>
          <a:xfrm>
            <a:off x="3049584" y="4653136"/>
            <a:ext cx="658320" cy="360040"/>
          </a:xfrm>
          <a:custGeom>
            <a:avLst/>
            <a:gdLst>
              <a:gd name="connsiteX0" fmla="*/ 0 w 742950"/>
              <a:gd name="connsiteY0" fmla="*/ 12700 h 107950"/>
              <a:gd name="connsiteX1" fmla="*/ 50800 w 742950"/>
              <a:gd name="connsiteY1" fmla="*/ 107950 h 107950"/>
              <a:gd name="connsiteX2" fmla="*/ 88900 w 742950"/>
              <a:gd name="connsiteY2" fmla="*/ 0 h 107950"/>
              <a:gd name="connsiteX3" fmla="*/ 146050 w 742950"/>
              <a:gd name="connsiteY3" fmla="*/ 107950 h 107950"/>
              <a:gd name="connsiteX4" fmla="*/ 190500 w 742950"/>
              <a:gd name="connsiteY4" fmla="*/ 0 h 107950"/>
              <a:gd name="connsiteX5" fmla="*/ 241300 w 742950"/>
              <a:gd name="connsiteY5" fmla="*/ 101600 h 107950"/>
              <a:gd name="connsiteX6" fmla="*/ 279400 w 742950"/>
              <a:gd name="connsiteY6" fmla="*/ 12700 h 107950"/>
              <a:gd name="connsiteX7" fmla="*/ 336550 w 742950"/>
              <a:gd name="connsiteY7" fmla="*/ 107950 h 107950"/>
              <a:gd name="connsiteX8" fmla="*/ 381000 w 742950"/>
              <a:gd name="connsiteY8" fmla="*/ 12700 h 107950"/>
              <a:gd name="connsiteX9" fmla="*/ 425450 w 742950"/>
              <a:gd name="connsiteY9" fmla="*/ 95250 h 107950"/>
              <a:gd name="connsiteX10" fmla="*/ 476250 w 742950"/>
              <a:gd name="connsiteY10" fmla="*/ 12700 h 107950"/>
              <a:gd name="connsiteX11" fmla="*/ 527050 w 742950"/>
              <a:gd name="connsiteY11" fmla="*/ 101600 h 107950"/>
              <a:gd name="connsiteX12" fmla="*/ 565150 w 742950"/>
              <a:gd name="connsiteY12" fmla="*/ 12700 h 107950"/>
              <a:gd name="connsiteX13" fmla="*/ 615950 w 742950"/>
              <a:gd name="connsiteY13" fmla="*/ 95250 h 107950"/>
              <a:gd name="connsiteX14" fmla="*/ 647700 w 742950"/>
              <a:gd name="connsiteY14" fmla="*/ 6350 h 107950"/>
              <a:gd name="connsiteX15" fmla="*/ 711200 w 742950"/>
              <a:gd name="connsiteY15" fmla="*/ 101600 h 107950"/>
              <a:gd name="connsiteX16" fmla="*/ 742950 w 742950"/>
              <a:gd name="connsiteY16" fmla="*/ 38100 h 10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42950" h="107950">
                <a:moveTo>
                  <a:pt x="0" y="12700"/>
                </a:moveTo>
                <a:lnTo>
                  <a:pt x="50800" y="107950"/>
                </a:lnTo>
                <a:lnTo>
                  <a:pt x="88900" y="0"/>
                </a:lnTo>
                <a:lnTo>
                  <a:pt x="146050" y="107950"/>
                </a:lnTo>
                <a:lnTo>
                  <a:pt x="190500" y="0"/>
                </a:lnTo>
                <a:lnTo>
                  <a:pt x="241300" y="101600"/>
                </a:lnTo>
                <a:lnTo>
                  <a:pt x="279400" y="12700"/>
                </a:lnTo>
                <a:lnTo>
                  <a:pt x="336550" y="107950"/>
                </a:lnTo>
                <a:lnTo>
                  <a:pt x="381000" y="12700"/>
                </a:lnTo>
                <a:lnTo>
                  <a:pt x="425450" y="95250"/>
                </a:lnTo>
                <a:lnTo>
                  <a:pt x="476250" y="12700"/>
                </a:lnTo>
                <a:lnTo>
                  <a:pt x="527050" y="101600"/>
                </a:lnTo>
                <a:lnTo>
                  <a:pt x="565150" y="12700"/>
                </a:lnTo>
                <a:lnTo>
                  <a:pt x="615950" y="95250"/>
                </a:lnTo>
                <a:lnTo>
                  <a:pt x="647700" y="6350"/>
                </a:lnTo>
                <a:lnTo>
                  <a:pt x="711200" y="101600"/>
                </a:lnTo>
                <a:lnTo>
                  <a:pt x="742950" y="38100"/>
                </a:ln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Zástupný symbol pro obsah 2"/>
          <p:cNvSpPr>
            <a:spLocks noGrp="1"/>
          </p:cNvSpPr>
          <p:nvPr/>
        </p:nvSpPr>
        <p:spPr>
          <a:xfrm>
            <a:off x="2658790" y="3257906"/>
            <a:ext cx="1841202" cy="4415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u</a:t>
            </a:r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ran 235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2658790" y="6093296"/>
            <a:ext cx="1841202" cy="4415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výbušnina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1" name="Přímá spojnice 50"/>
          <p:cNvCxnSpPr/>
          <p:nvPr/>
        </p:nvCxnSpPr>
        <p:spPr>
          <a:xfrm>
            <a:off x="2339752" y="4954978"/>
            <a:ext cx="787090" cy="1138318"/>
          </a:xfrm>
          <a:prstGeom prst="line">
            <a:avLst/>
          </a:pr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H="1">
            <a:off x="3707904" y="4869160"/>
            <a:ext cx="764099" cy="1232520"/>
          </a:xfrm>
          <a:prstGeom prst="line">
            <a:avLst/>
          </a:pr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3693266" y="3647778"/>
            <a:ext cx="303768" cy="1077366"/>
          </a:xfrm>
          <a:prstGeom prst="line">
            <a:avLst/>
          </a:pr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>
            <a:off x="2856597" y="3699485"/>
            <a:ext cx="131227" cy="1002603"/>
          </a:xfrm>
          <a:prstGeom prst="line">
            <a:avLst/>
          </a:pr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491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 animBg="1"/>
      <p:bldP spid="40" grpId="0" animBg="1"/>
      <p:bldP spid="39" grpId="0" animBg="1"/>
      <p:bldP spid="42" grpId="0" animBg="1"/>
      <p:bldP spid="4" grpId="0"/>
      <p:bldP spid="31" grpId="0"/>
      <p:bldP spid="32" grpId="0"/>
      <p:bldP spid="33" grpId="0" animBg="1"/>
      <p:bldP spid="34" grpId="0" animBg="1"/>
      <p:bldP spid="35" grpId="0" animBg="1"/>
      <p:bldP spid="45" grpId="0" animBg="1"/>
      <p:bldP spid="46" grpId="0" animBg="1"/>
      <p:bldP spid="47" grpId="0" animBg="1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1682" y="0"/>
            <a:ext cx="9143999" cy="778584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298401" y="144812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Vodíková bomba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0" y="994493"/>
            <a:ext cx="9143999" cy="1584175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157680" y="1174421"/>
            <a:ext cx="5550989" cy="46814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-ničivější bomba než jaderná.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78840" y="1786580"/>
            <a:ext cx="9132425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5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-obsahuje jadernou bombu, která slouží jako rozbuška.</a:t>
            </a:r>
            <a:endParaRPr lang="cs-CZ" sz="25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-23145" y="3052141"/>
            <a:ext cx="9143999" cy="778584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233574" y="3196953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Plazma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11095" y="4010653"/>
            <a:ext cx="9143999" cy="2088323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168775" y="4190581"/>
            <a:ext cx="8974746" cy="46814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je tvořené kladně a záporně nabitými částicemi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168775" y="4658724"/>
            <a:ext cx="9132425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5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vzniká při vysokých teplotách, když se od atomů </a:t>
            </a:r>
            <a:br>
              <a:rPr lang="cs-CZ" sz="25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cs-CZ" sz="25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odtrhávají elektrony</a:t>
            </a:r>
            <a:endParaRPr lang="cs-CZ" sz="25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46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27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7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-34900" y="79626"/>
            <a:ext cx="9143999" cy="6877766"/>
          </a:xfrm>
          <a:prstGeom prst="roundRect">
            <a:avLst>
              <a:gd name="adj" fmla="val 35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7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1" y="836713"/>
            <a:ext cx="9143999" cy="3888431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107504" y="260648"/>
            <a:ext cx="962912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Jaderná energie se při řetězových reakcí uvolňuje: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515248" y="1033707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pří jaderném výbuchu 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490095" y="1844824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v jaderných reaktorech (řízené uvolňování)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473835" y="2638520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při slučování jader vodíku (proces ve Slunci)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495651" y="3573016"/>
            <a:ext cx="8613448" cy="6337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při reakci částice a antičástice </a:t>
            </a:r>
            <a:b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cs-CZ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( dochází k úplnému uvolnění energie)</a:t>
            </a:r>
            <a:endParaRPr lang="cs-CZ" sz="27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spravce\AppData\Local\Microsoft\Windows\Temporary Internet Files\Content.IE5\S7687CZ2\MC9003465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46848"/>
            <a:ext cx="1513532" cy="151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spravce\AppData\Local\Microsoft\Windows\Temporary Internet Files\Content.IE5\S7687CZ2\MC9003465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793" y="4946848"/>
            <a:ext cx="1513532" cy="151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spravce\AppData\Local\Microsoft\Windows\Temporary Internet Files\Content.IE5\S7687CZ2\MC9003465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73528"/>
            <a:ext cx="1513532" cy="151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97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>
            <a:hlinkClick r:id="rId2"/>
          </p:cNvPr>
          <p:cNvSpPr/>
          <p:nvPr/>
        </p:nvSpPr>
        <p:spPr>
          <a:xfrm>
            <a:off x="239826" y="2851128"/>
            <a:ext cx="8640959" cy="720080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Car-bomba - vodíková bomba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>
            <a:hlinkClick r:id="rId3"/>
          </p:cNvPr>
          <p:cNvSpPr/>
          <p:nvPr/>
        </p:nvSpPr>
        <p:spPr>
          <a:xfrm>
            <a:off x="237848" y="188640"/>
            <a:ext cx="8627287" cy="630763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Jaderná zbraň</a:t>
            </a:r>
          </a:p>
        </p:txBody>
      </p:sp>
      <p:sp>
        <p:nvSpPr>
          <p:cNvPr id="7" name="Zaoblený obdélník 6">
            <a:hlinkClick r:id="rId4"/>
          </p:cNvPr>
          <p:cNvSpPr/>
          <p:nvPr/>
        </p:nvSpPr>
        <p:spPr>
          <a:xfrm>
            <a:off x="231011" y="1683071"/>
            <a:ext cx="8640959" cy="1080120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Atomové bombardování </a:t>
            </a:r>
            <a:r>
              <a:rPr lang="cs-CZ" sz="2800" b="1" dirty="0" smtClean="0">
                <a:solidFill>
                  <a:schemeClr val="bg1"/>
                </a:solidFill>
              </a:rPr>
              <a:t/>
            </a:r>
            <a:br>
              <a:rPr lang="cs-CZ" sz="2800" b="1" dirty="0" smtClean="0">
                <a:solidFill>
                  <a:schemeClr val="bg1"/>
                </a:solidFill>
              </a:rPr>
            </a:br>
            <a:r>
              <a:rPr lang="cs-CZ" sz="2800" b="1" dirty="0" smtClean="0">
                <a:solidFill>
                  <a:schemeClr val="bg1"/>
                </a:solidFill>
              </a:rPr>
              <a:t>Hirošimy </a:t>
            </a:r>
            <a:r>
              <a:rPr lang="cs-CZ" sz="2800" b="1" dirty="0">
                <a:solidFill>
                  <a:schemeClr val="bg1"/>
                </a:solidFill>
              </a:rPr>
              <a:t>a Nagasaki</a:t>
            </a:r>
          </a:p>
        </p:txBody>
      </p:sp>
      <p:sp>
        <p:nvSpPr>
          <p:cNvPr id="8" name="Zaoblený obdélník 7">
            <a:hlinkClick r:id="rId5"/>
          </p:cNvPr>
          <p:cNvSpPr/>
          <p:nvPr/>
        </p:nvSpPr>
        <p:spPr>
          <a:xfrm>
            <a:off x="239827" y="4447320"/>
            <a:ext cx="8640959" cy="654536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Jaderná elektrárna</a:t>
            </a:r>
          </a:p>
        </p:txBody>
      </p:sp>
      <p:sp>
        <p:nvSpPr>
          <p:cNvPr id="9" name="Zaoblený obdélník 8">
            <a:hlinkClick r:id="rId6"/>
          </p:cNvPr>
          <p:cNvSpPr/>
          <p:nvPr/>
        </p:nvSpPr>
        <p:spPr>
          <a:xfrm>
            <a:off x="224175" y="5239936"/>
            <a:ext cx="8640959" cy="687152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Jaderná </a:t>
            </a:r>
            <a:r>
              <a:rPr lang="cs-CZ" sz="2800" b="1" dirty="0" smtClean="0">
                <a:solidFill>
                  <a:schemeClr val="bg1"/>
                </a:solidFill>
              </a:rPr>
              <a:t>ponorka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" name="Zaoblený obdélník 9">
            <a:hlinkClick r:id="rId7"/>
          </p:cNvPr>
          <p:cNvSpPr/>
          <p:nvPr/>
        </p:nvSpPr>
        <p:spPr>
          <a:xfrm>
            <a:off x="224174" y="6021288"/>
            <a:ext cx="8640959" cy="677888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Letadlová loď s jaderným pohonem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" name="Zaoblený obdélník 10">
            <a:hlinkClick r:id="rId8"/>
          </p:cNvPr>
          <p:cNvSpPr/>
          <p:nvPr/>
        </p:nvSpPr>
        <p:spPr>
          <a:xfrm>
            <a:off x="231011" y="909939"/>
            <a:ext cx="8640959" cy="677888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Hirošima a Nagasaki - video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2" name="Zaoblený obdélník 11">
            <a:hlinkClick r:id="rId9"/>
          </p:cNvPr>
          <p:cNvSpPr/>
          <p:nvPr/>
        </p:nvSpPr>
        <p:spPr>
          <a:xfrm>
            <a:off x="252835" y="3562800"/>
            <a:ext cx="8640959" cy="720080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Car-bomba - </a:t>
            </a:r>
            <a:r>
              <a:rPr lang="cs-CZ" sz="2800" b="1" dirty="0" smtClean="0">
                <a:solidFill>
                  <a:schemeClr val="bg1"/>
                </a:solidFill>
              </a:rPr>
              <a:t>video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28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9263" y="821036"/>
            <a:ext cx="8984839" cy="603696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44092" y="4221088"/>
            <a:ext cx="8978445" cy="850723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22501" y="3180741"/>
            <a:ext cx="8964488" cy="786629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75069" y="2037087"/>
            <a:ext cx="8964488" cy="854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35657" y="977695"/>
            <a:ext cx="8978444" cy="8266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9263" y="0"/>
            <a:ext cx="8991962" cy="8640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81271" y="144016"/>
            <a:ext cx="563088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Otázky a úlohy:</a:t>
            </a: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05026" y="1102976"/>
            <a:ext cx="8440482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Co jsou štěpné materiály?</a:t>
            </a: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93117" y="4384531"/>
            <a:ext cx="8176457" cy="6872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Jaký je princip jaderné bomby?</a:t>
            </a: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231106" y="2175710"/>
            <a:ext cx="8330018" cy="577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Co je kritická hmotnost?</a:t>
            </a: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49675" y="3308593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Jak se uvolňuje jaderná energie?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95095" y="5433779"/>
            <a:ext cx="8983819" cy="85652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244324" y="5540955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5) </a:t>
            </a:r>
            <a:r>
              <a:rPr lang="cs-CZ" sz="26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 plazma?</a:t>
            </a:r>
            <a:endParaRPr lang="cs-CZ" sz="2600" spc="-40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AM1I8PN9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7703"/>
            <a:ext cx="1512784" cy="161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78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52271" y="0"/>
            <a:ext cx="9091728" cy="7908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515784" y="144016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5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Odpovědi: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29263" y="821036"/>
            <a:ext cx="9114737" cy="603696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44092" y="3795726"/>
            <a:ext cx="9099908" cy="1937530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44092" y="2915605"/>
            <a:ext cx="9099906" cy="786629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0" y="1696713"/>
            <a:ext cx="9144000" cy="114365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2" name="Zaoblený obdélník 21"/>
          <p:cNvSpPr/>
          <p:nvPr/>
        </p:nvSpPr>
        <p:spPr>
          <a:xfrm>
            <a:off x="4075" y="821036"/>
            <a:ext cx="9139923" cy="8266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173444" y="946317"/>
            <a:ext cx="8970555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Štěpné materiály vyvolají řetězovou reakci.</a:t>
            </a: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139576" y="3959168"/>
            <a:ext cx="8897423" cy="17740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Bombu tvoří dva kusy uranu 235, které mají hmotnost menší než kritickou a jsou odděleny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Explozí se tyto kusy spojí a vznikne nadkritická hmotnost, která spustí řetězovou reakci.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156037" y="1835336"/>
            <a:ext cx="8330018" cy="577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Kritické hmotnost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udává množství materiálu potřebné k řetězové reakci.</a:t>
            </a:r>
          </a:p>
        </p:txBody>
      </p:sp>
      <p:sp>
        <p:nvSpPr>
          <p:cNvPr id="34" name="Zástupný symbol pro obsah 2"/>
          <p:cNvSpPr>
            <a:spLocks noGrp="1"/>
          </p:cNvSpPr>
          <p:nvPr/>
        </p:nvSpPr>
        <p:spPr>
          <a:xfrm>
            <a:off x="271266" y="3043457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Uvolňuje se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štěpením jader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pří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řetězových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 reakcí. </a:t>
            </a:r>
          </a:p>
        </p:txBody>
      </p:sp>
      <p:sp>
        <p:nvSpPr>
          <p:cNvPr id="35" name="Zaoblený obdélník 34"/>
          <p:cNvSpPr/>
          <p:nvPr/>
        </p:nvSpPr>
        <p:spPr>
          <a:xfrm>
            <a:off x="53180" y="5806736"/>
            <a:ext cx="8983819" cy="85652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6" name="Zástupný symbol pro obsah 2"/>
          <p:cNvSpPr>
            <a:spLocks noGrp="1"/>
          </p:cNvSpPr>
          <p:nvPr/>
        </p:nvSpPr>
        <p:spPr>
          <a:xfrm>
            <a:off x="151202" y="5913912"/>
            <a:ext cx="9080204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5) </a:t>
            </a:r>
            <a:r>
              <a:rPr lang="cs-CZ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Plazma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je tvořené kladně a záporně nabitými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částicemi.</a:t>
            </a:r>
            <a:endParaRPr lang="cs-CZ" spc="-40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6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" grpId="0"/>
      <p:bldP spid="29" grpId="0"/>
      <p:bldP spid="33" grpId="0"/>
      <p:bldP spid="34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Khanova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Testy.nanic.cz – Fyzika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Fyzika online – ZŠ Sokolovská Liberec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8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>
            <a:hlinkClick r:id="rId7"/>
          </p:cNvPr>
          <p:cNvSpPr/>
          <p:nvPr/>
        </p:nvSpPr>
        <p:spPr>
          <a:xfrm>
            <a:off x="451659" y="3356992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Učitel. Net – tvoje online </a:t>
            </a: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427793" y="4176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Encyklopedie 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451659" y="4968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Fyzikální webové stránky</a:t>
            </a:r>
          </a:p>
        </p:txBody>
      </p:sp>
    </p:spTree>
    <p:extLst>
      <p:ext uri="{BB962C8B-B14F-4D97-AF65-F5344CB8AC3E}">
        <p14:creationId xmlns:p14="http://schemas.microsoft.com/office/powerpoint/2010/main" val="386431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10" y="1124743"/>
            <a:ext cx="928651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KOLÁŘOVÁ, Růžena; BOHUNĚK, Jiří; ŠTOLL, Ivan a kol. </a:t>
            </a:r>
            <a:r>
              <a:rPr lang="cs-CZ" sz="1000" i="1" dirty="0"/>
              <a:t>Fyzika pro 9. ročník</a:t>
            </a:r>
            <a:r>
              <a:rPr lang="cs-CZ" sz="1000" dirty="0"/>
              <a:t>. Havlíčkův Brod: Prometheus, 2002, ISBN 80-7196-193-0.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Galerie klipart</a:t>
            </a:r>
            <a:endParaRPr lang="cs-CZ" sz="1000" dirty="0"/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Vlastní tvorba</a:t>
            </a:r>
          </a:p>
          <a:p>
            <a:endParaRPr lang="cs-CZ" sz="1000" dirty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3030</TotalTime>
  <Words>504</Words>
  <Application>Microsoft Office PowerPoint</Application>
  <PresentationFormat>Předvádění na obrazovce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Summer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411</cp:revision>
  <dcterms:created xsi:type="dcterms:W3CDTF">2012-04-23T18:25:05Z</dcterms:created>
  <dcterms:modified xsi:type="dcterms:W3CDTF">2013-04-20T14:48:58Z</dcterms:modified>
</cp:coreProperties>
</file>