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48AFD2-D0FA-436A-8EC4-EA621FE737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B4CE1-74DD-42F7-8591-309320988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0"/>
            <a:ext cx="528641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3" y="1451610"/>
          <a:ext cx="6500858" cy="5033513"/>
        </p:xfrm>
        <a:graphic>
          <a:graphicData uri="http://schemas.openxmlformats.org/drawingml/2006/table">
            <a:tbl>
              <a:tblPr/>
              <a:tblGrid>
                <a:gridCol w="2404742"/>
                <a:gridCol w="4096116"/>
              </a:tblGrid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Obdélník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výkladu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9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 na obdélníku rozeznat vrcholy, strany, strany protější a sousední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Vrchol, strana, obdélník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15.11.2013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7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285852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7356" y="2571744"/>
            <a:ext cx="5500726" cy="3000396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14612" y="571480"/>
            <a:ext cx="36551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Obdélník</a:t>
            </a:r>
            <a:endParaRPr lang="cs-CZ" sz="7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786" y="500042"/>
            <a:ext cx="707236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Body A, B, C, D jsou </a:t>
            </a:r>
            <a:r>
              <a:rPr lang="cs-CZ" sz="2400" b="1" dirty="0" smtClean="0">
                <a:solidFill>
                  <a:srgbClr val="FF0000"/>
                </a:solidFill>
              </a:rPr>
              <a:t>vrcholy</a:t>
            </a:r>
            <a:r>
              <a:rPr lang="cs-CZ" sz="2400" b="1" dirty="0" smtClean="0"/>
              <a:t> obdélníku ABCD.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Úsečky AB, BC, CD, EF jsou </a:t>
            </a:r>
            <a:r>
              <a:rPr lang="cs-CZ" sz="2400" b="1" dirty="0" smtClean="0">
                <a:solidFill>
                  <a:srgbClr val="FF0000"/>
                </a:solidFill>
              </a:rPr>
              <a:t>strany</a:t>
            </a:r>
            <a:r>
              <a:rPr lang="cs-CZ" sz="2400" b="1" dirty="0" smtClean="0"/>
              <a:t> obdélníku ABCD.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Obdélník má vždy dvě </a:t>
            </a:r>
            <a:r>
              <a:rPr lang="cs-CZ" sz="2400" b="1" dirty="0" smtClean="0">
                <a:solidFill>
                  <a:srgbClr val="FF0000"/>
                </a:solidFill>
              </a:rPr>
              <a:t>protější strany </a:t>
            </a:r>
            <a:r>
              <a:rPr lang="cs-CZ" sz="2400" b="1" dirty="0" smtClean="0"/>
              <a:t>stejně </a:t>
            </a:r>
          </a:p>
          <a:p>
            <a:pPr marL="342900" indent="-342900"/>
            <a:r>
              <a:rPr lang="cs-CZ" sz="2400" b="1" dirty="0"/>
              <a:t> </a:t>
            </a:r>
            <a:r>
              <a:rPr lang="cs-CZ" sz="2400" b="1" dirty="0" smtClean="0"/>
              <a:t>    dlouhé – </a:t>
            </a:r>
            <a:r>
              <a:rPr lang="cs-CZ" sz="2400" b="1" dirty="0" smtClean="0">
                <a:solidFill>
                  <a:srgbClr val="FF0000"/>
                </a:solidFill>
              </a:rPr>
              <a:t>shodné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a dvě </a:t>
            </a:r>
            <a:r>
              <a:rPr lang="cs-CZ" sz="2400" b="1" dirty="0" smtClean="0">
                <a:solidFill>
                  <a:srgbClr val="FF0000"/>
                </a:solidFill>
              </a:rPr>
              <a:t>sousední strany </a:t>
            </a:r>
            <a:r>
              <a:rPr lang="cs-CZ" sz="2400" b="1" dirty="0" smtClean="0"/>
              <a:t>různě dlouhé – </a:t>
            </a:r>
            <a:r>
              <a:rPr lang="cs-CZ" sz="2400" b="1" dirty="0" smtClean="0">
                <a:solidFill>
                  <a:srgbClr val="FF0000"/>
                </a:solidFill>
              </a:rPr>
              <a:t>nejsou shodné.</a:t>
            </a:r>
            <a:endParaRPr lang="cs-CZ" sz="2400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571604" y="2928934"/>
            <a:ext cx="5500726" cy="3000396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600076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86644" y="592933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15206" y="264318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1538" y="271462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357166"/>
            <a:ext cx="65722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4. </a:t>
            </a:r>
            <a:r>
              <a:rPr lang="cs-CZ" sz="2400" b="1" dirty="0" smtClean="0">
                <a:solidFill>
                  <a:srgbClr val="FF0000"/>
                </a:solidFill>
              </a:rPr>
              <a:t>Sousední strany </a:t>
            </a:r>
            <a:r>
              <a:rPr lang="cs-CZ" sz="2400" b="1" dirty="0" smtClean="0"/>
              <a:t>mají vždy 1 společný vrchol.</a:t>
            </a:r>
          </a:p>
          <a:p>
            <a:r>
              <a:rPr lang="cs-CZ" sz="2400" b="1" dirty="0" smtClean="0"/>
              <a:t>    Dvojice sousedních stran jsou :</a:t>
            </a:r>
          </a:p>
          <a:p>
            <a:r>
              <a:rPr lang="cs-CZ" sz="2400" b="1" dirty="0" smtClean="0"/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AB – BC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BC – CD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CD – DA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DA - AB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14546" y="3214686"/>
            <a:ext cx="5500726" cy="3000396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14480" y="607220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29586" y="614364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86710" y="285749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28794" y="300037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214290"/>
            <a:ext cx="921550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5. </a:t>
            </a:r>
            <a:r>
              <a:rPr lang="cs-CZ" sz="2400" b="1" dirty="0" smtClean="0">
                <a:solidFill>
                  <a:srgbClr val="FF0000"/>
                </a:solidFill>
              </a:rPr>
              <a:t>Protější strany </a:t>
            </a:r>
            <a:r>
              <a:rPr lang="cs-CZ" sz="2400" b="1" dirty="0" smtClean="0"/>
              <a:t>leží vždy proti sobě a nemají žádný společný vrchol.</a:t>
            </a:r>
          </a:p>
          <a:p>
            <a:r>
              <a:rPr lang="cs-CZ" sz="2400" b="1" dirty="0" smtClean="0"/>
              <a:t>     Dvojice protějších stran jsou :</a:t>
            </a:r>
          </a:p>
          <a:p>
            <a:r>
              <a:rPr lang="cs-CZ" sz="2400" b="1" dirty="0" smtClean="0"/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AB – CD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AD - BC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00232" y="2857496"/>
            <a:ext cx="5500726" cy="3000396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578645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72396" y="578645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43834" y="264318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257174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21429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u="sng" dirty="0" smtClean="0">
                <a:solidFill>
                  <a:srgbClr val="7030A0"/>
                </a:solidFill>
              </a:rPr>
              <a:t>Vyhledej </a:t>
            </a:r>
            <a:r>
              <a:rPr lang="cs-CZ" sz="2000" b="1" u="sng" dirty="0" smtClean="0">
                <a:solidFill>
                  <a:srgbClr val="7030A0"/>
                </a:solidFill>
              </a:rPr>
              <a:t>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Vrcholy 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Strany 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Dvojice sousedních stran 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Dvojice protějších stran :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785794"/>
            <a:ext cx="1100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E, F, G, H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1428736"/>
            <a:ext cx="426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EF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1428736"/>
            <a:ext cx="463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FG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14612" y="1428736"/>
            <a:ext cx="567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GH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57554" y="1428736"/>
            <a:ext cx="4716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86116" y="2071678"/>
            <a:ext cx="900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EF - FG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3438" y="2071678"/>
            <a:ext cx="9827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FG - GH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2071678"/>
            <a:ext cx="990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GH - HE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86644" y="2071678"/>
            <a:ext cx="9076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HE - EF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2714620"/>
            <a:ext cx="9460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EF - GH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6314" y="2714620"/>
            <a:ext cx="944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EH - FG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14546" y="3857628"/>
            <a:ext cx="4929222" cy="2286016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785918" y="6072206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58082" y="6000768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58082" y="3571876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G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14480" y="3571876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H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250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5</cp:revision>
  <dcterms:created xsi:type="dcterms:W3CDTF">2013-11-13T15:56:28Z</dcterms:created>
  <dcterms:modified xsi:type="dcterms:W3CDTF">2013-11-15T08:07:54Z</dcterms:modified>
</cp:coreProperties>
</file>