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4" r:id="rId8"/>
    <p:sldId id="263" r:id="rId9"/>
    <p:sldId id="267" r:id="rId10"/>
    <p:sldId id="265" r:id="rId11"/>
    <p:sldId id="266" r:id="rId12"/>
    <p:sldId id="259" r:id="rId13"/>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Verdana" pitchFamily="34" charset="0"/>
        <a:ea typeface="+mn-ea"/>
        <a:cs typeface="Arial" charset="0"/>
      </a:defRPr>
    </a:lvl1pPr>
    <a:lvl2pPr marL="457200" algn="l" rtl="0" fontAlgn="base">
      <a:spcBef>
        <a:spcPct val="0"/>
      </a:spcBef>
      <a:spcAft>
        <a:spcPct val="0"/>
      </a:spcAft>
      <a:defRPr kern="1200">
        <a:solidFill>
          <a:schemeClr val="tx1"/>
        </a:solidFill>
        <a:latin typeface="Verdana" pitchFamily="34" charset="0"/>
        <a:ea typeface="+mn-ea"/>
        <a:cs typeface="Arial" charset="0"/>
      </a:defRPr>
    </a:lvl2pPr>
    <a:lvl3pPr marL="914400" algn="l" rtl="0" fontAlgn="base">
      <a:spcBef>
        <a:spcPct val="0"/>
      </a:spcBef>
      <a:spcAft>
        <a:spcPct val="0"/>
      </a:spcAft>
      <a:defRPr kern="1200">
        <a:solidFill>
          <a:schemeClr val="tx1"/>
        </a:solidFill>
        <a:latin typeface="Verdana" pitchFamily="34" charset="0"/>
        <a:ea typeface="+mn-ea"/>
        <a:cs typeface="Arial" charset="0"/>
      </a:defRPr>
    </a:lvl3pPr>
    <a:lvl4pPr marL="1371600" algn="l" rtl="0" fontAlgn="base">
      <a:spcBef>
        <a:spcPct val="0"/>
      </a:spcBef>
      <a:spcAft>
        <a:spcPct val="0"/>
      </a:spcAft>
      <a:defRPr kern="1200">
        <a:solidFill>
          <a:schemeClr val="tx1"/>
        </a:solidFill>
        <a:latin typeface="Verdana" pitchFamily="34" charset="0"/>
        <a:ea typeface="+mn-ea"/>
        <a:cs typeface="Arial" charset="0"/>
      </a:defRPr>
    </a:lvl4pPr>
    <a:lvl5pPr marL="1828800" algn="l" rtl="0" fontAlgn="base">
      <a:spcBef>
        <a:spcPct val="0"/>
      </a:spcBef>
      <a:spcAft>
        <a:spcPct val="0"/>
      </a:spcAft>
      <a:defRPr kern="1200">
        <a:solidFill>
          <a:schemeClr val="tx1"/>
        </a:solidFill>
        <a:latin typeface="Verdana" pitchFamily="34" charset="0"/>
        <a:ea typeface="+mn-ea"/>
        <a:cs typeface="Arial" charset="0"/>
      </a:defRPr>
    </a:lvl5pPr>
    <a:lvl6pPr marL="2286000" algn="l" defTabSz="914400" rtl="0" eaLnBrk="1" latinLnBrk="0" hangingPunct="1">
      <a:defRPr kern="1200">
        <a:solidFill>
          <a:schemeClr val="tx1"/>
        </a:solidFill>
        <a:latin typeface="Verdana" pitchFamily="34" charset="0"/>
        <a:ea typeface="+mn-ea"/>
        <a:cs typeface="Arial" charset="0"/>
      </a:defRPr>
    </a:lvl6pPr>
    <a:lvl7pPr marL="2743200" algn="l" defTabSz="914400" rtl="0" eaLnBrk="1" latinLnBrk="0" hangingPunct="1">
      <a:defRPr kern="1200">
        <a:solidFill>
          <a:schemeClr val="tx1"/>
        </a:solidFill>
        <a:latin typeface="Verdana" pitchFamily="34" charset="0"/>
        <a:ea typeface="+mn-ea"/>
        <a:cs typeface="Arial" charset="0"/>
      </a:defRPr>
    </a:lvl7pPr>
    <a:lvl8pPr marL="3200400" algn="l" defTabSz="914400" rtl="0" eaLnBrk="1" latinLnBrk="0" hangingPunct="1">
      <a:defRPr kern="1200">
        <a:solidFill>
          <a:schemeClr val="tx1"/>
        </a:solidFill>
        <a:latin typeface="Verdana" pitchFamily="34" charset="0"/>
        <a:ea typeface="+mn-ea"/>
        <a:cs typeface="Arial" charset="0"/>
      </a:defRPr>
    </a:lvl8pPr>
    <a:lvl9pPr marL="3657600" algn="l" defTabSz="914400" rtl="0" eaLnBrk="1" latinLnBrk="0" hangingPunct="1">
      <a:defRPr kern="1200">
        <a:solidFill>
          <a:schemeClr val="tx1"/>
        </a:solidFill>
        <a:latin typeface="Verdana"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594" y="-3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a:p>
        </p:txBody>
      </p:sp>
      <p:sp>
        <p:nvSpPr>
          <p:cNvPr id="4" name="Date Placeholder 3"/>
          <p:cNvSpPr>
            <a:spLocks noGrp="1"/>
          </p:cNvSpPr>
          <p:nvPr>
            <p:ph type="dt" sz="half" idx="10"/>
          </p:nvPr>
        </p:nvSpPr>
        <p:spPr/>
        <p:txBody>
          <a:bodyPr/>
          <a:lstStyle>
            <a:lvl1pPr>
              <a:defRPr/>
            </a:lvl1pPr>
          </a:lstStyle>
          <a:p>
            <a:pPr>
              <a:defRPr/>
            </a:pPr>
            <a:fld id="{81F4906D-B612-467B-B92A-DE38F6577D45}"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EE2488C9-8563-4F7F-AF13-D981ECE42F7C}"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76864EE7-FDC0-4729-8B76-6C8FAB705705}"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416ADEED-771F-4B92-8B7B-149B9D017B2E}"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61C08B47-4743-4BCC-982F-13F2EF3760F9}"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8CB13C9D-F86B-4493-9A5F-72117D295996}"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3"/>
          <p:cNvSpPr>
            <a:spLocks noGrp="1"/>
          </p:cNvSpPr>
          <p:nvPr>
            <p:ph type="dt" sz="half" idx="10"/>
          </p:nvPr>
        </p:nvSpPr>
        <p:spPr/>
        <p:txBody>
          <a:bodyPr/>
          <a:lstStyle>
            <a:lvl1pPr>
              <a:defRPr/>
            </a:lvl1pPr>
          </a:lstStyle>
          <a:p>
            <a:pPr>
              <a:defRPr/>
            </a:pPr>
            <a:fld id="{C4F80949-75E0-4AE9-BE49-2D26DB3C8E67}" type="datetimeFigureOut">
              <a:rPr lang="cs-CZ"/>
              <a:pPr>
                <a:defRPr/>
              </a:pPr>
              <a:t>15.11.2013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4540866D-AE50-429A-9B4B-DBBE3A194D81}"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3"/>
          <p:cNvSpPr>
            <a:spLocks noGrp="1"/>
          </p:cNvSpPr>
          <p:nvPr>
            <p:ph type="dt" sz="half" idx="10"/>
          </p:nvPr>
        </p:nvSpPr>
        <p:spPr/>
        <p:txBody>
          <a:bodyPr/>
          <a:lstStyle>
            <a:lvl1pPr>
              <a:defRPr/>
            </a:lvl1pPr>
          </a:lstStyle>
          <a:p>
            <a:pPr>
              <a:defRPr/>
            </a:pPr>
            <a:fld id="{DA1DBC04-7773-4B8F-8021-12D42CFD2000}" type="datetimeFigureOut">
              <a:rPr lang="cs-CZ"/>
              <a:pPr>
                <a:defRPr/>
              </a:pPr>
              <a:t>15.11.2013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55BA2E1A-8768-4814-9CC6-546FD6BFD205}"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9AFCC581-7B24-40F9-969D-CC36D126C477}" type="datetimeFigureOut">
              <a:rPr lang="cs-CZ"/>
              <a:pPr>
                <a:defRPr/>
              </a:pPr>
              <a:t>15.11.2013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2DE9E1F9-F97E-499A-8DC1-E9DFCA153FA9}"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FC41D94E-45AB-4A1E-BC42-C510D048E61E}" type="datetimeFigureOut">
              <a:rPr lang="cs-CZ"/>
              <a:pPr>
                <a:defRPr/>
              </a:pPr>
              <a:t>15.11.2013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4445A550-4CAE-4634-8813-F1247F4B9E30}"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3"/>
          <p:cNvSpPr>
            <a:spLocks noGrp="1"/>
          </p:cNvSpPr>
          <p:nvPr>
            <p:ph type="dt" sz="half" idx="10"/>
          </p:nvPr>
        </p:nvSpPr>
        <p:spPr/>
        <p:txBody>
          <a:bodyPr/>
          <a:lstStyle>
            <a:lvl1pPr>
              <a:defRPr/>
            </a:lvl1pPr>
          </a:lstStyle>
          <a:p>
            <a:pPr>
              <a:defRPr/>
            </a:pPr>
            <a:fld id="{C61E3C3C-9F93-4159-981B-3C03C09D96B6}" type="datetimeFigureOut">
              <a:rPr lang="cs-CZ"/>
              <a:pPr>
                <a:defRPr/>
              </a:pPr>
              <a:t>15.11.2013</a:t>
            </a:fld>
            <a:endParaRPr lang="cs-CZ"/>
          </a:p>
        </p:txBody>
      </p:sp>
      <p:sp>
        <p:nvSpPr>
          <p:cNvPr id="6" name="Footer Placeholder 4"/>
          <p:cNvSpPr>
            <a:spLocks noGrp="1"/>
          </p:cNvSpPr>
          <p:nvPr>
            <p:ph type="ftr" sz="quarter" idx="11"/>
          </p:nvPr>
        </p:nvSpPr>
        <p:spPr/>
        <p:txBody>
          <a:bodyPr/>
          <a:lstStyle>
            <a:lvl1pPr>
              <a:defRPr/>
            </a:lvl1pPr>
          </a:lstStyle>
          <a:p>
            <a:pPr>
              <a:defRPr/>
            </a:pPr>
            <a:endParaRPr lang="cs-CZ"/>
          </a:p>
        </p:txBody>
      </p:sp>
      <p:sp>
        <p:nvSpPr>
          <p:cNvPr id="7" name="Slide Number Placeholder 5"/>
          <p:cNvSpPr>
            <a:spLocks noGrp="1"/>
          </p:cNvSpPr>
          <p:nvPr>
            <p:ph type="sldNum" sz="quarter" idx="12"/>
          </p:nvPr>
        </p:nvSpPr>
        <p:spPr/>
        <p:txBody>
          <a:bodyPr/>
          <a:lstStyle>
            <a:lvl1pPr>
              <a:defRPr/>
            </a:lvl1pPr>
          </a:lstStyle>
          <a:p>
            <a:pPr>
              <a:defRPr/>
            </a:pPr>
            <a:fld id="{F7AC1ECB-B000-498E-8426-A17512EBE326}"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grpSp>
        <p:nvGrpSpPr>
          <p:cNvPr id="5" name="Group 16"/>
          <p:cNvGrpSpPr>
            <a:grpSpLocks/>
          </p:cNvGrpSpPr>
          <p:nvPr/>
        </p:nvGrpSpPr>
        <p:grpSpPr bwMode="auto">
          <a:xfrm>
            <a:off x="4718050" y="993775"/>
            <a:ext cx="1847850" cy="1530350"/>
            <a:chOff x="4718762" y="993075"/>
            <a:chExt cx="1847138" cy="1530439"/>
          </a:xfrm>
        </p:grpSpPr>
        <p:sp>
          <p:nvSpPr>
            <p:cNvPr id="6"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9"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0"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2"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3"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a:p>
          </p:txBody>
        </p:sp>
      </p:grpSp>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rtlCol="0">
            <a:normAutofit/>
          </a:bodyPr>
          <a:lstStyle>
            <a:lvl1pPr marL="0" indent="0" algn="ctr">
              <a:buFontTx/>
              <a:buNone/>
              <a:defRPr/>
            </a:lvl1pPr>
          </a:lstStyle>
          <a:p>
            <a:pPr lvl="0"/>
            <a:r>
              <a:rPr lang="cs-CZ" noProof="0" smtClean="0"/>
              <a:t>Kliknutím na ikonu přidáte obrázek.</a:t>
            </a:r>
            <a:endParaRPr lang="en-US" noProof="0"/>
          </a:p>
        </p:txBody>
      </p:sp>
      <p:sp>
        <p:nvSpPr>
          <p:cNvPr id="14" name="Date Placeholder 4"/>
          <p:cNvSpPr>
            <a:spLocks noGrp="1"/>
          </p:cNvSpPr>
          <p:nvPr>
            <p:ph type="dt" sz="half" idx="15"/>
          </p:nvPr>
        </p:nvSpPr>
        <p:spPr/>
        <p:txBody>
          <a:bodyPr/>
          <a:lstStyle>
            <a:lvl1pPr>
              <a:defRPr/>
            </a:lvl1pPr>
          </a:lstStyle>
          <a:p>
            <a:pPr>
              <a:defRPr/>
            </a:pPr>
            <a:fld id="{ECA1926E-EB97-4736-90CB-C4BF4468AF62}" type="datetimeFigureOut">
              <a:rPr lang="cs-CZ"/>
              <a:pPr>
                <a:defRPr/>
              </a:pPr>
              <a:t>15.11.2013</a:t>
            </a:fld>
            <a:endParaRPr lang="cs-CZ"/>
          </a:p>
        </p:txBody>
      </p:sp>
      <p:sp>
        <p:nvSpPr>
          <p:cNvPr id="15" name="Footer Placeholder 5"/>
          <p:cNvSpPr>
            <a:spLocks noGrp="1"/>
          </p:cNvSpPr>
          <p:nvPr>
            <p:ph type="ftr" sz="quarter" idx="16"/>
          </p:nvPr>
        </p:nvSpPr>
        <p:spPr/>
        <p:txBody>
          <a:bodyPr/>
          <a:lstStyle>
            <a:lvl1pPr>
              <a:defRPr/>
            </a:lvl1pPr>
          </a:lstStyle>
          <a:p>
            <a:pPr>
              <a:defRPr/>
            </a:pPr>
            <a:endParaRPr lang="cs-CZ"/>
          </a:p>
        </p:txBody>
      </p:sp>
      <p:sp>
        <p:nvSpPr>
          <p:cNvPr id="16" name="Slide Number Placeholder 6"/>
          <p:cNvSpPr>
            <a:spLocks noGrp="1"/>
          </p:cNvSpPr>
          <p:nvPr>
            <p:ph type="sldNum" sz="quarter" idx="17"/>
          </p:nvPr>
        </p:nvSpPr>
        <p:spPr/>
        <p:txBody>
          <a:bodyPr/>
          <a:lstStyle>
            <a:lvl1pPr>
              <a:defRPr/>
            </a:lvl1pPr>
          </a:lstStyle>
          <a:p>
            <a:pPr>
              <a:defRPr/>
            </a:pPr>
            <a:fld id="{2CF32B3D-B08E-41BE-9307-A64036BFE78A}"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979F5A79-6A1A-4331-A4B3-E2F5ECEEA01F}"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1B809A98-4425-41EC-B824-65440250A7A0}"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56B8E53F-C4B3-4C94-9B33-C873DC074684}" type="datetimeFigureOut">
              <a:rPr lang="cs-CZ"/>
              <a:pPr>
                <a:defRPr/>
              </a:pPr>
              <a:t>15.11.2013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EECFF3C5-2A3A-4271-A0B5-583869FE666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34"/>
          <p:cNvGrpSpPr>
            <a:grpSpLocks/>
          </p:cNvGrpSpPr>
          <p:nvPr/>
        </p:nvGrpSpPr>
        <p:grpSpPr bwMode="auto">
          <a:xfrm>
            <a:off x="0" y="0"/>
            <a:ext cx="9251950" cy="6858000"/>
            <a:chOff x="-9" y="-16"/>
            <a:chExt cx="9252346" cy="6858038"/>
          </a:xfrm>
        </p:grpSpPr>
        <p:grpSp>
          <p:nvGrpSpPr>
            <p:cNvPr id="1032" name="Group 638"/>
            <p:cNvGrpSpPr>
              <a:grpSpLocks/>
            </p:cNvGrpSpPr>
            <p:nvPr/>
          </p:nvGrpSpPr>
          <p:grpSpPr bwMode="auto">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a:lstStyle/>
                <a:p>
                  <a:pPr fontAlgn="auto">
                    <a:spcBef>
                      <a:spcPts val="0"/>
                    </a:spcBef>
                    <a:spcAft>
                      <a:spcPts val="0"/>
                    </a:spcAft>
                    <a:defRPr/>
                  </a:pPr>
                  <a:endParaRPr lang="en-US">
                    <a:latin typeface="+mn-lt"/>
                    <a:cs typeface="+mn-cs"/>
                  </a:endParaRPr>
                </a:p>
              </p:txBody>
            </p:sp>
          </p:grpSp>
        </p:grpSp>
        <p:grpSp>
          <p:nvGrpSpPr>
            <p:cNvPr id="1033" name="Group 669"/>
            <p:cNvGrpSpPr>
              <a:grpSpLocks/>
            </p:cNvGrpSpPr>
            <p:nvPr/>
          </p:nvGrpSpPr>
          <p:grpSpPr bwMode="auto">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a:lstStyle/>
                <a:p>
                  <a:pPr fontAlgn="auto">
                    <a:spcBef>
                      <a:spcPts val="0"/>
                    </a:spcBef>
                    <a:spcAft>
                      <a:spcPts val="0"/>
                    </a:spcAft>
                    <a:defRPr/>
                  </a:pPr>
                  <a:endParaRPr lang="en-US">
                    <a:latin typeface="+mn-lt"/>
                    <a:cs typeface="+mn-cs"/>
                  </a:endParaRPr>
                </a:p>
              </p:txBody>
            </p:sp>
          </p:grpSp>
          <p:sp>
            <p:nvSpPr>
              <p:cNvPr id="213" name="Freeform 73"/>
              <p:cNvSpPr>
                <a:spLocks/>
              </p:cNvSpPr>
              <p:nvPr/>
            </p:nvSpPr>
            <p:spPr bwMode="auto">
              <a:xfrm rot="1542474">
                <a:off x="7058318" y="3703642"/>
                <a:ext cx="1588" cy="158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a:lstStyle/>
              <a:p>
                <a:pPr fontAlgn="auto">
                  <a:spcBef>
                    <a:spcPts val="0"/>
                  </a:spcBef>
                  <a:spcAft>
                    <a:spcPts val="0"/>
                  </a:spcAft>
                  <a:defRPr/>
                </a:pPr>
                <a:endParaRPr lang="en-US">
                  <a:latin typeface="+mn-lt"/>
                  <a:cs typeface="+mn-cs"/>
                </a:endParaRPr>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a:lstStyle/>
                <a:p>
                  <a:pPr defTabSz="457200" fontAlgn="auto">
                    <a:spcBef>
                      <a:spcPts val="0"/>
                    </a:spcBef>
                    <a:spcAft>
                      <a:spcPts val="0"/>
                    </a:spcAft>
                    <a:defRPr/>
                  </a:pPr>
                  <a:endParaRPr lang="en-US">
                    <a:latin typeface="+mn-lt"/>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a:lstStyle/>
                <a:p>
                  <a:pPr defTabSz="457200" fontAlgn="auto">
                    <a:spcBef>
                      <a:spcPts val="0"/>
                    </a:spcBef>
                    <a:spcAft>
                      <a:spcPts val="0"/>
                    </a:spcAft>
                    <a:defRPr/>
                  </a:pPr>
                  <a:endParaRPr lang="en-US">
                    <a:latin typeface="+mn-lt"/>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grpSp>
          <p:nvGrpSpPr>
            <p:cNvPr id="1034" name="Group 715"/>
            <p:cNvGrpSpPr>
              <a:grpSpLocks/>
            </p:cNvGrpSpPr>
            <p:nvPr/>
          </p:nvGrpSpPr>
          <p:grpSpPr bwMode="auto">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a:lstStyle/>
                <a:p>
                  <a:pPr fontAlgn="auto">
                    <a:spcBef>
                      <a:spcPts val="0"/>
                    </a:spcBef>
                    <a:spcAft>
                      <a:spcPts val="0"/>
                    </a:spcAft>
                    <a:defRPr/>
                  </a:pPr>
                  <a:endParaRPr lang="en-US">
                    <a:latin typeface="+mn-lt"/>
                    <a:cs typeface="+mn-cs"/>
                  </a:endParaRPr>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a:lstStyle/>
                <a:p>
                  <a:pPr defTabSz="457200" fontAlgn="auto">
                    <a:spcBef>
                      <a:spcPts val="0"/>
                    </a:spcBef>
                    <a:spcAft>
                      <a:spcPts val="0"/>
                    </a:spcAft>
                    <a:defRPr/>
                  </a:pPr>
                  <a:endParaRPr lang="en-US">
                    <a:latin typeface="+mn-lt"/>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a:lstStyle/>
                <a:p>
                  <a:pPr fontAlgn="auto">
                    <a:spcBef>
                      <a:spcPts val="0"/>
                    </a:spcBef>
                    <a:spcAft>
                      <a:spcPts val="0"/>
                    </a:spcAft>
                    <a:defRPr/>
                  </a:pPr>
                  <a:endParaRPr lang="en-US">
                    <a:latin typeface="+mn-lt"/>
                    <a:cs typeface="+mn-cs"/>
                  </a:endParaRPr>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a:lstStyle/>
                <a:p>
                  <a:pPr fontAlgn="auto">
                    <a:spcBef>
                      <a:spcPts val="0"/>
                    </a:spcBef>
                    <a:spcAft>
                      <a:spcPts val="0"/>
                    </a:spcAft>
                    <a:defRPr/>
                  </a:pPr>
                  <a:endParaRPr lang="en-US">
                    <a:latin typeface="+mn-lt"/>
                    <a:cs typeface="+mn-cs"/>
                  </a:endParaRPr>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a:lstStyle/>
                <a:p>
                  <a:pPr defTabSz="457200" fontAlgn="auto">
                    <a:spcBef>
                      <a:spcPts val="0"/>
                    </a:spcBef>
                    <a:spcAft>
                      <a:spcPts val="0"/>
                    </a:spcAft>
                    <a:defRPr/>
                  </a:pPr>
                  <a:endParaRPr lang="en-US">
                    <a:latin typeface="+mn-lt"/>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pPr fontAlgn="auto">
                    <a:spcBef>
                      <a:spcPts val="0"/>
                    </a:spcBef>
                    <a:spcAft>
                      <a:spcPts val="0"/>
                    </a:spcAft>
                    <a:defRPr/>
                  </a:pPr>
                  <a:endParaRPr lang="en-US">
                    <a:latin typeface="+mn-lt"/>
                    <a:cs typeface="+mn-cs"/>
                  </a:endParaRPr>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xmlns="" w="9525">
                      <a:solidFill>
                        <a:srgbClr val="000000"/>
                      </a:solidFill>
                      <a:round/>
                      <a:headEnd/>
                      <a:tailEnd/>
                    </a14:hiddenLine>
                  </a:ext>
                </a:extLst>
              </p:spPr>
              <p:txBody>
                <a:bodyPr/>
                <a:lstStyle/>
                <a:p>
                  <a:pPr defTabSz="457200" fontAlgn="auto">
                    <a:spcBef>
                      <a:spcPts val="0"/>
                    </a:spcBef>
                    <a:spcAft>
                      <a:spcPts val="0"/>
                    </a:spcAft>
                    <a:defRPr/>
                  </a:pPr>
                  <a:endParaRPr lang="en-US">
                    <a:latin typeface="+mn-lt"/>
                    <a:cs typeface="+mn-cs"/>
                  </a:endParaRPr>
                </a:p>
              </p:txBody>
            </p:sp>
          </p:grpSp>
        </p:grpSp>
      </p:grpSp>
      <p:sp>
        <p:nvSpPr>
          <p:cNvPr id="1027" name="Title Placeholder 1"/>
          <p:cNvSpPr>
            <a:spLocks noGrp="1"/>
          </p:cNvSpPr>
          <p:nvPr>
            <p:ph type="title"/>
          </p:nvPr>
        </p:nvSpPr>
        <p:spPr bwMode="auto">
          <a:xfrm>
            <a:off x="1009650" y="676275"/>
            <a:ext cx="7124700" cy="923925"/>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endParaRPr lang="en-US" smtClean="0"/>
          </a:p>
        </p:txBody>
      </p:sp>
      <p:sp>
        <p:nvSpPr>
          <p:cNvPr id="1028" name="Text Placeholder 2"/>
          <p:cNvSpPr>
            <a:spLocks noGrp="1"/>
          </p:cNvSpPr>
          <p:nvPr>
            <p:ph type="body" idx="1"/>
          </p:nvPr>
        </p:nvSpPr>
        <p:spPr bwMode="auto">
          <a:xfrm>
            <a:off x="1009650" y="1806575"/>
            <a:ext cx="7124700" cy="40528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6437313" y="5951538"/>
            <a:ext cx="2133600" cy="365125"/>
          </a:xfrm>
          <a:prstGeom prst="rect">
            <a:avLst/>
          </a:prstGeom>
        </p:spPr>
        <p:txBody>
          <a:bodyPr vert="horz" lIns="91440" tIns="45720" rIns="91440" bIns="45720" rtlCol="0" anchor="b"/>
          <a:lstStyle>
            <a:lvl1pPr algn="r" fontAlgn="auto">
              <a:spcBef>
                <a:spcPts val="0"/>
              </a:spcBef>
              <a:spcAft>
                <a:spcPts val="0"/>
              </a:spcAft>
              <a:defRPr sz="900" smtClean="0">
                <a:solidFill>
                  <a:schemeClr val="tx1">
                    <a:lumMod val="75000"/>
                    <a:lumOff val="25000"/>
                  </a:schemeClr>
                </a:solidFill>
                <a:latin typeface="+mn-lt"/>
                <a:cs typeface="+mn-cs"/>
              </a:defRPr>
            </a:lvl1pPr>
          </a:lstStyle>
          <a:p>
            <a:pPr>
              <a:defRPr/>
            </a:pPr>
            <a:fld id="{27B057A8-8113-4774-8349-D493DEBF672D}" type="datetimeFigureOut">
              <a:rPr lang="cs-CZ"/>
              <a:pPr>
                <a:defRPr/>
              </a:pPr>
              <a:t>15.11.2013</a:t>
            </a:fld>
            <a:endParaRPr lang="cs-CZ"/>
          </a:p>
        </p:txBody>
      </p:sp>
      <p:sp>
        <p:nvSpPr>
          <p:cNvPr id="5" name="Footer Placeholder 4"/>
          <p:cNvSpPr>
            <a:spLocks noGrp="1"/>
          </p:cNvSpPr>
          <p:nvPr>
            <p:ph type="ftr" sz="quarter" idx="3"/>
          </p:nvPr>
        </p:nvSpPr>
        <p:spPr>
          <a:xfrm>
            <a:off x="1181100" y="5951538"/>
            <a:ext cx="5256213" cy="365125"/>
          </a:xfrm>
          <a:prstGeom prst="rect">
            <a:avLst/>
          </a:prstGeom>
        </p:spPr>
        <p:txBody>
          <a:bodyPr vert="horz" lIns="91440" tIns="45720" rIns="91440" bIns="45720" rtlCol="0" anchor="b"/>
          <a:lstStyle>
            <a:lvl1pPr algn="l" fontAlgn="auto">
              <a:spcBef>
                <a:spcPts val="0"/>
              </a:spcBef>
              <a:spcAft>
                <a:spcPts val="0"/>
              </a:spcAft>
              <a:defRPr sz="900">
                <a:solidFill>
                  <a:schemeClr val="tx1">
                    <a:lumMod val="75000"/>
                    <a:lumOff val="25000"/>
                  </a:schemeClr>
                </a:solidFill>
                <a:latin typeface="+mn-lt"/>
                <a:cs typeface="+mn-cs"/>
              </a:defRPr>
            </a:lvl1pPr>
          </a:lstStyle>
          <a:p>
            <a:pPr>
              <a:defRPr/>
            </a:pPr>
            <a:endParaRPr lang="cs-CZ"/>
          </a:p>
        </p:txBody>
      </p:sp>
      <p:sp>
        <p:nvSpPr>
          <p:cNvPr id="6" name="Slide Number Placeholder 5"/>
          <p:cNvSpPr>
            <a:spLocks noGrp="1"/>
          </p:cNvSpPr>
          <p:nvPr>
            <p:ph type="sldNum" sz="quarter" idx="4"/>
          </p:nvPr>
        </p:nvSpPr>
        <p:spPr>
          <a:xfrm>
            <a:off x="573088" y="5951538"/>
            <a:ext cx="608012" cy="365125"/>
          </a:xfrm>
          <a:prstGeom prst="rect">
            <a:avLst/>
          </a:prstGeom>
        </p:spPr>
        <p:txBody>
          <a:bodyPr vert="horz" lIns="91440" tIns="45720" rIns="91440" bIns="45720" rtlCol="0" anchor="b"/>
          <a:lstStyle>
            <a:lvl1pPr algn="l" fontAlgn="auto">
              <a:spcBef>
                <a:spcPts val="0"/>
              </a:spcBef>
              <a:spcAft>
                <a:spcPts val="0"/>
              </a:spcAft>
              <a:defRPr sz="1800" smtClean="0">
                <a:solidFill>
                  <a:schemeClr val="tx1">
                    <a:lumMod val="75000"/>
                    <a:lumOff val="25000"/>
                  </a:schemeClr>
                </a:solidFill>
                <a:latin typeface="+mn-lt"/>
                <a:cs typeface="+mn-cs"/>
              </a:defRPr>
            </a:lvl1pPr>
          </a:lstStyle>
          <a:p>
            <a:pPr>
              <a:defRPr/>
            </a:pPr>
            <a:fld id="{404064E5-2E80-4882-BB83-349F764F3E6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3" r:id="rId9"/>
    <p:sldLayoutId id="2147483681" r:id="rId10"/>
    <p:sldLayoutId id="2147483682" r:id="rId11"/>
  </p:sldLayoutIdLst>
  <p:txStyles>
    <p:titleStyle>
      <a:lvl1pPr algn="l" defTabSz="457200" rtl="0" fontAlgn="base">
        <a:spcBef>
          <a:spcPct val="0"/>
        </a:spcBef>
        <a:spcAft>
          <a:spcPct val="0"/>
        </a:spcAft>
        <a:defRPr sz="3200" kern="1200">
          <a:solidFill>
            <a:srgbClr val="404040"/>
          </a:solidFill>
          <a:latin typeface="+mj-lt"/>
          <a:ea typeface="Trebuchet MS" pitchFamily="34" charset="0"/>
          <a:cs typeface="Trebuchet MS"/>
        </a:defRPr>
      </a:lvl1pPr>
      <a:lvl2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2pPr>
      <a:lvl3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3pPr>
      <a:lvl4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4pPr>
      <a:lvl5pPr algn="l" defTabSz="457200" rtl="0" fontAlgn="base">
        <a:spcBef>
          <a:spcPct val="0"/>
        </a:spcBef>
        <a:spcAft>
          <a:spcPct val="0"/>
        </a:spcAft>
        <a:defRPr sz="3200">
          <a:solidFill>
            <a:srgbClr val="404040"/>
          </a:solidFill>
          <a:latin typeface="Verdana" pitchFamily="34" charset="0"/>
          <a:ea typeface="Trebuchet MS" pitchFamily="34" charset="0"/>
          <a:cs typeface="Trebuchet MS"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fontAlgn="base">
        <a:spcBef>
          <a:spcPct val="20000"/>
        </a:spcBef>
        <a:spcAft>
          <a:spcPts val="600"/>
        </a:spcAft>
        <a:buClr>
          <a:srgbClr val="404040"/>
        </a:buClr>
        <a:buFont typeface="Wingdings 2" pitchFamily="18" charset="2"/>
        <a:buChar char=""/>
        <a:defRPr kern="1200">
          <a:solidFill>
            <a:srgbClr val="404040"/>
          </a:solidFill>
          <a:latin typeface="+mn-lt"/>
          <a:ea typeface="+mn-ea"/>
          <a:cs typeface="+mn-cs"/>
        </a:defRPr>
      </a:lvl1pPr>
      <a:lvl2pPr marL="742950" indent="-285750" algn="l" defTabSz="457200" rtl="0" fontAlgn="base">
        <a:spcBef>
          <a:spcPct val="20000"/>
        </a:spcBef>
        <a:spcAft>
          <a:spcPts val="600"/>
        </a:spcAft>
        <a:buClr>
          <a:srgbClr val="404040"/>
        </a:buClr>
        <a:buFont typeface="Wingdings 2" pitchFamily="18" charset="2"/>
        <a:buChar char=""/>
        <a:defRPr sz="1600" kern="1200">
          <a:solidFill>
            <a:srgbClr val="404040"/>
          </a:solidFill>
          <a:latin typeface="+mn-lt"/>
          <a:ea typeface="+mn-ea"/>
          <a:cs typeface="+mn-cs"/>
        </a:defRPr>
      </a:lvl2pPr>
      <a:lvl3pPr marL="1143000" indent="-228600" algn="l" defTabSz="457200" rtl="0" fontAlgn="base">
        <a:spcBef>
          <a:spcPct val="20000"/>
        </a:spcBef>
        <a:spcAft>
          <a:spcPts val="600"/>
        </a:spcAft>
        <a:buClr>
          <a:srgbClr val="404040"/>
        </a:buClr>
        <a:buFont typeface="Wingdings 2" pitchFamily="18" charset="2"/>
        <a:buChar char=""/>
        <a:defRPr sz="1400" kern="1200">
          <a:solidFill>
            <a:srgbClr val="404040"/>
          </a:solidFill>
          <a:latin typeface="+mn-lt"/>
          <a:ea typeface="+mn-ea"/>
          <a:cs typeface="+mn-cs"/>
        </a:defRPr>
      </a:lvl3pPr>
      <a:lvl4pPr marL="1600200" indent="-228600" algn="l" defTabSz="457200" rtl="0" fontAlgn="base">
        <a:spcBef>
          <a:spcPct val="20000"/>
        </a:spcBef>
        <a:spcAft>
          <a:spcPts val="600"/>
        </a:spcAft>
        <a:buClr>
          <a:srgbClr val="404040"/>
        </a:buClr>
        <a:buFont typeface="Wingdings 2" pitchFamily="18" charset="2"/>
        <a:buChar char=""/>
        <a:defRPr sz="1200" kern="1200">
          <a:solidFill>
            <a:srgbClr val="404040"/>
          </a:solidFill>
          <a:latin typeface="+mn-lt"/>
          <a:ea typeface="+mn-ea"/>
          <a:cs typeface="+mn-cs"/>
        </a:defRPr>
      </a:lvl4pPr>
      <a:lvl5pPr marL="2057400" indent="-228600" algn="l" defTabSz="457200" rtl="0" fontAlgn="base">
        <a:spcBef>
          <a:spcPct val="20000"/>
        </a:spcBef>
        <a:spcAft>
          <a:spcPts val="600"/>
        </a:spcAft>
        <a:buClr>
          <a:srgbClr val="404040"/>
        </a:buClr>
        <a:buFont typeface="Wingdings 2"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s.wikipedia.org/wiki/Soubor:Renal_corpuscle.svg" TargetMode="External"/><Relationship Id="rId2" Type="http://schemas.openxmlformats.org/officeDocument/2006/relationships/hyperlink" Target="http://commons.wikimedia.org/wiki/File:Kidney_Nephron_Cells.png" TargetMode="External"/><Relationship Id="rId1" Type="http://schemas.openxmlformats.org/officeDocument/2006/relationships/slideLayout" Target="../slideLayouts/slideLayout2.xml"/><Relationship Id="rId5" Type="http://schemas.openxmlformats.org/officeDocument/2006/relationships/hyperlink" Target="http://commons.wikimedia.org/wiki/File:Gray1130.png" TargetMode="External"/><Relationship Id="rId4" Type="http://schemas.openxmlformats.org/officeDocument/2006/relationships/hyperlink" Target="http://commons.wikimedia.org/wiki/File:Nierenk%C3%B6rperchen.jpg"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34963" y="404813"/>
            <a:ext cx="8474075" cy="1719262"/>
          </a:xfrm>
          <a:prstGeom prst="rect">
            <a:avLst/>
          </a:prstGeom>
          <a:noFill/>
          <a:ln w="9525">
            <a:noFill/>
            <a:miter lim="800000"/>
            <a:headEnd/>
            <a:tailEnd/>
          </a:ln>
          <a:effectLst/>
        </p:spPr>
      </p:pic>
      <p:pic>
        <p:nvPicPr>
          <p:cNvPr id="3075" name="Picture 9"/>
          <p:cNvPicPr>
            <a:picLocks noChangeAspect="1" noChangeArrowheads="1"/>
          </p:cNvPicPr>
          <p:nvPr/>
        </p:nvPicPr>
        <p:blipFill>
          <a:blip r:embed="rId3" cstate="print"/>
          <a:srcRect/>
          <a:stretch>
            <a:fillRect/>
          </a:stretch>
        </p:blipFill>
        <p:spPr bwMode="auto">
          <a:xfrm>
            <a:off x="7032625" y="642938"/>
            <a:ext cx="1427163" cy="1243012"/>
          </a:xfrm>
          <a:prstGeom prst="rect">
            <a:avLst/>
          </a:prstGeom>
          <a:noFill/>
          <a:ln w="9525">
            <a:noFill/>
            <a:miter lim="800000"/>
            <a:headEnd/>
            <a:tailEnd/>
          </a:ln>
          <a:effectLst/>
        </p:spPr>
      </p:pic>
      <p:pic>
        <p:nvPicPr>
          <p:cNvPr id="3076" name="Picture 3"/>
          <p:cNvPicPr>
            <a:picLocks noChangeAspect="1" noChangeArrowheads="1"/>
          </p:cNvPicPr>
          <p:nvPr/>
        </p:nvPicPr>
        <p:blipFill>
          <a:blip r:embed="rId4" cstate="print"/>
          <a:srcRect/>
          <a:stretch>
            <a:fillRect/>
          </a:stretch>
        </p:blipFill>
        <p:spPr bwMode="auto">
          <a:xfrm>
            <a:off x="334963" y="2420938"/>
            <a:ext cx="8474075" cy="4170362"/>
          </a:xfrm>
          <a:prstGeom prst="rect">
            <a:avLst/>
          </a:prstGeom>
          <a:noFill/>
          <a:ln w="9525">
            <a:noFill/>
            <a:miter lim="800000"/>
            <a:headEnd/>
            <a:tailEnd/>
          </a:ln>
          <a:effectLst/>
        </p:spPr>
      </p:pic>
      <p:sp>
        <p:nvSpPr>
          <p:cNvPr id="3077" name="Obdélník 6"/>
          <p:cNvSpPr>
            <a:spLocks noChangeArrowheads="1"/>
          </p:cNvSpPr>
          <p:nvPr/>
        </p:nvSpPr>
        <p:spPr bwMode="auto">
          <a:xfrm>
            <a:off x="869950" y="2552700"/>
            <a:ext cx="5126038" cy="461963"/>
          </a:xfrm>
          <a:prstGeom prst="rect">
            <a:avLst/>
          </a:prstGeom>
          <a:noFill/>
          <a:ln w="9525">
            <a:noFill/>
            <a:miter lim="800000"/>
            <a:headEnd/>
            <a:tailEnd/>
          </a:ln>
        </p:spPr>
        <p:txBody>
          <a:bodyPr wrap="none">
            <a:spAutoFit/>
          </a:bodyPr>
          <a:lstStyle/>
          <a:p>
            <a:r>
              <a:rPr lang="cs-CZ" sz="2400" b="1"/>
              <a:t>AUTOR</a:t>
            </a:r>
            <a:r>
              <a:rPr lang="cs-CZ" sz="2400"/>
              <a:t>: Mgr. Alena Bartoňková</a:t>
            </a:r>
          </a:p>
        </p:txBody>
      </p:sp>
      <p:sp>
        <p:nvSpPr>
          <p:cNvPr id="3078" name="Obdélník 7"/>
          <p:cNvSpPr>
            <a:spLocks noChangeArrowheads="1"/>
          </p:cNvSpPr>
          <p:nvPr/>
        </p:nvSpPr>
        <p:spPr bwMode="auto">
          <a:xfrm>
            <a:off x="844550" y="3038475"/>
            <a:ext cx="7900988" cy="461963"/>
          </a:xfrm>
          <a:prstGeom prst="rect">
            <a:avLst/>
          </a:prstGeom>
          <a:noFill/>
          <a:ln w="9525">
            <a:noFill/>
            <a:miter lim="800000"/>
            <a:headEnd/>
            <a:tailEnd/>
          </a:ln>
        </p:spPr>
        <p:txBody>
          <a:bodyPr wrap="none">
            <a:spAutoFit/>
          </a:bodyPr>
          <a:lstStyle/>
          <a:p>
            <a:r>
              <a:rPr lang="cs-CZ" sz="2400" b="1"/>
              <a:t>NÁZEV</a:t>
            </a:r>
            <a:r>
              <a:rPr lang="cs-CZ" sz="2400"/>
              <a:t>: VY_32_INOVACE_11_10_P8_Bartonkova</a:t>
            </a:r>
          </a:p>
        </p:txBody>
      </p:sp>
      <p:sp>
        <p:nvSpPr>
          <p:cNvPr id="3079" name="Obdélník 8"/>
          <p:cNvSpPr>
            <a:spLocks noChangeArrowheads="1"/>
          </p:cNvSpPr>
          <p:nvPr/>
        </p:nvSpPr>
        <p:spPr bwMode="auto">
          <a:xfrm>
            <a:off x="868363" y="3562350"/>
            <a:ext cx="4476750" cy="461963"/>
          </a:xfrm>
          <a:prstGeom prst="rect">
            <a:avLst/>
          </a:prstGeom>
          <a:noFill/>
          <a:ln w="9525">
            <a:noFill/>
            <a:miter lim="800000"/>
            <a:headEnd/>
            <a:tailEnd/>
          </a:ln>
        </p:spPr>
        <p:txBody>
          <a:bodyPr wrap="none">
            <a:spAutoFit/>
          </a:bodyPr>
          <a:lstStyle/>
          <a:p>
            <a:r>
              <a:rPr lang="cs-CZ" sz="2400" b="1"/>
              <a:t>TÉMA</a:t>
            </a:r>
            <a:r>
              <a:rPr lang="cs-CZ" sz="2400"/>
              <a:t>: Vylučovací soustava</a:t>
            </a:r>
          </a:p>
        </p:txBody>
      </p:sp>
      <p:sp>
        <p:nvSpPr>
          <p:cNvPr id="3080" name="Obdélník 10"/>
          <p:cNvSpPr>
            <a:spLocks noChangeArrowheads="1"/>
          </p:cNvSpPr>
          <p:nvPr/>
        </p:nvSpPr>
        <p:spPr bwMode="auto">
          <a:xfrm>
            <a:off x="844550" y="4071938"/>
            <a:ext cx="4737100" cy="461962"/>
          </a:xfrm>
          <a:prstGeom prst="rect">
            <a:avLst/>
          </a:prstGeom>
          <a:noFill/>
          <a:ln w="9525">
            <a:noFill/>
            <a:miter lim="800000"/>
            <a:headEnd/>
            <a:tailEnd/>
          </a:ln>
        </p:spPr>
        <p:txBody>
          <a:bodyPr wrap="none">
            <a:spAutoFit/>
          </a:bodyPr>
          <a:lstStyle/>
          <a:p>
            <a:r>
              <a:rPr lang="cs-CZ" sz="2400" b="1"/>
              <a:t>OBSAH</a:t>
            </a:r>
            <a:r>
              <a:rPr lang="cs-CZ" sz="2400"/>
              <a:t>: Vylučovací soustava</a:t>
            </a:r>
          </a:p>
        </p:txBody>
      </p:sp>
      <p:sp>
        <p:nvSpPr>
          <p:cNvPr id="3081" name="TextovéPole 11"/>
          <p:cNvSpPr txBox="1">
            <a:spLocks noChangeArrowheads="1"/>
          </p:cNvSpPr>
          <p:nvPr/>
        </p:nvSpPr>
        <p:spPr bwMode="auto">
          <a:xfrm>
            <a:off x="844550" y="4603750"/>
            <a:ext cx="7219950" cy="461963"/>
          </a:xfrm>
          <a:prstGeom prst="rect">
            <a:avLst/>
          </a:prstGeom>
          <a:noFill/>
          <a:ln w="9525">
            <a:noFill/>
            <a:miter lim="800000"/>
            <a:headEnd/>
            <a:tailEnd/>
          </a:ln>
        </p:spPr>
        <p:txBody>
          <a:bodyPr wrap="none">
            <a:spAutoFit/>
          </a:bodyPr>
          <a:lstStyle/>
          <a:p>
            <a:r>
              <a:rPr lang="cs-CZ" sz="2400" b="1"/>
              <a:t>ČÍSLO PROJEKTU</a:t>
            </a:r>
            <a:r>
              <a:rPr lang="cs-CZ" sz="2400"/>
              <a:t>: CZ.1.07/1.4.00/21.2364</a:t>
            </a:r>
          </a:p>
        </p:txBody>
      </p:sp>
      <p:pic>
        <p:nvPicPr>
          <p:cNvPr id="3082" name="Picture 10"/>
          <p:cNvPicPr>
            <a:picLocks noChangeAspect="1" noChangeArrowheads="1"/>
          </p:cNvPicPr>
          <p:nvPr/>
        </p:nvPicPr>
        <p:blipFill>
          <a:blip r:embed="rId5" cstate="print"/>
          <a:srcRect/>
          <a:stretch>
            <a:fillRect/>
          </a:stretch>
        </p:blipFill>
        <p:spPr bwMode="auto">
          <a:xfrm>
            <a:off x="2112963" y="4973638"/>
            <a:ext cx="4919662" cy="13779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1"/>
          <p:cNvSpPr>
            <a:spLocks noGrp="1"/>
          </p:cNvSpPr>
          <p:nvPr>
            <p:ph type="title"/>
          </p:nvPr>
        </p:nvSpPr>
        <p:spPr/>
        <p:txBody>
          <a:bodyPr/>
          <a:lstStyle/>
          <a:p>
            <a:r>
              <a:rPr lang="cs-CZ" smtClean="0">
                <a:cs typeface="Trebuchet MS" pitchFamily="34" charset="0"/>
              </a:rPr>
              <a:t>Anotace</a:t>
            </a:r>
          </a:p>
        </p:txBody>
      </p:sp>
      <p:sp>
        <p:nvSpPr>
          <p:cNvPr id="3" name="Zástupný symbol pro obsah 2"/>
          <p:cNvSpPr>
            <a:spLocks noGrp="1"/>
          </p:cNvSpPr>
          <p:nvPr>
            <p:ph idx="1"/>
          </p:nvPr>
        </p:nvSpPr>
        <p:spPr/>
        <p:txBody>
          <a:bodyPr rtlCol="0">
            <a:normAutofit/>
          </a:bodyPr>
          <a:lstStyle/>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r>
              <a:rPr lang="cs-CZ" sz="1400" dirty="0" smtClean="0">
                <a:solidFill>
                  <a:schemeClr val="tx1">
                    <a:lumMod val="75000"/>
                    <a:lumOff val="25000"/>
                  </a:schemeClr>
                </a:solidFill>
              </a:rPr>
              <a:t>Žáci se v hodině seznámí s vylučovací soustavou obratlovců. Hodina je doplněna názornými ukázkami, což žákům usnadňuje zapamatování si probíraného učiva. Během hodiny je nezbytné připojení na internet, protože žáci během výuky plní zadané úkoly, jejichž řešení mohou naleznout právě na internetu. Slouží jim k tomu vložené hypertextové odkazy. Tato forma výuky je pro děti atraktivnější v mnoha směrech. Hlavním výstupem této hodiny je skutečnost, že žáci jsou schopni rozlišovat, které informace nalezené na internetu lze považovat za stěžejní a které za druhořadé. Při využití této hodiny je také nezbytné pracovat s učebnicí Ekologické přírodopis pro 8. ročník základní školy od Danuše Kvasničkové a </a:t>
            </a:r>
            <a:r>
              <a:rPr lang="cs-CZ" sz="1400" smtClean="0">
                <a:solidFill>
                  <a:schemeClr val="tx1">
                    <a:lumMod val="75000"/>
                    <a:lumOff val="25000"/>
                  </a:schemeClr>
                </a:solidFill>
              </a:rPr>
              <a:t>kol..</a:t>
            </a: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algn="just"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marL="0" indent="0" algn="just" fontAlgn="auto">
              <a:buClr>
                <a:schemeClr val="tx1">
                  <a:lumMod val="75000"/>
                  <a:lumOff val="25000"/>
                </a:schemeClr>
              </a:buClr>
              <a:buFont typeface="Wingdings 2" charset="2"/>
              <a:buNone/>
              <a:defRPr/>
            </a:pPr>
            <a:endParaRPr lang="cs-CZ" sz="14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2267744" y="620688"/>
            <a:ext cx="4305986" cy="923330"/>
          </a:xfrm>
          <a:prstGeom prst="rect">
            <a:avLst/>
          </a:prstGeom>
          <a:noFill/>
        </p:spPr>
        <p:txBody>
          <a:bodyPr wrap="none">
            <a:spAutoFit/>
          </a:bodyPr>
          <a:lstStyle/>
          <a:p>
            <a:pPr algn="ctr" fontAlgn="auto">
              <a:spcBef>
                <a:spcPts val="0"/>
              </a:spcBef>
              <a:spcAft>
                <a:spcPts val="0"/>
              </a:spcAft>
              <a:defRPr/>
            </a:pP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cs typeface="+mn-cs"/>
              </a:rPr>
              <a:t>Opakování</a:t>
            </a:r>
          </a:p>
        </p:txBody>
      </p:sp>
      <p:pic>
        <p:nvPicPr>
          <p:cNvPr id="5123" name="Picture 2"/>
          <p:cNvPicPr>
            <a:picLocks noGrp="1" noChangeAspect="1" noChangeArrowheads="1"/>
          </p:cNvPicPr>
          <p:nvPr>
            <p:ph idx="1"/>
          </p:nvPr>
        </p:nvPicPr>
        <p:blipFill>
          <a:blip r:embed="rId2" cstate="print"/>
          <a:srcRect/>
          <a:stretch>
            <a:fillRect/>
          </a:stretch>
        </p:blipFill>
        <p:spPr>
          <a:xfrm>
            <a:off x="7235825" y="630238"/>
            <a:ext cx="1366838" cy="1908175"/>
          </a:xfrm>
          <a:noFill/>
        </p:spPr>
      </p:pic>
      <p:sp>
        <p:nvSpPr>
          <p:cNvPr id="8" name="TextovéPole 7"/>
          <p:cNvSpPr txBox="1"/>
          <p:nvPr/>
        </p:nvSpPr>
        <p:spPr>
          <a:xfrm>
            <a:off x="273050" y="2276475"/>
            <a:ext cx="5545138" cy="369888"/>
          </a:xfrm>
          <a:prstGeom prst="rect">
            <a:avLst/>
          </a:prstGeom>
          <a:solidFill>
            <a:schemeClr val="accent3"/>
          </a:solidFill>
        </p:spPr>
        <p:txBody>
          <a:bodyPr>
            <a:spAutoFit/>
          </a:bodyPr>
          <a:lstStyle/>
          <a:p>
            <a:pPr fontAlgn="auto">
              <a:spcBef>
                <a:spcPts val="0"/>
              </a:spcBef>
              <a:spcAft>
                <a:spcPts val="0"/>
              </a:spcAft>
              <a:defRPr/>
            </a:pPr>
            <a:r>
              <a:rPr lang="cs-CZ" dirty="0">
                <a:latin typeface="+mn-lt"/>
                <a:cs typeface="+mn-cs"/>
              </a:rPr>
              <a:t>Co je buněčné dýchání? Co při něm vzniká?</a:t>
            </a:r>
          </a:p>
        </p:txBody>
      </p:sp>
      <p:sp>
        <p:nvSpPr>
          <p:cNvPr id="9" name="TextovéPole 8"/>
          <p:cNvSpPr txBox="1"/>
          <p:nvPr/>
        </p:nvSpPr>
        <p:spPr>
          <a:xfrm>
            <a:off x="1763713" y="3068638"/>
            <a:ext cx="6769100" cy="647700"/>
          </a:xfrm>
          <a:prstGeom prst="rect">
            <a:avLst/>
          </a:prstGeom>
          <a:solidFill>
            <a:schemeClr val="accent3"/>
          </a:solidFill>
        </p:spPr>
        <p:txBody>
          <a:bodyPr>
            <a:spAutoFit/>
          </a:bodyPr>
          <a:lstStyle/>
          <a:p>
            <a:pPr fontAlgn="auto">
              <a:spcBef>
                <a:spcPts val="0"/>
              </a:spcBef>
              <a:spcAft>
                <a:spcPts val="0"/>
              </a:spcAft>
              <a:defRPr/>
            </a:pPr>
            <a:r>
              <a:rPr lang="cs-CZ" dirty="0">
                <a:latin typeface="+mn-lt"/>
                <a:cs typeface="+mn-cs"/>
              </a:rPr>
              <a:t>Vysvětlete, čím se liší složení krve, která k tělní buňkám přichází, od krve, která z buněk těla odchází.</a:t>
            </a:r>
          </a:p>
        </p:txBody>
      </p:sp>
      <p:sp>
        <p:nvSpPr>
          <p:cNvPr id="10" name="TextovéPole 9"/>
          <p:cNvSpPr txBox="1"/>
          <p:nvPr/>
        </p:nvSpPr>
        <p:spPr>
          <a:xfrm>
            <a:off x="279400" y="4156075"/>
            <a:ext cx="8281988" cy="646113"/>
          </a:xfrm>
          <a:prstGeom prst="rect">
            <a:avLst/>
          </a:prstGeom>
          <a:solidFill>
            <a:schemeClr val="accent3"/>
          </a:solidFill>
        </p:spPr>
        <p:txBody>
          <a:bodyPr>
            <a:spAutoFit/>
          </a:bodyPr>
          <a:lstStyle/>
          <a:p>
            <a:pPr fontAlgn="auto">
              <a:spcBef>
                <a:spcPts val="0"/>
              </a:spcBef>
              <a:spcAft>
                <a:spcPts val="0"/>
              </a:spcAft>
              <a:defRPr/>
            </a:pPr>
            <a:r>
              <a:rPr lang="cs-CZ" dirty="0">
                <a:latin typeface="+mn-lt"/>
                <a:cs typeface="+mn-cs"/>
              </a:rPr>
              <a:t>Co se stane s buňkou, která se dostane do prostředí, v němž je rozpuštěno více min. látek než v buněčné cytoplazmě?</a:t>
            </a:r>
          </a:p>
        </p:txBody>
      </p:sp>
      <p:sp>
        <p:nvSpPr>
          <p:cNvPr id="11" name="TextovéPole 10"/>
          <p:cNvSpPr txBox="1"/>
          <p:nvPr/>
        </p:nvSpPr>
        <p:spPr>
          <a:xfrm>
            <a:off x="1763713" y="5300663"/>
            <a:ext cx="4392612" cy="369887"/>
          </a:xfrm>
          <a:prstGeom prst="rect">
            <a:avLst/>
          </a:prstGeom>
          <a:solidFill>
            <a:schemeClr val="accent3"/>
          </a:solidFill>
        </p:spPr>
        <p:txBody>
          <a:bodyPr>
            <a:spAutoFit/>
          </a:bodyPr>
          <a:lstStyle/>
          <a:p>
            <a:pPr fontAlgn="auto">
              <a:spcBef>
                <a:spcPts val="0"/>
              </a:spcBef>
              <a:spcAft>
                <a:spcPts val="0"/>
              </a:spcAft>
              <a:defRPr/>
            </a:pPr>
            <a:r>
              <a:rPr lang="cs-CZ" dirty="0">
                <a:latin typeface="+mn-lt"/>
                <a:cs typeface="+mn-cs"/>
              </a:rPr>
              <a:t>Čím se liší sladká a mořská voda?</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rtlCol="0">
            <a:normAutofit/>
          </a:bodyPr>
          <a:lstStyle/>
          <a:p>
            <a:pPr fontAlgn="auto">
              <a:buClr>
                <a:schemeClr val="tx1">
                  <a:lumMod val="75000"/>
                  <a:lumOff val="25000"/>
                </a:schemeClr>
              </a:buClr>
              <a:buFont typeface="Wingdings 2" charset="2"/>
              <a:buChar char=""/>
              <a:defRPr/>
            </a:pPr>
            <a:r>
              <a:rPr lang="cs-CZ" dirty="0">
                <a:solidFill>
                  <a:schemeClr val="tx1">
                    <a:lumMod val="75000"/>
                    <a:lumOff val="25000"/>
                  </a:schemeClr>
                </a:solidFill>
              </a:rPr>
              <a:t>zajišťuje vylučování nežádoucích odpadních látek</a:t>
            </a:r>
          </a:p>
          <a:p>
            <a:pPr fontAlgn="auto">
              <a:buClr>
                <a:schemeClr val="tx1">
                  <a:lumMod val="75000"/>
                  <a:lumOff val="25000"/>
                </a:schemeClr>
              </a:buClr>
              <a:buFont typeface="Wingdings 2" charset="2"/>
              <a:buChar char=""/>
              <a:defRPr/>
            </a:pPr>
            <a:r>
              <a:rPr lang="cs-CZ" dirty="0">
                <a:solidFill>
                  <a:schemeClr val="tx1">
                    <a:lumMod val="75000"/>
                    <a:lumOff val="25000"/>
                  </a:schemeClr>
                </a:solidFill>
              </a:rPr>
              <a:t>hlavním orgánem jsou </a:t>
            </a:r>
            <a:r>
              <a:rPr lang="cs-CZ" dirty="0" smtClean="0">
                <a:solidFill>
                  <a:srgbClr val="FF0000"/>
                </a:solidFill>
              </a:rPr>
              <a:t>LEDVINY</a:t>
            </a:r>
          </a:p>
          <a:p>
            <a:pPr fontAlgn="auto">
              <a:buClr>
                <a:schemeClr val="tx1">
                  <a:lumMod val="75000"/>
                  <a:lumOff val="25000"/>
                </a:schemeClr>
              </a:buClr>
              <a:buFont typeface="Wingdings 2" charset="2"/>
              <a:buChar char=""/>
              <a:defRPr/>
            </a:pPr>
            <a:r>
              <a:rPr lang="cs-CZ" dirty="0" smtClean="0">
                <a:solidFill>
                  <a:schemeClr val="tx1">
                    <a:lumMod val="75000"/>
                    <a:lumOff val="25000"/>
                  </a:schemeClr>
                </a:solidFill>
              </a:rPr>
              <a:t>průběh </a:t>
            </a:r>
            <a:r>
              <a:rPr lang="cs-CZ" dirty="0">
                <a:solidFill>
                  <a:schemeClr val="tx1">
                    <a:lumMod val="75000"/>
                    <a:lumOff val="25000"/>
                  </a:schemeClr>
                </a:solidFill>
              </a:rPr>
              <a:t>vylučování </a:t>
            </a:r>
            <a:r>
              <a:rPr lang="cs-CZ" dirty="0">
                <a:solidFill>
                  <a:srgbClr val="FF0000"/>
                </a:solidFill>
              </a:rPr>
              <a:t>závisí na</a:t>
            </a:r>
            <a:r>
              <a:rPr lang="cs-CZ" dirty="0">
                <a:solidFill>
                  <a:schemeClr val="tx1">
                    <a:lumMod val="75000"/>
                    <a:lumOff val="25000"/>
                  </a:schemeClr>
                </a:solidFill>
              </a:rPr>
              <a:t>:</a:t>
            </a:r>
          </a:p>
          <a:p>
            <a:pPr lvl="1" fontAlgn="auto">
              <a:buClr>
                <a:schemeClr val="tx1">
                  <a:lumMod val="75000"/>
                  <a:lumOff val="25000"/>
                </a:schemeClr>
              </a:buClr>
              <a:buFont typeface="Wingdings 2" charset="2"/>
              <a:buChar char=""/>
              <a:defRPr/>
            </a:pPr>
            <a:r>
              <a:rPr lang="cs-CZ" sz="1800" dirty="0">
                <a:solidFill>
                  <a:srgbClr val="7030A0"/>
                </a:solidFill>
              </a:rPr>
              <a:t>prostředí v němž živočich žije</a:t>
            </a:r>
          </a:p>
          <a:p>
            <a:pPr lvl="2" fontAlgn="auto">
              <a:buClr>
                <a:schemeClr val="tx1">
                  <a:lumMod val="75000"/>
                  <a:lumOff val="25000"/>
                </a:schemeClr>
              </a:buClr>
              <a:buFont typeface="Wingdings 2" charset="2"/>
              <a:buChar char=""/>
              <a:defRPr/>
            </a:pPr>
            <a:r>
              <a:rPr lang="cs-CZ" sz="1800" dirty="0">
                <a:solidFill>
                  <a:schemeClr val="tx1"/>
                </a:solidFill>
              </a:rPr>
              <a:t>činnost vylučovacích orgánů se liší u ryb sladkovodních a mořských</a:t>
            </a:r>
          </a:p>
          <a:p>
            <a:pPr lvl="1" fontAlgn="auto">
              <a:buClr>
                <a:schemeClr val="tx1">
                  <a:lumMod val="75000"/>
                  <a:lumOff val="25000"/>
                </a:schemeClr>
              </a:buClr>
              <a:buFont typeface="Wingdings 2" charset="2"/>
              <a:buChar char=""/>
              <a:defRPr/>
            </a:pPr>
            <a:r>
              <a:rPr lang="cs-CZ" sz="1800" dirty="0">
                <a:solidFill>
                  <a:srgbClr val="7030A0"/>
                </a:solidFill>
              </a:rPr>
              <a:t>na stálosti prostředí</a:t>
            </a: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4" name="Obdélník 3"/>
          <p:cNvSpPr/>
          <p:nvPr/>
        </p:nvSpPr>
        <p:spPr>
          <a:xfrm>
            <a:off x="755576" y="764704"/>
            <a:ext cx="7944804" cy="769441"/>
          </a:xfrm>
          <a:prstGeom prst="rect">
            <a:avLst/>
          </a:prstGeom>
          <a:noFill/>
        </p:spPr>
        <p:txBody>
          <a:bodyPr wrap="none">
            <a:spAutoFit/>
          </a:bodyPr>
          <a:lstStyle/>
          <a:p>
            <a:pPr algn="ctr" fontAlgn="auto">
              <a:spcBef>
                <a:spcPts val="0"/>
              </a:spcBef>
              <a:spcAft>
                <a:spcPts val="0"/>
              </a:spcAft>
              <a:defRPr/>
            </a:pPr>
            <a:r>
              <a:rPr lang="cs-CZ" sz="4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Vylučovací soustava</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sah 2"/>
          <p:cNvSpPr>
            <a:spLocks noGrp="1"/>
          </p:cNvSpPr>
          <p:nvPr>
            <p:ph idx="1"/>
          </p:nvPr>
        </p:nvSpPr>
        <p:spPr/>
        <p:txBody>
          <a:bodyPr/>
          <a:lstStyle/>
          <a:p>
            <a:pPr>
              <a:lnSpc>
                <a:spcPct val="150000"/>
              </a:lnSpc>
            </a:pPr>
            <a:r>
              <a:rPr lang="cs-CZ" smtClean="0"/>
              <a:t>hlavní orgán vylučovací soustavy</a:t>
            </a:r>
          </a:p>
          <a:p>
            <a:pPr>
              <a:lnSpc>
                <a:spcPct val="150000"/>
              </a:lnSpc>
            </a:pPr>
            <a:r>
              <a:rPr lang="cs-CZ" smtClean="0"/>
              <a:t>jsou párovým orgánem</a:t>
            </a:r>
          </a:p>
          <a:p>
            <a:pPr>
              <a:lnSpc>
                <a:spcPct val="150000"/>
              </a:lnSpc>
            </a:pPr>
            <a:r>
              <a:rPr lang="cs-CZ" smtClean="0"/>
              <a:t>doplňte následující větu:</a:t>
            </a:r>
          </a:p>
          <a:p>
            <a:pPr lvl="1">
              <a:lnSpc>
                <a:spcPct val="150000"/>
              </a:lnSpc>
            </a:pPr>
            <a:r>
              <a:rPr lang="cs-CZ" sz="1800" smtClean="0"/>
              <a:t>uvnitř ledvin se nachází ……</a:t>
            </a:r>
            <a:r>
              <a:rPr lang="cs-CZ" smtClean="0"/>
              <a:t>……………………………………..</a:t>
            </a:r>
          </a:p>
          <a:p>
            <a:endParaRPr lang="cs-CZ" smtClean="0"/>
          </a:p>
        </p:txBody>
      </p:sp>
      <p:sp>
        <p:nvSpPr>
          <p:cNvPr id="5" name="Obdélník 4"/>
          <p:cNvSpPr/>
          <p:nvPr/>
        </p:nvSpPr>
        <p:spPr>
          <a:xfrm>
            <a:off x="2987824" y="692696"/>
            <a:ext cx="3438762" cy="923330"/>
          </a:xfrm>
          <a:prstGeom prst="rect">
            <a:avLst/>
          </a:prstGeom>
          <a:noFill/>
        </p:spPr>
        <p:txBody>
          <a:bodyPr wrap="none">
            <a:spAutoFit/>
          </a:bodyPr>
          <a:lstStyle/>
          <a:p>
            <a:pPr algn="ctr" fontAlgn="auto">
              <a:spcBef>
                <a:spcPts val="0"/>
              </a:spcBef>
              <a:spcAft>
                <a:spcPts val="0"/>
              </a:spcAft>
              <a:defRPr/>
            </a:pPr>
            <a:r>
              <a:rPr lang="cs-CZ" sz="5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mn-lt"/>
                <a:cs typeface="+mn-cs"/>
              </a:rPr>
              <a:t>Ledviny </a:t>
            </a:r>
          </a:p>
        </p:txBody>
      </p:sp>
      <p:sp>
        <p:nvSpPr>
          <p:cNvPr id="6" name="TextovéPole 5"/>
          <p:cNvSpPr txBox="1">
            <a:spLocks noChangeArrowheads="1"/>
          </p:cNvSpPr>
          <p:nvPr/>
        </p:nvSpPr>
        <p:spPr bwMode="auto">
          <a:xfrm>
            <a:off x="4859338" y="4076700"/>
            <a:ext cx="2520950" cy="369888"/>
          </a:xfrm>
          <a:prstGeom prst="rect">
            <a:avLst/>
          </a:prstGeom>
          <a:noFill/>
          <a:ln w="9525">
            <a:noFill/>
            <a:miter lim="800000"/>
            <a:headEnd/>
            <a:tailEnd/>
          </a:ln>
        </p:spPr>
        <p:txBody>
          <a:bodyPr>
            <a:spAutoFit/>
          </a:bodyPr>
          <a:lstStyle/>
          <a:p>
            <a:r>
              <a:rPr lang="cs-CZ"/>
              <a:t>LEDVINOVÉ VÁČKY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a:xfrm>
            <a:off x="774700" y="549275"/>
            <a:ext cx="7542213" cy="2374900"/>
          </a:xfrm>
        </p:spPr>
        <p:txBody>
          <a:bodyPr/>
          <a:lstStyle/>
          <a:p>
            <a:r>
              <a:rPr lang="cs-CZ" smtClean="0">
                <a:cs typeface="Trebuchet MS" pitchFamily="34" charset="0"/>
              </a:rPr>
              <a:t>VYHLEDEJTE NA INTERNETU NEBO V UČEBNICI SCHÉMA LEVINOVÉHO VÁČKU.</a:t>
            </a:r>
            <a:br>
              <a:rPr lang="cs-CZ" smtClean="0">
                <a:cs typeface="Trebuchet MS" pitchFamily="34" charset="0"/>
              </a:rPr>
            </a:br>
            <a:r>
              <a:rPr lang="cs-CZ" smtClean="0">
                <a:solidFill>
                  <a:srgbClr val="C00000"/>
                </a:solidFill>
                <a:cs typeface="Trebuchet MS" pitchFamily="34" charset="0"/>
              </a:rPr>
              <a:t>DO SEŠITU HO ZAKRESLETE</a:t>
            </a:r>
            <a:br>
              <a:rPr lang="cs-CZ" smtClean="0">
                <a:solidFill>
                  <a:srgbClr val="C00000"/>
                </a:solidFill>
                <a:cs typeface="Trebuchet MS" pitchFamily="34" charset="0"/>
              </a:rPr>
            </a:br>
            <a:r>
              <a:rPr lang="cs-CZ" smtClean="0">
                <a:solidFill>
                  <a:srgbClr val="C00000"/>
                </a:solidFill>
                <a:cs typeface="Trebuchet MS" pitchFamily="34" charset="0"/>
              </a:rPr>
              <a:t>A POPIŠTE.</a:t>
            </a:r>
          </a:p>
        </p:txBody>
      </p:sp>
      <p:sp>
        <p:nvSpPr>
          <p:cNvPr id="5" name="Zástupný symbol pro obsah 4"/>
          <p:cNvSpPr>
            <a:spLocks noGrp="1"/>
          </p:cNvSpPr>
          <p:nvPr>
            <p:ph idx="1"/>
          </p:nvPr>
        </p:nvSpPr>
        <p:spPr>
          <a:xfrm>
            <a:off x="1009650" y="2565400"/>
            <a:ext cx="7124700" cy="3294063"/>
          </a:xfrm>
        </p:spPr>
        <p:txBody>
          <a:bodyPr rtlCol="0">
            <a:normAutofit/>
          </a:bodyPr>
          <a:lstStyle/>
          <a:p>
            <a:pPr fontAlgn="auto">
              <a:buClr>
                <a:schemeClr val="tx1">
                  <a:lumMod val="75000"/>
                  <a:lumOff val="25000"/>
                </a:schemeClr>
              </a:buClr>
              <a:buFont typeface="Wingdings 2" charset="2"/>
              <a:buChar char=""/>
              <a:defRPr/>
            </a:pPr>
            <a:r>
              <a:rPr lang="cs-CZ" dirty="0" smtClean="0">
                <a:solidFill>
                  <a:schemeClr val="tx1">
                    <a:lumMod val="75000"/>
                    <a:lumOff val="25000"/>
                  </a:schemeClr>
                </a:solidFill>
              </a:rPr>
              <a:t>Můžete využít následujících odkazů:</a:t>
            </a:r>
          </a:p>
          <a:p>
            <a:pPr fontAlgn="auto">
              <a:buClr>
                <a:schemeClr val="tx1">
                  <a:lumMod val="75000"/>
                  <a:lumOff val="25000"/>
                </a:schemeClr>
              </a:buClr>
              <a:buFont typeface="Wingdings 2" charset="2"/>
              <a:buChar char=""/>
              <a:defRPr/>
            </a:pPr>
            <a:endParaRPr lang="cs-CZ"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7" name="Zaoblený obdélník 6">
            <a:hlinkClick r:id="rId2"/>
          </p:cNvPr>
          <p:cNvSpPr/>
          <p:nvPr/>
        </p:nvSpPr>
        <p:spPr>
          <a:xfrm>
            <a:off x="1187450" y="3994150"/>
            <a:ext cx="2447925" cy="914400"/>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p>
            <a:pPr algn="ctr" fontAlgn="auto">
              <a:spcBef>
                <a:spcPts val="0"/>
              </a:spcBef>
              <a:spcAft>
                <a:spcPts val="0"/>
              </a:spcAft>
              <a:defRPr/>
            </a:pPr>
            <a:endParaRPr lang="cs-CZ"/>
          </a:p>
        </p:txBody>
      </p:sp>
      <p:sp>
        <p:nvSpPr>
          <p:cNvPr id="8197" name="TextovéPole 7"/>
          <p:cNvSpPr txBox="1">
            <a:spLocks noChangeArrowheads="1"/>
          </p:cNvSpPr>
          <p:nvPr/>
        </p:nvSpPr>
        <p:spPr bwMode="auto">
          <a:xfrm>
            <a:off x="1430338" y="5764213"/>
            <a:ext cx="1871662" cy="369887"/>
          </a:xfrm>
          <a:prstGeom prst="rect">
            <a:avLst/>
          </a:prstGeom>
          <a:noFill/>
          <a:ln w="9525">
            <a:noFill/>
            <a:miter lim="800000"/>
            <a:headEnd/>
            <a:tailEnd/>
          </a:ln>
        </p:spPr>
        <p:txBody>
          <a:bodyPr>
            <a:spAutoFit/>
          </a:bodyPr>
          <a:lstStyle/>
          <a:p>
            <a:r>
              <a:rPr lang="cs-CZ"/>
              <a:t>klikni na mě</a:t>
            </a:r>
          </a:p>
        </p:txBody>
      </p:sp>
      <p:sp>
        <p:nvSpPr>
          <p:cNvPr id="9" name="Zaoblený obdélník 8">
            <a:hlinkClick r:id="rId3"/>
          </p:cNvPr>
          <p:cNvSpPr/>
          <p:nvPr/>
        </p:nvSpPr>
        <p:spPr>
          <a:xfrm>
            <a:off x="4859338" y="3994150"/>
            <a:ext cx="2449512" cy="914400"/>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p>
            <a:pPr algn="ctr" fontAlgn="auto">
              <a:spcBef>
                <a:spcPts val="0"/>
              </a:spcBef>
              <a:spcAft>
                <a:spcPts val="0"/>
              </a:spcAft>
              <a:defRPr/>
            </a:pPr>
            <a:endParaRPr lang="cs-CZ"/>
          </a:p>
        </p:txBody>
      </p:sp>
      <p:sp>
        <p:nvSpPr>
          <p:cNvPr id="8199" name="TextovéPole 9"/>
          <p:cNvSpPr txBox="1">
            <a:spLocks noChangeArrowheads="1"/>
          </p:cNvSpPr>
          <p:nvPr/>
        </p:nvSpPr>
        <p:spPr bwMode="auto">
          <a:xfrm>
            <a:off x="5148263" y="4267200"/>
            <a:ext cx="1871662" cy="368300"/>
          </a:xfrm>
          <a:prstGeom prst="rect">
            <a:avLst/>
          </a:prstGeom>
          <a:noFill/>
          <a:ln w="9525">
            <a:noFill/>
            <a:miter lim="800000"/>
            <a:headEnd/>
            <a:tailEnd/>
          </a:ln>
        </p:spPr>
        <p:txBody>
          <a:bodyPr>
            <a:spAutoFit/>
          </a:bodyPr>
          <a:lstStyle/>
          <a:p>
            <a:r>
              <a:rPr lang="cs-CZ"/>
              <a:t>klikni na mě</a:t>
            </a:r>
          </a:p>
        </p:txBody>
      </p:sp>
      <p:sp>
        <p:nvSpPr>
          <p:cNvPr id="11" name="Zaoblený obdélník 10">
            <a:hlinkClick r:id="rId4"/>
          </p:cNvPr>
          <p:cNvSpPr/>
          <p:nvPr/>
        </p:nvSpPr>
        <p:spPr>
          <a:xfrm>
            <a:off x="1187450" y="5516563"/>
            <a:ext cx="2447925" cy="865187"/>
          </a:xfrm>
          <a:prstGeom prst="roundRect">
            <a:avLst/>
          </a:prstGeom>
        </p:spPr>
        <p:style>
          <a:lnRef idx="1">
            <a:schemeClr val="accent5"/>
          </a:lnRef>
          <a:fillRef idx="3">
            <a:schemeClr val="accent5"/>
          </a:fillRef>
          <a:effectRef idx="2">
            <a:schemeClr val="accent5"/>
          </a:effectRef>
          <a:fontRef idx="minor">
            <a:schemeClr val="lt1"/>
          </a:fontRef>
        </p:style>
        <p:txBody>
          <a:bodyPr anchor="ctr"/>
          <a:lstStyle/>
          <a:p>
            <a:pPr algn="ctr" fontAlgn="auto">
              <a:spcBef>
                <a:spcPts val="0"/>
              </a:spcBef>
              <a:spcAft>
                <a:spcPts val="0"/>
              </a:spcAft>
              <a:defRPr/>
            </a:pPr>
            <a:endParaRPr lang="cs-CZ"/>
          </a:p>
        </p:txBody>
      </p:sp>
      <p:sp>
        <p:nvSpPr>
          <p:cNvPr id="8201" name="TextovéPole 11"/>
          <p:cNvSpPr txBox="1">
            <a:spLocks noChangeArrowheads="1"/>
          </p:cNvSpPr>
          <p:nvPr/>
        </p:nvSpPr>
        <p:spPr bwMode="auto">
          <a:xfrm>
            <a:off x="1609725" y="4419600"/>
            <a:ext cx="1871663" cy="368300"/>
          </a:xfrm>
          <a:prstGeom prst="rect">
            <a:avLst/>
          </a:prstGeom>
          <a:noFill/>
          <a:ln w="9525">
            <a:noFill/>
            <a:miter lim="800000"/>
            <a:headEnd/>
            <a:tailEnd/>
          </a:ln>
        </p:spPr>
        <p:txBody>
          <a:bodyPr>
            <a:spAutoFit/>
          </a:bodyPr>
          <a:lstStyle/>
          <a:p>
            <a:r>
              <a:rPr lang="cs-CZ"/>
              <a:t>klikni na mě</a:t>
            </a:r>
          </a:p>
        </p:txBody>
      </p:sp>
      <p:sp>
        <p:nvSpPr>
          <p:cNvPr id="8202" name="TextovéPole 12"/>
          <p:cNvSpPr txBox="1">
            <a:spLocks noChangeArrowheads="1"/>
          </p:cNvSpPr>
          <p:nvPr/>
        </p:nvSpPr>
        <p:spPr bwMode="auto">
          <a:xfrm>
            <a:off x="1517650" y="5764213"/>
            <a:ext cx="1873250" cy="369887"/>
          </a:xfrm>
          <a:prstGeom prst="rect">
            <a:avLst/>
          </a:prstGeom>
          <a:noFill/>
          <a:ln w="9525">
            <a:noFill/>
            <a:miter lim="800000"/>
            <a:headEnd/>
            <a:tailEnd/>
          </a:ln>
        </p:spPr>
        <p:txBody>
          <a:bodyPr>
            <a:spAutoFit/>
          </a:bodyPr>
          <a:lstStyle/>
          <a:p>
            <a:r>
              <a:rPr lang="cs-CZ"/>
              <a:t>klikni na mě</a:t>
            </a:r>
          </a:p>
        </p:txBody>
      </p:sp>
      <p:sp>
        <p:nvSpPr>
          <p:cNvPr id="14" name="Zaoblený obdélník 13">
            <a:hlinkClick r:id="rId5"/>
          </p:cNvPr>
          <p:cNvSpPr/>
          <p:nvPr/>
        </p:nvSpPr>
        <p:spPr>
          <a:xfrm>
            <a:off x="4859338" y="5516563"/>
            <a:ext cx="2449512" cy="865187"/>
          </a:xfrm>
          <a:prstGeom prst="roundRect">
            <a:avLst/>
          </a:prstGeom>
        </p:spPr>
        <p:style>
          <a:lnRef idx="1">
            <a:schemeClr val="accent5"/>
          </a:lnRef>
          <a:fillRef idx="3">
            <a:schemeClr val="accent5"/>
          </a:fillRef>
          <a:effectRef idx="2">
            <a:schemeClr val="accent5"/>
          </a:effectRef>
          <a:fontRef idx="minor">
            <a:schemeClr val="lt1"/>
          </a:fontRef>
        </p:style>
        <p:txBody>
          <a:bodyPr anchor="ctr"/>
          <a:lstStyle/>
          <a:p>
            <a:pPr algn="ctr" fontAlgn="auto">
              <a:spcBef>
                <a:spcPts val="0"/>
              </a:spcBef>
              <a:spcAft>
                <a:spcPts val="0"/>
              </a:spcAft>
              <a:defRPr/>
            </a:pPr>
            <a:endParaRPr lang="cs-CZ"/>
          </a:p>
        </p:txBody>
      </p:sp>
      <p:sp>
        <p:nvSpPr>
          <p:cNvPr id="8204" name="TextovéPole 14"/>
          <p:cNvSpPr txBox="1">
            <a:spLocks noChangeArrowheads="1"/>
          </p:cNvSpPr>
          <p:nvPr/>
        </p:nvSpPr>
        <p:spPr bwMode="auto">
          <a:xfrm>
            <a:off x="5102225" y="5780088"/>
            <a:ext cx="1873250" cy="368300"/>
          </a:xfrm>
          <a:prstGeom prst="rect">
            <a:avLst/>
          </a:prstGeom>
          <a:noFill/>
          <a:ln w="9525">
            <a:noFill/>
            <a:miter lim="800000"/>
            <a:headEnd/>
            <a:tailEnd/>
          </a:ln>
        </p:spPr>
        <p:txBody>
          <a:bodyPr>
            <a:spAutoFit/>
          </a:bodyPr>
          <a:lstStyle/>
          <a:p>
            <a:r>
              <a:rPr lang="cs-CZ"/>
              <a:t>klikni na mě</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899592" y="764704"/>
            <a:ext cx="7606571" cy="923330"/>
          </a:xfrm>
          <a:prstGeom prst="rect">
            <a:avLst/>
          </a:prstGeom>
          <a:noFill/>
        </p:spPr>
        <p:txBody>
          <a:bodyPr wrap="none">
            <a:spAutoFit/>
          </a:bodyPr>
          <a:lstStyle/>
          <a:p>
            <a:pPr algn="ctr" fontAlgn="auto">
              <a:spcBef>
                <a:spcPts val="0"/>
              </a:spcBef>
              <a:spcAft>
                <a:spcPts val="0"/>
              </a:spcAft>
              <a:defRPr/>
            </a:pPr>
            <a:r>
              <a:rPr lang="cs-CZ"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Ledvinový váček</a:t>
            </a:r>
          </a:p>
        </p:txBody>
      </p:sp>
      <p:pic>
        <p:nvPicPr>
          <p:cNvPr id="5" name="Picture 2"/>
          <p:cNvPicPr>
            <a:picLocks noGrp="1" noChangeAspect="1" noChangeArrowheads="1"/>
          </p:cNvPicPr>
          <p:nvPr>
            <p:ph idx="1"/>
          </p:nvPr>
        </p:nvPicPr>
        <p:blipFill>
          <a:blip r:embed="rId2" cstate="print"/>
          <a:srcRect/>
          <a:stretch>
            <a:fillRect/>
          </a:stretch>
        </p:blipFill>
        <p:spPr>
          <a:xfrm>
            <a:off x="1620838" y="1773238"/>
            <a:ext cx="6164262" cy="4873625"/>
          </a:xfr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r>
              <a:rPr lang="cs-CZ" smtClean="0">
                <a:cs typeface="Trebuchet MS" pitchFamily="34" charset="0"/>
              </a:rPr>
              <a:t>PODLE ZJIŠTĚNÝCH INFORMACÍ DOPLŇTE NÁSLEDUJÍCÍ VĚTY:</a:t>
            </a:r>
          </a:p>
        </p:txBody>
      </p:sp>
      <p:sp>
        <p:nvSpPr>
          <p:cNvPr id="10243" name="Zástupný symbol pro obsah 2"/>
          <p:cNvSpPr>
            <a:spLocks noGrp="1"/>
          </p:cNvSpPr>
          <p:nvPr>
            <p:ph idx="1"/>
          </p:nvPr>
        </p:nvSpPr>
        <p:spPr/>
        <p:txBody>
          <a:bodyPr/>
          <a:lstStyle/>
          <a:p>
            <a:pPr>
              <a:lnSpc>
                <a:spcPct val="150000"/>
              </a:lnSpc>
            </a:pPr>
            <a:r>
              <a:rPr lang="cs-CZ" smtClean="0"/>
              <a:t>do ledvinových váčků krev přináší ……………………………….</a:t>
            </a:r>
          </a:p>
          <a:p>
            <a:pPr>
              <a:lnSpc>
                <a:spcPct val="150000"/>
              </a:lnSpc>
            </a:pPr>
            <a:r>
              <a:rPr lang="cs-CZ" smtClean="0"/>
              <a:t>dochází v nich k …………………………….. nežádoucích látek</a:t>
            </a:r>
          </a:p>
          <a:p>
            <a:pPr>
              <a:lnSpc>
                <a:spcPct val="150000"/>
              </a:lnSpc>
            </a:pPr>
            <a:r>
              <a:rPr lang="cs-CZ" smtClean="0"/>
              <a:t>……………………………. krev se vrací zpět do ………………………. …………………………….</a:t>
            </a:r>
          </a:p>
          <a:p>
            <a:pPr>
              <a:lnSpc>
                <a:spcPct val="150000"/>
              </a:lnSpc>
            </a:pPr>
            <a:r>
              <a:rPr lang="cs-CZ" smtClean="0"/>
              <a:t>touto filtrací vzniká  ……………………….</a:t>
            </a:r>
          </a:p>
        </p:txBody>
      </p:sp>
      <p:sp>
        <p:nvSpPr>
          <p:cNvPr id="4" name="TextovéPole 3"/>
          <p:cNvSpPr txBox="1">
            <a:spLocks noChangeArrowheads="1"/>
          </p:cNvSpPr>
          <p:nvPr/>
        </p:nvSpPr>
        <p:spPr bwMode="auto">
          <a:xfrm>
            <a:off x="5724525" y="2492375"/>
            <a:ext cx="1943100" cy="369888"/>
          </a:xfrm>
          <a:prstGeom prst="rect">
            <a:avLst/>
          </a:prstGeom>
          <a:noFill/>
          <a:ln w="9525">
            <a:noFill/>
            <a:miter lim="800000"/>
            <a:headEnd/>
            <a:tailEnd/>
          </a:ln>
        </p:spPr>
        <p:txBody>
          <a:bodyPr>
            <a:spAutoFit/>
          </a:bodyPr>
          <a:lstStyle/>
          <a:p>
            <a:r>
              <a:rPr lang="cs-CZ"/>
              <a:t>odpadní látky</a:t>
            </a:r>
          </a:p>
        </p:txBody>
      </p:sp>
      <p:sp>
        <p:nvSpPr>
          <p:cNvPr id="5" name="TextovéPole 4"/>
          <p:cNvSpPr txBox="1">
            <a:spLocks noChangeArrowheads="1"/>
          </p:cNvSpPr>
          <p:nvPr/>
        </p:nvSpPr>
        <p:spPr bwMode="auto">
          <a:xfrm>
            <a:off x="3419475" y="3141663"/>
            <a:ext cx="2016125" cy="368300"/>
          </a:xfrm>
          <a:prstGeom prst="rect">
            <a:avLst/>
          </a:prstGeom>
          <a:noFill/>
          <a:ln w="9525">
            <a:noFill/>
            <a:miter lim="800000"/>
            <a:headEnd/>
            <a:tailEnd/>
          </a:ln>
        </p:spPr>
        <p:txBody>
          <a:bodyPr>
            <a:spAutoFit/>
          </a:bodyPr>
          <a:lstStyle/>
          <a:p>
            <a:r>
              <a:rPr lang="cs-CZ"/>
              <a:t>filtraci</a:t>
            </a:r>
          </a:p>
        </p:txBody>
      </p:sp>
      <p:sp>
        <p:nvSpPr>
          <p:cNvPr id="6" name="TextovéPole 5"/>
          <p:cNvSpPr txBox="1">
            <a:spLocks noChangeArrowheads="1"/>
          </p:cNvSpPr>
          <p:nvPr/>
        </p:nvSpPr>
        <p:spPr bwMode="auto">
          <a:xfrm>
            <a:off x="1476375" y="3578225"/>
            <a:ext cx="1943100" cy="368300"/>
          </a:xfrm>
          <a:prstGeom prst="rect">
            <a:avLst/>
          </a:prstGeom>
          <a:noFill/>
          <a:ln w="9525">
            <a:noFill/>
            <a:miter lim="800000"/>
            <a:headEnd/>
            <a:tailEnd/>
          </a:ln>
        </p:spPr>
        <p:txBody>
          <a:bodyPr>
            <a:spAutoFit/>
          </a:bodyPr>
          <a:lstStyle/>
          <a:p>
            <a:r>
              <a:rPr lang="cs-CZ"/>
              <a:t>vyčištěná</a:t>
            </a:r>
          </a:p>
        </p:txBody>
      </p:sp>
      <p:sp>
        <p:nvSpPr>
          <p:cNvPr id="7" name="TextovéPole 6"/>
          <p:cNvSpPr txBox="1">
            <a:spLocks noChangeArrowheads="1"/>
          </p:cNvSpPr>
          <p:nvPr/>
        </p:nvSpPr>
        <p:spPr bwMode="auto">
          <a:xfrm>
            <a:off x="6227763" y="3578225"/>
            <a:ext cx="1728787" cy="368300"/>
          </a:xfrm>
          <a:prstGeom prst="rect">
            <a:avLst/>
          </a:prstGeom>
          <a:noFill/>
          <a:ln w="9525">
            <a:noFill/>
            <a:miter lim="800000"/>
            <a:headEnd/>
            <a:tailEnd/>
          </a:ln>
        </p:spPr>
        <p:txBody>
          <a:bodyPr>
            <a:spAutoFit/>
          </a:bodyPr>
          <a:lstStyle/>
          <a:p>
            <a:r>
              <a:rPr lang="cs-CZ"/>
              <a:t>oběhové</a:t>
            </a:r>
          </a:p>
        </p:txBody>
      </p:sp>
      <p:sp>
        <p:nvSpPr>
          <p:cNvPr id="8" name="TextovéPole 7"/>
          <p:cNvSpPr txBox="1">
            <a:spLocks noChangeArrowheads="1"/>
          </p:cNvSpPr>
          <p:nvPr/>
        </p:nvSpPr>
        <p:spPr bwMode="auto">
          <a:xfrm>
            <a:off x="1476375" y="4086225"/>
            <a:ext cx="2159000" cy="369888"/>
          </a:xfrm>
          <a:prstGeom prst="rect">
            <a:avLst/>
          </a:prstGeom>
          <a:noFill/>
          <a:ln w="9525">
            <a:noFill/>
            <a:miter lim="800000"/>
            <a:headEnd/>
            <a:tailEnd/>
          </a:ln>
        </p:spPr>
        <p:txBody>
          <a:bodyPr>
            <a:spAutoFit/>
          </a:bodyPr>
          <a:lstStyle/>
          <a:p>
            <a:r>
              <a:rPr lang="cs-CZ"/>
              <a:t>soustavy</a:t>
            </a:r>
          </a:p>
        </p:txBody>
      </p:sp>
      <p:sp>
        <p:nvSpPr>
          <p:cNvPr id="10" name="TextovéPole 9"/>
          <p:cNvSpPr txBox="1">
            <a:spLocks noChangeArrowheads="1"/>
          </p:cNvSpPr>
          <p:nvPr/>
        </p:nvSpPr>
        <p:spPr bwMode="auto">
          <a:xfrm>
            <a:off x="3667125" y="4581525"/>
            <a:ext cx="2305050" cy="368300"/>
          </a:xfrm>
          <a:prstGeom prst="rect">
            <a:avLst/>
          </a:prstGeom>
          <a:noFill/>
          <a:ln w="9525">
            <a:noFill/>
            <a:miter lim="800000"/>
            <a:headEnd/>
            <a:tailEnd/>
          </a:ln>
        </p:spPr>
        <p:txBody>
          <a:bodyPr>
            <a:spAutoFit/>
          </a:bodyPr>
          <a:lstStyle/>
          <a:p>
            <a:r>
              <a:rPr lang="cs-CZ" dirty="0" smtClean="0"/>
              <a:t>prvotní </a:t>
            </a:r>
            <a:r>
              <a:rPr lang="cs-CZ" dirty="0"/>
              <a:t>moč</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endParaRPr lang="cs-CZ" smtClean="0">
              <a:cs typeface="Trebuchet MS" pitchFamily="34" charset="0"/>
            </a:endParaRPr>
          </a:p>
        </p:txBody>
      </p:sp>
      <p:sp>
        <p:nvSpPr>
          <p:cNvPr id="11267" name="Zástupný symbol pro obsah 2"/>
          <p:cNvSpPr>
            <a:spLocks noGrp="1"/>
          </p:cNvSpPr>
          <p:nvPr>
            <p:ph idx="1"/>
          </p:nvPr>
        </p:nvSpPr>
        <p:spPr/>
        <p:txBody>
          <a:bodyPr/>
          <a:lstStyle/>
          <a:p>
            <a:pPr>
              <a:lnSpc>
                <a:spcPct val="150000"/>
              </a:lnSpc>
            </a:pPr>
            <a:r>
              <a:rPr lang="cs-CZ" smtClean="0"/>
              <a:t>z prvotní moči se značné množství ……………………… vstřebává ……………………….. .</a:t>
            </a:r>
          </a:p>
          <a:p>
            <a:pPr>
              <a:lnSpc>
                <a:spcPct val="150000"/>
              </a:lnSpc>
            </a:pPr>
            <a:r>
              <a:rPr lang="cs-CZ" smtClean="0"/>
              <a:t>u savců jsou nežádoucí látky z těla vylučovány také kůží jako …………………….. .</a:t>
            </a:r>
          </a:p>
          <a:p>
            <a:pPr>
              <a:lnSpc>
                <a:spcPct val="150000"/>
              </a:lnSpc>
            </a:pPr>
            <a:r>
              <a:rPr lang="cs-CZ" smtClean="0"/>
              <a:t>žádný živočich nemůže bez vylučovacích orgánů …………. </a:t>
            </a:r>
          </a:p>
        </p:txBody>
      </p:sp>
      <p:sp>
        <p:nvSpPr>
          <p:cNvPr id="4" name="TextovéPole 3"/>
          <p:cNvSpPr txBox="1">
            <a:spLocks noChangeArrowheads="1"/>
          </p:cNvSpPr>
          <p:nvPr/>
        </p:nvSpPr>
        <p:spPr bwMode="auto">
          <a:xfrm>
            <a:off x="5651500" y="2565400"/>
            <a:ext cx="1657350" cy="368300"/>
          </a:xfrm>
          <a:prstGeom prst="rect">
            <a:avLst/>
          </a:prstGeom>
          <a:noFill/>
          <a:ln w="9525">
            <a:noFill/>
            <a:miter lim="800000"/>
            <a:headEnd/>
            <a:tailEnd/>
          </a:ln>
        </p:spPr>
        <p:txBody>
          <a:bodyPr>
            <a:spAutoFit/>
          </a:bodyPr>
          <a:lstStyle/>
          <a:p>
            <a:r>
              <a:rPr lang="cs-CZ"/>
              <a:t>vody</a:t>
            </a:r>
          </a:p>
        </p:txBody>
      </p:sp>
      <p:sp>
        <p:nvSpPr>
          <p:cNvPr id="5" name="TextovéPole 4"/>
          <p:cNvSpPr txBox="1">
            <a:spLocks noChangeArrowheads="1"/>
          </p:cNvSpPr>
          <p:nvPr/>
        </p:nvSpPr>
        <p:spPr bwMode="auto">
          <a:xfrm>
            <a:off x="2771775" y="3068638"/>
            <a:ext cx="1584325" cy="369887"/>
          </a:xfrm>
          <a:prstGeom prst="rect">
            <a:avLst/>
          </a:prstGeom>
          <a:noFill/>
          <a:ln w="9525">
            <a:noFill/>
            <a:miter lim="800000"/>
            <a:headEnd/>
            <a:tailEnd/>
          </a:ln>
        </p:spPr>
        <p:txBody>
          <a:bodyPr>
            <a:spAutoFit/>
          </a:bodyPr>
          <a:lstStyle/>
          <a:p>
            <a:r>
              <a:rPr lang="cs-CZ"/>
              <a:t>zpět</a:t>
            </a:r>
          </a:p>
        </p:txBody>
      </p:sp>
      <p:sp>
        <p:nvSpPr>
          <p:cNvPr id="6" name="TextovéPole 5"/>
          <p:cNvSpPr txBox="1">
            <a:spLocks noChangeArrowheads="1"/>
          </p:cNvSpPr>
          <p:nvPr/>
        </p:nvSpPr>
        <p:spPr bwMode="auto">
          <a:xfrm>
            <a:off x="2197100" y="3998913"/>
            <a:ext cx="1366838" cy="369887"/>
          </a:xfrm>
          <a:prstGeom prst="rect">
            <a:avLst/>
          </a:prstGeom>
          <a:noFill/>
          <a:ln w="9525">
            <a:noFill/>
            <a:miter lim="800000"/>
            <a:headEnd/>
            <a:tailEnd/>
          </a:ln>
        </p:spPr>
        <p:txBody>
          <a:bodyPr>
            <a:spAutoFit/>
          </a:bodyPr>
          <a:lstStyle/>
          <a:p>
            <a:r>
              <a:rPr lang="cs-CZ"/>
              <a:t>pot</a:t>
            </a:r>
          </a:p>
        </p:txBody>
      </p:sp>
      <p:sp>
        <p:nvSpPr>
          <p:cNvPr id="7" name="TextovéPole 6"/>
          <p:cNvSpPr txBox="1">
            <a:spLocks noChangeArrowheads="1"/>
          </p:cNvSpPr>
          <p:nvPr/>
        </p:nvSpPr>
        <p:spPr bwMode="auto">
          <a:xfrm>
            <a:off x="7092950" y="4494213"/>
            <a:ext cx="1081088" cy="369887"/>
          </a:xfrm>
          <a:prstGeom prst="rect">
            <a:avLst/>
          </a:prstGeom>
          <a:noFill/>
          <a:ln w="9525">
            <a:noFill/>
            <a:miter lim="800000"/>
            <a:headEnd/>
            <a:tailEnd/>
          </a:ln>
        </p:spPr>
        <p:txBody>
          <a:bodyPr>
            <a:spAutoFit/>
          </a:bodyPr>
          <a:lstStyle/>
          <a:p>
            <a:r>
              <a:rPr lang="cs-CZ"/>
              <a:t>žít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rtlCol="0">
            <a:normAutofit/>
          </a:bodyPr>
          <a:lstStyle/>
          <a:p>
            <a:pPr fontAlgn="auto">
              <a:buClr>
                <a:schemeClr val="tx1">
                  <a:lumMod val="75000"/>
                  <a:lumOff val="25000"/>
                </a:schemeClr>
              </a:buClr>
              <a:buFont typeface="Wingdings 2" charset="2"/>
              <a:buChar char=""/>
              <a:defRPr/>
            </a:pPr>
            <a:r>
              <a:rPr lang="cs-CZ" dirty="0">
                <a:solidFill>
                  <a:schemeClr val="tx1">
                    <a:lumMod val="75000"/>
                    <a:lumOff val="25000"/>
                  </a:schemeClr>
                </a:solidFill>
              </a:rPr>
              <a:t>z těla odchází </a:t>
            </a:r>
            <a:r>
              <a:rPr lang="cs-CZ" dirty="0">
                <a:solidFill>
                  <a:srgbClr val="FF0000"/>
                </a:solidFill>
              </a:rPr>
              <a:t>přebytečná voda</a:t>
            </a:r>
          </a:p>
          <a:p>
            <a:pPr fontAlgn="auto">
              <a:buClr>
                <a:schemeClr val="tx1">
                  <a:lumMod val="75000"/>
                  <a:lumOff val="25000"/>
                </a:schemeClr>
              </a:buClr>
              <a:buFont typeface="Wingdings 2" charset="2"/>
              <a:buChar char=""/>
              <a:defRPr/>
            </a:pPr>
            <a:r>
              <a:rPr lang="cs-CZ" dirty="0">
                <a:solidFill>
                  <a:schemeClr val="tx1">
                    <a:lumMod val="75000"/>
                    <a:lumOff val="25000"/>
                  </a:schemeClr>
                </a:solidFill>
              </a:rPr>
              <a:t>odstraňují se další </a:t>
            </a:r>
            <a:r>
              <a:rPr lang="cs-CZ" dirty="0">
                <a:solidFill>
                  <a:srgbClr val="FF0000"/>
                </a:solidFill>
              </a:rPr>
              <a:t>různé látky</a:t>
            </a:r>
          </a:p>
          <a:p>
            <a:pPr lvl="1" fontAlgn="auto">
              <a:buClr>
                <a:schemeClr val="tx1">
                  <a:lumMod val="75000"/>
                  <a:lumOff val="25000"/>
                </a:schemeClr>
              </a:buClr>
              <a:buFont typeface="Wingdings 2" charset="2"/>
              <a:buChar char=""/>
              <a:defRPr/>
            </a:pPr>
            <a:r>
              <a:rPr lang="cs-CZ" sz="1800" dirty="0">
                <a:solidFill>
                  <a:schemeClr val="tx1">
                    <a:lumMod val="75000"/>
                    <a:lumOff val="25000"/>
                  </a:schemeClr>
                </a:solidFill>
              </a:rPr>
              <a:t>dusík</a:t>
            </a:r>
          </a:p>
          <a:p>
            <a:pPr fontAlgn="auto">
              <a:buClr>
                <a:schemeClr val="tx1">
                  <a:lumMod val="75000"/>
                  <a:lumOff val="25000"/>
                </a:schemeClr>
              </a:buClr>
              <a:buFont typeface="Wingdings 2" charset="2"/>
              <a:buChar char=""/>
              <a:defRPr/>
            </a:pPr>
            <a:r>
              <a:rPr lang="cs-CZ" dirty="0">
                <a:solidFill>
                  <a:schemeClr val="tx1">
                    <a:lumMod val="75000"/>
                    <a:lumOff val="25000"/>
                  </a:schemeClr>
                </a:solidFill>
              </a:rPr>
              <a:t>vylučováním je zachováváno </a:t>
            </a:r>
            <a:r>
              <a:rPr lang="cs-CZ" dirty="0">
                <a:solidFill>
                  <a:srgbClr val="FF0000"/>
                </a:solidFill>
              </a:rPr>
              <a:t>STÁLE VNITŘNÍ PROSTŘEDÍ</a:t>
            </a:r>
          </a:p>
          <a:p>
            <a:pPr lvl="1" fontAlgn="auto">
              <a:buClr>
                <a:schemeClr val="tx1">
                  <a:lumMod val="75000"/>
                  <a:lumOff val="25000"/>
                </a:schemeClr>
              </a:buClr>
              <a:buFont typeface="Wingdings 2" charset="2"/>
              <a:buChar char=""/>
              <a:defRPr/>
            </a:pPr>
            <a:r>
              <a:rPr lang="cs-CZ" sz="1800" dirty="0">
                <a:solidFill>
                  <a:schemeClr val="tx1">
                    <a:lumMod val="75000"/>
                    <a:lumOff val="25000"/>
                  </a:schemeClr>
                </a:solidFill>
              </a:rPr>
              <a:t>to je nezbytné pro průběh všech životních dějů</a:t>
            </a:r>
          </a:p>
          <a:p>
            <a:pPr lvl="1" fontAlgn="auto">
              <a:buClr>
                <a:schemeClr val="tx1">
                  <a:lumMod val="75000"/>
                  <a:lumOff val="25000"/>
                </a:schemeClr>
              </a:buClr>
              <a:buFont typeface="Wingdings 2" charset="2"/>
              <a:buChar char=""/>
              <a:defRPr/>
            </a:pPr>
            <a:r>
              <a:rPr lang="cs-CZ" sz="1800" dirty="0">
                <a:solidFill>
                  <a:schemeClr val="tx1">
                    <a:lumMod val="75000"/>
                    <a:lumOff val="25000"/>
                  </a:schemeClr>
                </a:solidFill>
              </a:rPr>
              <a:t>při jeho porušení je život organismu ohrožen</a:t>
            </a:r>
          </a:p>
          <a:p>
            <a:pPr marL="0" indent="0" fontAlgn="auto">
              <a:buClr>
                <a:schemeClr val="tx1">
                  <a:lumMod val="75000"/>
                  <a:lumOff val="25000"/>
                </a:schemeClr>
              </a:buClr>
              <a:buFont typeface="Wingdings 2" charset="2"/>
              <a:buNone/>
              <a:defRPr/>
            </a:pPr>
            <a:endParaRPr lang="cs-CZ" dirty="0">
              <a:solidFill>
                <a:schemeClr val="tx1">
                  <a:lumMod val="75000"/>
                  <a:lumOff val="25000"/>
                </a:schemeClr>
              </a:solidFill>
            </a:endParaRPr>
          </a:p>
        </p:txBody>
      </p:sp>
      <p:sp>
        <p:nvSpPr>
          <p:cNvPr id="4" name="Obdélník 3"/>
          <p:cNvSpPr/>
          <p:nvPr/>
        </p:nvSpPr>
        <p:spPr>
          <a:xfrm>
            <a:off x="1898033" y="620688"/>
            <a:ext cx="5347939" cy="923330"/>
          </a:xfrm>
          <a:prstGeom prst="rect">
            <a:avLst/>
          </a:prstGeom>
          <a:noFill/>
        </p:spPr>
        <p:txBody>
          <a:bodyPr wrap="none">
            <a:spAutoFit/>
          </a:bodyPr>
          <a:lstStyle/>
          <a:p>
            <a:pPr algn="ctr" fontAlgn="auto">
              <a:spcBef>
                <a:spcPts val="0"/>
              </a:spcBef>
              <a:spcAft>
                <a:spcPts val="0"/>
              </a:spcAft>
              <a:defRPr/>
            </a:pPr>
            <a:r>
              <a:rPr lang="cs-CZ"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Vylučování</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Zástupný symbol pro obsah 2"/>
          <p:cNvSpPr>
            <a:spLocks noGrp="1"/>
          </p:cNvSpPr>
          <p:nvPr>
            <p:ph idx="1"/>
          </p:nvPr>
        </p:nvSpPr>
        <p:spPr>
          <a:xfrm>
            <a:off x="755650" y="3097213"/>
            <a:ext cx="7561263" cy="3078162"/>
          </a:xfrm>
        </p:spPr>
        <p:txBody>
          <a:bodyPr/>
          <a:lstStyle/>
          <a:p>
            <a:r>
              <a:rPr lang="cs-CZ" sz="3200" smtClean="0"/>
              <a:t> Vypracujte doma projekt, v němž stručně popíšete vývoj vylučovací soustavy od nejjednodušší po nejsložitější</a:t>
            </a:r>
          </a:p>
        </p:txBody>
      </p:sp>
      <p:sp>
        <p:nvSpPr>
          <p:cNvPr id="4" name="Obdélník 3"/>
          <p:cNvSpPr/>
          <p:nvPr/>
        </p:nvSpPr>
        <p:spPr>
          <a:xfrm>
            <a:off x="1462015" y="692696"/>
            <a:ext cx="6219972" cy="923330"/>
          </a:xfrm>
          <a:prstGeom prst="rect">
            <a:avLst/>
          </a:prstGeom>
          <a:noFill/>
        </p:spPr>
        <p:txBody>
          <a:bodyPr wrap="none">
            <a:spAutoFit/>
          </a:bodyPr>
          <a:lstStyle/>
          <a:p>
            <a:pPr algn="ctr" fontAlgn="auto">
              <a:spcBef>
                <a:spcPts val="0"/>
              </a:spcBef>
              <a:spcAft>
                <a:spcPts val="0"/>
              </a:spcAft>
              <a:defRPr/>
            </a:pPr>
            <a:r>
              <a:rPr lang="cs-CZ"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mn-lt"/>
                <a:cs typeface="+mn-cs"/>
              </a:rPr>
              <a:t>Domácí práce</a:t>
            </a:r>
          </a:p>
        </p:txBody>
      </p:sp>
      <p:pic>
        <p:nvPicPr>
          <p:cNvPr id="13316" name="Picture 2" descr="C:\Users\uzivatel14\AppData\Local\Microsoft\Windows\Temporary Internet Files\Content.IE5\0NSLUXXA\MC900440428[1].wmf"/>
          <p:cNvPicPr>
            <a:picLocks noChangeAspect="1" noChangeArrowheads="1"/>
          </p:cNvPicPr>
          <p:nvPr/>
        </p:nvPicPr>
        <p:blipFill>
          <a:blip r:embed="rId2" cstate="print"/>
          <a:srcRect/>
          <a:stretch>
            <a:fillRect/>
          </a:stretch>
        </p:blipFill>
        <p:spPr bwMode="auto">
          <a:xfrm>
            <a:off x="7164388" y="1268413"/>
            <a:ext cx="1736725" cy="1828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r>
              <a:rPr lang="cs-CZ" smtClean="0">
                <a:cs typeface="Trebuchet MS" pitchFamily="34" charset="0"/>
              </a:rPr>
              <a:t>Citace</a:t>
            </a:r>
          </a:p>
        </p:txBody>
      </p:sp>
      <p:sp>
        <p:nvSpPr>
          <p:cNvPr id="3" name="Zástupný symbol pro obsah 2"/>
          <p:cNvSpPr>
            <a:spLocks noGrp="1"/>
          </p:cNvSpPr>
          <p:nvPr>
            <p:ph idx="1"/>
          </p:nvPr>
        </p:nvSpPr>
        <p:spPr/>
        <p:txBody>
          <a:bodyPr rtlCol="0">
            <a:normAutofit/>
          </a:bodyPr>
          <a:lstStyle/>
          <a:p>
            <a:pPr fontAlgn="auto">
              <a:buClr>
                <a:schemeClr val="tx1">
                  <a:lumMod val="75000"/>
                  <a:lumOff val="25000"/>
                </a:schemeClr>
              </a:buClr>
              <a:buFont typeface="Wingdings 2" charset="2"/>
              <a:buChar char=""/>
              <a:defRPr/>
            </a:pPr>
            <a:r>
              <a:rPr lang="cs-CZ" sz="1400" dirty="0">
                <a:solidFill>
                  <a:schemeClr val="tx1">
                    <a:lumMod val="75000"/>
                    <a:lumOff val="25000"/>
                  </a:schemeClr>
                </a:solidFill>
              </a:rPr>
              <a:t>KVASNIČKOVÁ, D.,  FAIERAJZLOVÁ, V. a kol. </a:t>
            </a:r>
            <a:r>
              <a:rPr lang="cs-CZ" sz="1400" i="1" dirty="0">
                <a:solidFill>
                  <a:schemeClr val="tx1">
                    <a:lumMod val="75000"/>
                    <a:lumOff val="25000"/>
                  </a:schemeClr>
                </a:solidFill>
              </a:rPr>
              <a:t>Ekologický přírodopis pro 8. roč. ZŠ. </a:t>
            </a:r>
            <a:r>
              <a:rPr lang="cs-CZ" sz="1400" dirty="0">
                <a:solidFill>
                  <a:schemeClr val="tx1">
                    <a:lumMod val="75000"/>
                    <a:lumOff val="25000"/>
                  </a:schemeClr>
                </a:solidFill>
              </a:rPr>
              <a:t>2. </a:t>
            </a:r>
            <a:r>
              <a:rPr lang="cs-CZ" sz="1400" dirty="0" err="1">
                <a:solidFill>
                  <a:schemeClr val="tx1">
                    <a:lumMod val="75000"/>
                    <a:lumOff val="25000"/>
                  </a:schemeClr>
                </a:solidFill>
              </a:rPr>
              <a:t>upr</a:t>
            </a:r>
            <a:r>
              <a:rPr lang="cs-CZ" sz="1400" dirty="0">
                <a:solidFill>
                  <a:schemeClr val="tx1">
                    <a:lumMod val="75000"/>
                    <a:lumOff val="25000"/>
                  </a:schemeClr>
                </a:solidFill>
              </a:rPr>
              <a:t>. vyd. Praha : Fortuna, 1999.  ISBN 80-7168-477-5.</a:t>
            </a:r>
          </a:p>
          <a:p>
            <a:pPr fontAlgn="auto">
              <a:buClr>
                <a:schemeClr val="tx1">
                  <a:lumMod val="75000"/>
                  <a:lumOff val="25000"/>
                </a:schemeClr>
              </a:buClr>
              <a:buFont typeface="Wingdings 2" charset="2"/>
              <a:buChar char=""/>
              <a:defRPr/>
            </a:pPr>
            <a:r>
              <a:rPr lang="cs-CZ" sz="1400" dirty="0" smtClean="0">
                <a:solidFill>
                  <a:schemeClr val="tx1">
                    <a:lumMod val="75000"/>
                    <a:lumOff val="25000"/>
                  </a:schemeClr>
                </a:solidFill>
              </a:rPr>
              <a:t>Ilustrace : Kliparty Office</a:t>
            </a:r>
          </a:p>
          <a:p>
            <a:pPr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smtClean="0">
              <a:solidFill>
                <a:schemeClr val="tx1">
                  <a:lumMod val="75000"/>
                  <a:lumOff val="25000"/>
                </a:schemeClr>
              </a:solidFill>
            </a:endParaRPr>
          </a:p>
          <a:p>
            <a:pPr fontAlgn="auto">
              <a:buClr>
                <a:schemeClr val="tx1">
                  <a:lumMod val="75000"/>
                  <a:lumOff val="25000"/>
                </a:schemeClr>
              </a:buClr>
              <a:buFont typeface="Wingdings 2" charset="2"/>
              <a:buChar char=""/>
              <a:defRPr/>
            </a:pPr>
            <a:endParaRPr lang="cs-CZ" sz="1400" dirty="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sz="1400" dirty="0" smtClean="0">
              <a:solidFill>
                <a:schemeClr val="tx1">
                  <a:lumMod val="75000"/>
                  <a:lumOff val="25000"/>
                </a:schemeClr>
              </a:solidFill>
            </a:endParaRPr>
          </a:p>
          <a:p>
            <a:pPr marL="0" indent="0" fontAlgn="auto">
              <a:buClr>
                <a:schemeClr val="tx1">
                  <a:lumMod val="75000"/>
                  <a:lumOff val="25000"/>
                </a:schemeClr>
              </a:buClr>
              <a:buFont typeface="Wingdings 2" charset="2"/>
              <a:buNone/>
              <a:defRPr/>
            </a:pPr>
            <a:endParaRPr lang="cs-CZ" sz="1400"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Jaro</Template>
  <TotalTime>77</TotalTime>
  <Words>457</Words>
  <Application>Microsoft Office PowerPoint</Application>
  <PresentationFormat>Předvádění na obrazovce (4:3)</PresentationFormat>
  <Paragraphs>77</Paragraphs>
  <Slides>12</Slides>
  <Notes>0</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12</vt:i4>
      </vt:variant>
    </vt:vector>
  </HeadingPairs>
  <TitlesOfParts>
    <vt:vector size="18" baseType="lpstr">
      <vt:lpstr>Verdana</vt:lpstr>
      <vt:lpstr>Arial</vt:lpstr>
      <vt:lpstr>Trebuchet MS</vt:lpstr>
      <vt:lpstr>Wingdings 2</vt:lpstr>
      <vt:lpstr>Calibri</vt:lpstr>
      <vt:lpstr>Spring</vt:lpstr>
      <vt:lpstr>Snímek 1</vt:lpstr>
      <vt:lpstr>Anotace</vt:lpstr>
      <vt:lpstr>Snímek 3</vt:lpstr>
      <vt:lpstr>Snímek 4</vt:lpstr>
      <vt:lpstr>Snímek 5</vt:lpstr>
      <vt:lpstr>VYHLEDEJTE NA INTERNETU NEBO V UČEBNICI SCHÉMA LEVINOVÉHO VÁČKU. DO SEŠITU HO ZAKRESLETE A POPIŠTE.</vt:lpstr>
      <vt:lpstr>Snímek 7</vt:lpstr>
      <vt:lpstr>PODLE ZJIŠTĚNÝCH INFORMACÍ DOPLŇTE NÁSLEDUJÍCÍ VĚTY:</vt:lpstr>
      <vt:lpstr>Snímek 9</vt:lpstr>
      <vt:lpstr>Snímek 10</vt:lpstr>
      <vt:lpstr>Snímek 11</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uzivatel14</dc:creator>
  <cp:lastModifiedBy>Dum</cp:lastModifiedBy>
  <cp:revision>9</cp:revision>
  <dcterms:created xsi:type="dcterms:W3CDTF">2013-03-25T15:43:27Z</dcterms:created>
  <dcterms:modified xsi:type="dcterms:W3CDTF">2013-11-15T08:26:40Z</dcterms:modified>
</cp:coreProperties>
</file>