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58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Lucida Sans Unicode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Lucida Sans Unicode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Lucida Sans Unicode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Lucida Sans Unicode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Lucida Sans Unicode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Lucida Sans Unicode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Lucida Sans Unicode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Lucida Sans Unicode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Lucida Sans Unicode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349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5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5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Volný tvar 18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/>
              <a:gdLst>
                <a:gd name="T0" fmla="*/ 0 w 5760"/>
                <a:gd name="T1" fmla="*/ 0 h 528"/>
                <a:gd name="T2" fmla="*/ 5760 w 5760"/>
                <a:gd name="T3" fmla="*/ 0 h 528"/>
                <a:gd name="T4" fmla="*/ 5760 w 5760"/>
                <a:gd name="T5" fmla="*/ 528 h 528"/>
                <a:gd name="T6" fmla="*/ 48 w 5760"/>
                <a:gd name="T7" fmla="*/ 0 h 528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5760"/>
                <a:gd name="T13" fmla="*/ 0 h 528"/>
                <a:gd name="T14" fmla="*/ 5760 w 5760"/>
                <a:gd name="T15" fmla="*/ 528 h 528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 cmpd="sng" algn="ctr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nice 9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B5936007-D1EF-4BF6-9510-BA040658472B}" type="datetimeFigureOut">
              <a:rPr lang="cs-CZ"/>
              <a:pPr>
                <a:defRPr/>
              </a:pPr>
              <a:t>29.4.2013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A8473778-F8C0-4751-B9A4-A919716D79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8454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53EB0E-F82C-4797-9A80-0C7DE58DCFE6}" type="datetimeFigureOut">
              <a:rPr lang="cs-CZ"/>
              <a:pPr>
                <a:defRPr/>
              </a:pPr>
              <a:t>29.4.2013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938F6A-8683-431F-8713-939546D272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91128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3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4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BFDC6B3-DAA8-4A2E-B39A-A8053FF902F1}" type="datetimeFigureOut">
              <a:rPr lang="cs-CZ"/>
              <a:pPr>
                <a:defRPr/>
              </a:pPr>
              <a:t>29.4.2013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8E32FA5-E37F-4312-84A8-4E9A37EA81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51267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56B482B-F453-41E1-BDAA-A87D010A4BC8}" type="datetimeFigureOut">
              <a:rPr lang="cs-CZ"/>
              <a:pPr>
                <a:defRPr/>
              </a:pPr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EB6889B-027A-49C3-A6DF-C4B40F35B4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0300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212AC7A-EC3E-4E8E-A312-98CF8D3C1E7F}" type="datetimeFigureOut">
              <a:rPr lang="cs-CZ"/>
              <a:pPr>
                <a:defRPr/>
              </a:pPr>
              <a:t>29.4.2013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F3534C1-3E15-4E70-BA57-B6578B5010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80363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7160C1C-A236-4B98-B70F-E91E270E1697}" type="datetimeFigureOut">
              <a:rPr lang="cs-CZ"/>
              <a:pPr>
                <a:defRPr/>
              </a:pPr>
              <a:t>29.4.2013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43D9912-AD63-4A8D-B391-BCA483FDDD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97522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7408C2-37D5-4E7F-B90F-8FAF5CD8BCDA}" type="datetimeFigureOut">
              <a:rPr lang="cs-CZ"/>
              <a:pPr>
                <a:defRPr/>
              </a:pPr>
              <a:t>29.4.2013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CCC4CF-2A89-43ED-86FD-77684B8121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82543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BC6587E-FDBF-4EED-98A6-84D386217BB2}" type="datetimeFigureOut">
              <a:rPr lang="cs-CZ"/>
              <a:pPr>
                <a:defRPr/>
              </a:pPr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D576D8E-439B-448F-AA7B-EF5CB69EBF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360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4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Volný tvar 15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/>
            <a:gdLst>
              <a:gd name="T0" fmla="*/ 0 w 5591"/>
              <a:gd name="T1" fmla="*/ 0 h 588"/>
              <a:gd name="T2" fmla="*/ 5760 w 5591"/>
              <a:gd name="T3" fmla="*/ 0 h 588"/>
              <a:gd name="T4" fmla="*/ 5760 w 5591"/>
              <a:gd name="T5" fmla="*/ 528 h 588"/>
              <a:gd name="T6" fmla="*/ 48 w 5591"/>
              <a:gd name="T7" fmla="*/ 0 h 588"/>
              <a:gd name="T8" fmla="*/ 0 60000 65536"/>
              <a:gd name="T9" fmla="*/ 0 60000 65536"/>
              <a:gd name="T10" fmla="*/ 0 60000 65536"/>
              <a:gd name="T11" fmla="*/ 0 60000 65536"/>
              <a:gd name="T12" fmla="*/ 0 w 5591"/>
              <a:gd name="T13" fmla="*/ 0 h 588"/>
              <a:gd name="T14" fmla="*/ 5591 w 5591"/>
              <a:gd name="T15" fmla="*/ 588 h 58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" name="Pravoúhlý trojúhelník 6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8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9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55451F9B-53AD-4D1D-8B08-C7BF0B7DC3A4}" type="datetimeFigureOut">
              <a:rPr lang="cs-CZ"/>
              <a:pPr>
                <a:defRPr/>
              </a:pPr>
              <a:t>29.4.2013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81C4F088-2BDF-4B49-A1F8-8D138D86E4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64781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9E31BA-1C28-4A72-8998-44A42BE44931}" type="datetimeFigureOut">
              <a:rPr lang="cs-CZ"/>
              <a:pPr>
                <a:defRPr/>
              </a:pPr>
              <a:t>29.4.2013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EC9B76-9E24-4A23-B4E7-69600EF4B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14213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2AB390-CBBB-42F7-B6CD-749BD5C3C141}" type="datetimeFigureOut">
              <a:rPr lang="cs-CZ"/>
              <a:pPr>
                <a:defRPr/>
              </a:pPr>
              <a:t>29.4.2013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54823A-62DA-403A-9988-AA048D794E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11577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7" name="Volný tvar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/>
            <a:gdLst>
              <a:gd name="T0" fmla="*/ 0 w 5591"/>
              <a:gd name="T1" fmla="*/ 0 h 588"/>
              <a:gd name="T2" fmla="*/ 5760 w 5591"/>
              <a:gd name="T3" fmla="*/ 0 h 588"/>
              <a:gd name="T4" fmla="*/ 5760 w 5591"/>
              <a:gd name="T5" fmla="*/ 528 h 588"/>
              <a:gd name="T6" fmla="*/ 48 w 5591"/>
              <a:gd name="T7" fmla="*/ 0 h 588"/>
              <a:gd name="T8" fmla="*/ 0 60000 65536"/>
              <a:gd name="T9" fmla="*/ 0 60000 65536"/>
              <a:gd name="T10" fmla="*/ 0 60000 65536"/>
              <a:gd name="T11" fmla="*/ 0 60000 65536"/>
              <a:gd name="T12" fmla="*/ 0 w 5591"/>
              <a:gd name="T13" fmla="*/ 0 h 588"/>
              <a:gd name="T14" fmla="*/ 5591 w 5591"/>
              <a:gd name="T15" fmla="*/ 588 h 58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0696547F-7EC0-43C8-B7C1-86FAE8C5534F}" type="datetimeFigureOut">
              <a:rPr lang="cs-CZ"/>
              <a:pPr>
                <a:defRPr/>
              </a:pPr>
              <a:t>29.4.2013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40EF4846-4EDC-4138-BC7F-385DD8AA13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1" r:id="rId2"/>
    <p:sldLayoutId id="2147483696" r:id="rId3"/>
    <p:sldLayoutId id="2147483697" r:id="rId4"/>
    <p:sldLayoutId id="2147483698" r:id="rId5"/>
    <p:sldLayoutId id="2147483699" r:id="rId6"/>
    <p:sldLayoutId id="2147483692" r:id="rId7"/>
    <p:sldLayoutId id="2147483700" r:id="rId8"/>
    <p:sldLayoutId id="2147483701" r:id="rId9"/>
    <p:sldLayoutId id="2147483693" r:id="rId10"/>
    <p:sldLayoutId id="214748369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t_george.jpg" TargetMode="External"/><Relationship Id="rId7" Type="http://schemas.openxmlformats.org/officeDocument/2006/relationships/hyperlink" Target="http://commons.wikimedia.org/wiki/File:Flag_of_Northern_Ireland_(Tudor_Crown_version).svg" TargetMode="External"/><Relationship Id="rId2" Type="http://schemas.openxmlformats.org/officeDocument/2006/relationships/hyperlink" Target="http://commons.wikimedia.org/wiki/File:Uk_map_home_nations_plus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Jesus_Chapel_St_David.jpg" TargetMode="External"/><Relationship Id="rId5" Type="http://schemas.openxmlformats.org/officeDocument/2006/relationships/hyperlink" Target="http://commons.wikimedia.org/wiki/File:Flag_of_Wales_2.svg" TargetMode="External"/><Relationship Id="rId4" Type="http://schemas.openxmlformats.org/officeDocument/2006/relationships/hyperlink" Target="http://commons.wikimedia.org/wiki/File:Simone_Martini_-_St_Andrew_-_WGA2142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725" y="260350"/>
            <a:ext cx="8718550" cy="3578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6938" y="692150"/>
            <a:ext cx="1427162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725" y="2205038"/>
            <a:ext cx="8718550" cy="866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221" name="Obdélník 10"/>
          <p:cNvSpPr>
            <a:spLocks noChangeArrowheads="1"/>
          </p:cNvSpPr>
          <p:nvPr/>
        </p:nvSpPr>
        <p:spPr bwMode="auto">
          <a:xfrm>
            <a:off x="869950" y="2552700"/>
            <a:ext cx="512603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0000"/>
                </a:solidFill>
              </a:rPr>
              <a:t>AUTOR</a:t>
            </a:r>
            <a:r>
              <a:rPr lang="cs-CZ" sz="2400">
                <a:solidFill>
                  <a:srgbClr val="000000"/>
                </a:solidFill>
              </a:rPr>
              <a:t>: Mgr. Alena Bartoňková</a:t>
            </a:r>
          </a:p>
        </p:txBody>
      </p:sp>
      <p:sp>
        <p:nvSpPr>
          <p:cNvPr id="9222" name="Obdélník 11"/>
          <p:cNvSpPr>
            <a:spLocks noChangeArrowheads="1"/>
          </p:cNvSpPr>
          <p:nvPr/>
        </p:nvSpPr>
        <p:spPr bwMode="auto">
          <a:xfrm>
            <a:off x="844550" y="3038475"/>
            <a:ext cx="72771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0000"/>
                </a:solidFill>
              </a:rPr>
              <a:t>NÁZEV</a:t>
            </a:r>
            <a:r>
              <a:rPr lang="cs-CZ" sz="2400">
                <a:solidFill>
                  <a:srgbClr val="000000"/>
                </a:solidFill>
              </a:rPr>
              <a:t>: VY_32_INOVACE_13_18_A7_Bartonkova</a:t>
            </a:r>
          </a:p>
        </p:txBody>
      </p:sp>
      <p:sp>
        <p:nvSpPr>
          <p:cNvPr id="9223" name="Obdélník 12"/>
          <p:cNvSpPr>
            <a:spLocks noChangeArrowheads="1"/>
          </p:cNvSpPr>
          <p:nvPr/>
        </p:nvSpPr>
        <p:spPr bwMode="auto">
          <a:xfrm>
            <a:off x="868363" y="3562350"/>
            <a:ext cx="4211637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0000"/>
                </a:solidFill>
              </a:rPr>
              <a:t>TÉMA</a:t>
            </a:r>
            <a:r>
              <a:rPr lang="cs-CZ" sz="2400">
                <a:solidFill>
                  <a:srgbClr val="000000"/>
                </a:solidFill>
              </a:rPr>
              <a:t>: the United Kingdom</a:t>
            </a:r>
          </a:p>
        </p:txBody>
      </p:sp>
      <p:sp>
        <p:nvSpPr>
          <p:cNvPr id="9224" name="Obdélník 13"/>
          <p:cNvSpPr>
            <a:spLocks noChangeArrowheads="1"/>
          </p:cNvSpPr>
          <p:nvPr/>
        </p:nvSpPr>
        <p:spPr bwMode="auto">
          <a:xfrm>
            <a:off x="844550" y="4071938"/>
            <a:ext cx="43942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0000"/>
                </a:solidFill>
              </a:rPr>
              <a:t>OBSAH</a:t>
            </a:r>
            <a:r>
              <a:rPr lang="cs-CZ" sz="2400">
                <a:solidFill>
                  <a:srgbClr val="000000"/>
                </a:solidFill>
              </a:rPr>
              <a:t>: the United Kingdom</a:t>
            </a:r>
          </a:p>
        </p:txBody>
      </p:sp>
      <p:sp>
        <p:nvSpPr>
          <p:cNvPr id="9225" name="TextovéPole 14"/>
          <p:cNvSpPr txBox="1">
            <a:spLocks noChangeArrowheads="1"/>
          </p:cNvSpPr>
          <p:nvPr/>
        </p:nvSpPr>
        <p:spPr bwMode="auto">
          <a:xfrm>
            <a:off x="844550" y="4603750"/>
            <a:ext cx="6291263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r>
              <a:rPr lang="cs-CZ" sz="2400" b="1">
                <a:solidFill>
                  <a:srgbClr val="000000"/>
                </a:solidFill>
                <a:latin typeface="Century Schoolbook" pitchFamily="18" charset="0"/>
              </a:rPr>
              <a:t>ČÍSLO PROJEKTU</a:t>
            </a:r>
            <a:r>
              <a:rPr lang="cs-CZ" sz="2400">
                <a:solidFill>
                  <a:srgbClr val="000000"/>
                </a:solidFill>
                <a:latin typeface="Century Schoolbook" pitchFamily="18" charset="0"/>
              </a:rPr>
              <a:t>: CZ.1.07/1.4.00/21.2364</a:t>
            </a:r>
          </a:p>
        </p:txBody>
      </p:sp>
      <p:pic>
        <p:nvPicPr>
          <p:cNvPr id="12" name="Obrázek 7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55825" y="5322888"/>
            <a:ext cx="4529138" cy="9842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538" indent="0" algn="just">
              <a:buFont typeface="Wingdings 3" pitchFamily="18" charset="2"/>
              <a:buNone/>
            </a:pPr>
            <a:r>
              <a:rPr lang="cs-CZ" sz="1400" smtClean="0"/>
              <a:t>Hodina je zaměřena na části Spojeného království Velké Británie a Severního Irska. Žáci se seznamují se základními informacemi o Anglii, Skotsku, Walesu a Severním Irsku. Důraz je kladen zejména na hlavní města, vlajky, národní květiny a patrony daných částí. V závěru hodiny je krátký kvíz zaměřený na pozornost žáků. Součástí hodiny je pracovní list, do něhož žáci zapíší zadané informace. Hodina je připravena tak, aby byla odučena v počítačové či multimediální učebně.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77348" y="404664"/>
            <a:ext cx="7789312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cap="all" dirty="0" err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+mn-lt"/>
                <a:cs typeface="+mn-cs"/>
              </a:rPr>
              <a:t>The</a:t>
            </a:r>
            <a:r>
              <a:rPr lang="cs-CZ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+mn-lt"/>
                <a:cs typeface="+mn-cs"/>
              </a:rPr>
              <a:t> </a:t>
            </a:r>
            <a:r>
              <a:rPr lang="cs-CZ" sz="5400" b="1" cap="all" dirty="0" err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+mn-lt"/>
                <a:cs typeface="+mn-cs"/>
              </a:rPr>
              <a:t>united</a:t>
            </a:r>
            <a:r>
              <a:rPr lang="cs-CZ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+mn-lt"/>
                <a:cs typeface="+mn-cs"/>
              </a:rPr>
              <a:t> </a:t>
            </a:r>
            <a:r>
              <a:rPr lang="cs-CZ" sz="5400" b="1" cap="all" dirty="0" err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+mn-lt"/>
                <a:cs typeface="+mn-cs"/>
              </a:rPr>
              <a:t>kingdom</a:t>
            </a:r>
            <a:endParaRPr lang="cs-CZ" sz="5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+mn-lt"/>
              <a:cs typeface="+mn-cs"/>
            </a:endParaRPr>
          </a:p>
        </p:txBody>
      </p:sp>
      <p:sp>
        <p:nvSpPr>
          <p:cNvPr id="11267" name="TextovéPole 4"/>
          <p:cNvSpPr txBox="1">
            <a:spLocks noChangeArrowheads="1"/>
          </p:cNvSpPr>
          <p:nvPr/>
        </p:nvSpPr>
        <p:spPr bwMode="auto">
          <a:xfrm>
            <a:off x="677863" y="1557338"/>
            <a:ext cx="77882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r>
              <a:rPr lang="cs-CZ"/>
              <a:t>It consist of four parts: </a:t>
            </a:r>
            <a:r>
              <a:rPr lang="cs-CZ">
                <a:solidFill>
                  <a:srgbClr val="FF0000"/>
                </a:solidFill>
              </a:rPr>
              <a:t>England, Scotland, Wales, Northern Ireland</a:t>
            </a:r>
          </a:p>
        </p:txBody>
      </p:sp>
      <p:pic>
        <p:nvPicPr>
          <p:cNvPr id="1126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2222500"/>
            <a:ext cx="3409950" cy="4552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443663" y="4868863"/>
            <a:ext cx="20224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r>
              <a:rPr lang="cs-CZ">
                <a:solidFill>
                  <a:srgbClr val="FF0000"/>
                </a:solidFill>
              </a:rPr>
              <a:t>ENGLAND</a:t>
            </a:r>
          </a:p>
        </p:txBody>
      </p:sp>
      <p:cxnSp>
        <p:nvCxnSpPr>
          <p:cNvPr id="8" name="Přímá spojnice se šipkou 7"/>
          <p:cNvCxnSpPr>
            <a:stCxn id="6" idx="1"/>
          </p:cNvCxnSpPr>
          <p:nvPr/>
        </p:nvCxnSpPr>
        <p:spPr>
          <a:xfrm flipH="1">
            <a:off x="5076825" y="5054600"/>
            <a:ext cx="136683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300788" y="3500438"/>
            <a:ext cx="20224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r>
              <a:rPr lang="cs-CZ">
                <a:solidFill>
                  <a:srgbClr val="FF0000"/>
                </a:solidFill>
              </a:rPr>
              <a:t>SCOTLAND</a:t>
            </a:r>
          </a:p>
        </p:txBody>
      </p:sp>
      <p:cxnSp>
        <p:nvCxnSpPr>
          <p:cNvPr id="11" name="Přímá spojnice se šipkou 10"/>
          <p:cNvCxnSpPr>
            <a:stCxn id="10" idx="1"/>
          </p:cNvCxnSpPr>
          <p:nvPr/>
        </p:nvCxnSpPr>
        <p:spPr>
          <a:xfrm flipH="1">
            <a:off x="4332288" y="3686175"/>
            <a:ext cx="19685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6550025" y="5845175"/>
            <a:ext cx="20224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r>
              <a:rPr lang="cs-CZ">
                <a:solidFill>
                  <a:srgbClr val="FF0000"/>
                </a:solidFill>
              </a:rPr>
              <a:t>WALES</a:t>
            </a:r>
          </a:p>
        </p:txBody>
      </p:sp>
      <p:cxnSp>
        <p:nvCxnSpPr>
          <p:cNvPr id="14" name="Přímá spojnice se šipkou 13"/>
          <p:cNvCxnSpPr>
            <a:stCxn id="13" idx="1"/>
          </p:cNvCxnSpPr>
          <p:nvPr/>
        </p:nvCxnSpPr>
        <p:spPr>
          <a:xfrm flipH="1" flipV="1">
            <a:off x="4584700" y="5629275"/>
            <a:ext cx="1965325" cy="4000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179388" y="4314825"/>
            <a:ext cx="202247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r>
              <a:rPr lang="cs-CZ">
                <a:solidFill>
                  <a:srgbClr val="FF0000"/>
                </a:solidFill>
              </a:rPr>
              <a:t>NORTHERN IRELAND</a:t>
            </a:r>
          </a:p>
        </p:txBody>
      </p:sp>
      <p:cxnSp>
        <p:nvCxnSpPr>
          <p:cNvPr id="17" name="Přímá spojnice se šipkou 16"/>
          <p:cNvCxnSpPr>
            <a:stCxn id="16" idx="3"/>
          </p:cNvCxnSpPr>
          <p:nvPr/>
        </p:nvCxnSpPr>
        <p:spPr>
          <a:xfrm flipV="1">
            <a:off x="2201863" y="4637088"/>
            <a:ext cx="150653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3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56032" fontAlgn="auto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city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England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LONDON.</a:t>
            </a:r>
          </a:p>
          <a:p>
            <a:pPr marL="365760" indent="-256032" fontAlgn="auto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biggest</a:t>
            </a:r>
            <a:r>
              <a:rPr lang="cs-CZ" dirty="0" smtClean="0"/>
              <a:t> part </a:t>
            </a:r>
            <a:r>
              <a:rPr lang="cs-CZ" dirty="0" err="1" smtClean="0"/>
              <a:t>of</a:t>
            </a:r>
            <a:r>
              <a:rPr lang="cs-CZ" dirty="0" smtClean="0"/>
              <a:t> Great </a:t>
            </a:r>
            <a:r>
              <a:rPr lang="cs-CZ" dirty="0" err="1" smtClean="0"/>
              <a:t>Britain</a:t>
            </a:r>
            <a:r>
              <a:rPr lang="cs-CZ" dirty="0" smtClean="0"/>
              <a:t>.</a:t>
            </a:r>
          </a:p>
          <a:p>
            <a:pPr marL="365760" indent="-256032" fontAlgn="auto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biggest</a:t>
            </a:r>
            <a:r>
              <a:rPr lang="cs-CZ" dirty="0" smtClean="0"/>
              <a:t> </a:t>
            </a:r>
            <a:r>
              <a:rPr lang="cs-CZ" dirty="0" err="1" smtClean="0"/>
              <a:t>cities</a:t>
            </a:r>
            <a:r>
              <a:rPr lang="cs-CZ" dirty="0" smtClean="0"/>
              <a:t> are:</a:t>
            </a:r>
          </a:p>
          <a:p>
            <a:pPr marL="621792" lvl="1" fontAlgn="auto">
              <a:lnSpc>
                <a:spcPct val="15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cs-CZ" dirty="0" smtClean="0"/>
              <a:t>Birmingham, Liverpool, Manchester</a:t>
            </a:r>
          </a:p>
          <a:p>
            <a:pPr marL="365760" indent="-256032" fontAlgn="auto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err="1" smtClean="0"/>
              <a:t>Football</a:t>
            </a:r>
            <a:r>
              <a:rPr lang="cs-CZ" dirty="0" smtClean="0"/>
              <a:t> </a:t>
            </a:r>
            <a:r>
              <a:rPr lang="cs-CZ" dirty="0" err="1" smtClean="0"/>
              <a:t>comes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England</a:t>
            </a:r>
            <a:endParaRPr lang="cs-CZ" dirty="0" smtClean="0"/>
          </a:p>
          <a:p>
            <a:pPr marL="393192" lvl="1" indent="0" fontAlgn="auto">
              <a:lnSpc>
                <a:spcPct val="150000"/>
              </a:lnSpc>
              <a:spcBef>
                <a:spcPts val="324"/>
              </a:spcBef>
              <a:spcAft>
                <a:spcPts val="0"/>
              </a:spcAft>
              <a:buFont typeface="Verdana"/>
              <a:buNone/>
              <a:defRPr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136350" y="332656"/>
            <a:ext cx="2871300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England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12292" name="TextovéPole 4"/>
          <p:cNvSpPr txBox="1">
            <a:spLocks noChangeArrowheads="1"/>
          </p:cNvSpPr>
          <p:nvPr/>
        </p:nvSpPr>
        <p:spPr bwMode="auto">
          <a:xfrm>
            <a:off x="611188" y="5659438"/>
            <a:ext cx="21605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endParaRPr lang="cs-CZ"/>
          </a:p>
        </p:txBody>
      </p:sp>
      <p:pic>
        <p:nvPicPr>
          <p:cNvPr id="12293" name="Picture 4" descr="C:\Users\uzivatel14\AppData\Local\Microsoft\Windows\Temporary Internet Files\Content.IE5\4P66P6W8\MP90044239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4149725"/>
            <a:ext cx="3175000" cy="254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404813"/>
            <a:ext cx="4378325" cy="2197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292725" y="1133475"/>
            <a:ext cx="2951163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r>
              <a:rPr lang="cs-CZ" sz="2400"/>
              <a:t>an English flag</a:t>
            </a:r>
          </a:p>
        </p:txBody>
      </p:sp>
      <p:pic>
        <p:nvPicPr>
          <p:cNvPr id="3075" name="Picture 3" descr="C:\Users\uzivatel14\AppData\Local\Microsoft\Windows\Temporary Internet Files\Content.IE5\PPNM4YGV\MC90043484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1989138"/>
            <a:ext cx="2284413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900113" y="3132138"/>
            <a:ext cx="4017962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r>
              <a:rPr lang="cs-CZ" sz="2400"/>
              <a:t>a rose - a national flower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4257675"/>
            <a:ext cx="2924175" cy="224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787900" y="5381625"/>
            <a:ext cx="3024188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r>
              <a:rPr lang="cs-CZ" sz="2400"/>
              <a:t>St. George – the patron of England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3" descr="C:\Users\uzivatel14\AppData\Local\Microsoft\Windows\Temporary Internet Files\Content.IE5\4P66P6W8\MC9004078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407988"/>
            <a:ext cx="1533525" cy="184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endParaRPr lang="cs-CZ" smtClean="0"/>
          </a:p>
          <a:p>
            <a:pPr>
              <a:lnSpc>
                <a:spcPct val="150000"/>
              </a:lnSpc>
            </a:pPr>
            <a:r>
              <a:rPr lang="cs-CZ" smtClean="0"/>
              <a:t>The capital city of Scotland is EDINBURGH.</a:t>
            </a:r>
          </a:p>
          <a:p>
            <a:pPr>
              <a:lnSpc>
                <a:spcPct val="150000"/>
              </a:lnSpc>
            </a:pPr>
            <a:r>
              <a:rPr lang="cs-CZ" smtClean="0"/>
              <a:t>The biggest city is Glasgow.</a:t>
            </a:r>
          </a:p>
          <a:p>
            <a:pPr>
              <a:lnSpc>
                <a:spcPct val="150000"/>
              </a:lnSpc>
            </a:pPr>
            <a:r>
              <a:rPr lang="cs-CZ" smtClean="0"/>
              <a:t>There is famous lake Loch Ness.</a:t>
            </a:r>
          </a:p>
          <a:p>
            <a:pPr>
              <a:lnSpc>
                <a:spcPct val="150000"/>
              </a:lnSpc>
            </a:pPr>
            <a:r>
              <a:rPr lang="cs-CZ" smtClean="0"/>
              <a:t>A typical Scottish drink is whisky.</a:t>
            </a:r>
          </a:p>
          <a:p>
            <a:pPr>
              <a:lnSpc>
                <a:spcPct val="150000"/>
              </a:lnSpc>
            </a:pPr>
            <a:r>
              <a:rPr lang="cs-CZ" smtClean="0"/>
              <a:t>Scotland's national sport is golf.</a:t>
            </a:r>
          </a:p>
          <a:p>
            <a:pPr>
              <a:lnSpc>
                <a:spcPct val="150000"/>
              </a:lnSpc>
            </a:pPr>
            <a:endParaRPr lang="cs-CZ" smtClean="0"/>
          </a:p>
          <a:p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3061684" y="404664"/>
            <a:ext cx="3047629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Scotland</a:t>
            </a:r>
          </a:p>
        </p:txBody>
      </p:sp>
      <p:pic>
        <p:nvPicPr>
          <p:cNvPr id="14341" name="Picture 2" descr="C:\Users\uzivatel14\AppData\Local\Microsoft\Windows\Temporary Internet Files\Content.IE5\PPNM4YGV\MP90042373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563" y="4365625"/>
            <a:ext cx="2305050" cy="2359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uzivatel14\AppData\Local\Microsoft\Windows\Temporary Internet Files\Content.IE5\YCNXQZI3\MP90036281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476250"/>
            <a:ext cx="3657600" cy="2432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598988" y="1508125"/>
            <a:ext cx="30972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r>
              <a:rPr lang="cs-CZ" sz="2400"/>
              <a:t>a Scottish flag</a:t>
            </a:r>
          </a:p>
        </p:txBody>
      </p:sp>
      <p:pic>
        <p:nvPicPr>
          <p:cNvPr id="5123" name="Picture 3" descr="C:\Users\uzivatel14\AppData\Local\Microsoft\Windows\Temporary Internet Files\Content.IE5\YCNXQZI3\MC90043688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9550" y="2636838"/>
            <a:ext cx="1714500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81038" y="3389313"/>
            <a:ext cx="4608512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r>
              <a:rPr lang="cs-CZ" sz="2400"/>
              <a:t>a thistle – a national flower</a:t>
            </a:r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9538" y="4221163"/>
            <a:ext cx="1711325" cy="2589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716463" y="5514975"/>
            <a:ext cx="3816350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r>
              <a:rPr lang="cs-CZ" sz="2400"/>
              <a:t>St. Andrew – the patron of Scotland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365760" indent="-256032" fontAlgn="auto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city </a:t>
            </a:r>
            <a:r>
              <a:rPr lang="cs-CZ" dirty="0" err="1" smtClean="0"/>
              <a:t>of</a:t>
            </a:r>
            <a:r>
              <a:rPr lang="cs-CZ" dirty="0" smtClean="0"/>
              <a:t> Wales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Cardiff</a:t>
            </a:r>
            <a:r>
              <a:rPr lang="cs-CZ" dirty="0" smtClean="0"/>
              <a:t>.</a:t>
            </a:r>
          </a:p>
          <a:p>
            <a:pPr marL="365760" indent="-256032" fontAlgn="auto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Wales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smallest</a:t>
            </a:r>
            <a:r>
              <a:rPr lang="cs-CZ" dirty="0" smtClean="0"/>
              <a:t> part </a:t>
            </a:r>
            <a:r>
              <a:rPr lang="cs-CZ" dirty="0" err="1" smtClean="0"/>
              <a:t>of</a:t>
            </a:r>
            <a:r>
              <a:rPr lang="cs-CZ" dirty="0" smtClean="0"/>
              <a:t> Great </a:t>
            </a:r>
            <a:r>
              <a:rPr lang="cs-CZ" dirty="0" err="1" smtClean="0"/>
              <a:t>Britain</a:t>
            </a:r>
            <a:r>
              <a:rPr lang="cs-CZ" dirty="0" smtClean="0"/>
              <a:t>.</a:t>
            </a:r>
          </a:p>
          <a:p>
            <a:pPr marL="365760" indent="-256032" fontAlgn="auto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Severn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longest</a:t>
            </a:r>
            <a:r>
              <a:rPr lang="cs-CZ" dirty="0" smtClean="0"/>
              <a:t> </a:t>
            </a:r>
            <a:r>
              <a:rPr lang="cs-CZ" dirty="0" err="1" smtClean="0"/>
              <a:t>river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Great </a:t>
            </a:r>
            <a:r>
              <a:rPr lang="cs-CZ" dirty="0" err="1" smtClean="0"/>
              <a:t>Britain</a:t>
            </a:r>
            <a:r>
              <a:rPr lang="cs-CZ" dirty="0" smtClean="0"/>
              <a:t> </a:t>
            </a:r>
            <a:r>
              <a:rPr lang="cs-CZ" dirty="0" err="1" smtClean="0"/>
              <a:t>flows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.</a:t>
            </a:r>
          </a:p>
          <a:p>
            <a:pPr marL="365760" indent="-256032" fontAlgn="auto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Wales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its</a:t>
            </a:r>
            <a:r>
              <a:rPr lang="cs-CZ" dirty="0" smtClean="0"/>
              <a:t>:</a:t>
            </a:r>
          </a:p>
          <a:p>
            <a:pPr marL="621792" lvl="1" fontAlgn="auto">
              <a:lnSpc>
                <a:spcPct val="15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cs-CZ" dirty="0" err="1" smtClean="0"/>
              <a:t>historical</a:t>
            </a:r>
            <a:r>
              <a:rPr lang="cs-CZ" dirty="0" smtClean="0"/>
              <a:t> </a:t>
            </a:r>
            <a:r>
              <a:rPr lang="cs-CZ" dirty="0" err="1" smtClean="0"/>
              <a:t>castles</a:t>
            </a:r>
            <a:endParaRPr lang="cs-CZ" dirty="0" smtClean="0"/>
          </a:p>
          <a:p>
            <a:pPr marL="621792" lvl="1" fontAlgn="auto">
              <a:lnSpc>
                <a:spcPct val="15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cs-CZ" dirty="0" err="1" smtClean="0"/>
              <a:t>traditional</a:t>
            </a:r>
            <a:r>
              <a:rPr lang="cs-CZ" dirty="0" smtClean="0"/>
              <a:t> </a:t>
            </a:r>
            <a:r>
              <a:rPr lang="cs-CZ" dirty="0" err="1" smtClean="0"/>
              <a:t>dances</a:t>
            </a:r>
            <a:endParaRPr lang="cs-CZ" dirty="0"/>
          </a:p>
          <a:p>
            <a:pPr marL="621792" lvl="1" fontAlgn="auto">
              <a:lnSpc>
                <a:spcPct val="15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cs-CZ" dirty="0" err="1"/>
              <a:t>b</a:t>
            </a:r>
            <a:r>
              <a:rPr lang="cs-CZ" dirty="0" err="1" smtClean="0"/>
              <a:t>eautiful</a:t>
            </a:r>
            <a:r>
              <a:rPr lang="cs-CZ" dirty="0" smtClean="0"/>
              <a:t> </a:t>
            </a:r>
            <a:r>
              <a:rPr lang="cs-CZ" dirty="0" err="1" smtClean="0"/>
              <a:t>mountains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419872" y="404664"/>
            <a:ext cx="210025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Wales</a:t>
            </a:r>
          </a:p>
        </p:txBody>
      </p:sp>
      <p:pic>
        <p:nvPicPr>
          <p:cNvPr id="16388" name="Picture 2" descr="C:\Users\uzivatel14\AppData\Local\Microsoft\Windows\Temporary Internet Files\Content.IE5\HSNMSNGJ\MC9004304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950" y="188913"/>
            <a:ext cx="1790700" cy="176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9" name="Picture 4" descr="C:\Users\uzivatel14\AppData\Local\Microsoft\Windows\Temporary Internet Files\Content.IE5\4P66P6W8\MP90040246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825" y="4005263"/>
            <a:ext cx="3382963" cy="2254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325" y="620713"/>
            <a:ext cx="381000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 descr="C:\Users\uzivatel14\AppData\Local\Microsoft\Windows\Temporary Internet Files\Content.IE5\HSNMSNGJ\MC9004303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625" y="2897188"/>
            <a:ext cx="1739900" cy="176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365625"/>
            <a:ext cx="2001837" cy="2303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219700" y="1196975"/>
            <a:ext cx="3097213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r>
              <a:rPr lang="cs-CZ" sz="2400"/>
              <a:t>a Welsh flag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827088" y="3357563"/>
            <a:ext cx="4681537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r>
              <a:rPr lang="cs-CZ" sz="2400"/>
              <a:t>a daffodil – a national flower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779838" y="5516563"/>
            <a:ext cx="5113337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r>
              <a:rPr lang="cs-CZ" sz="2400"/>
              <a:t>St. David – the patron of Wales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138"/>
            <a:ext cx="8520113" cy="4525962"/>
          </a:xfrm>
        </p:spPr>
        <p:txBody>
          <a:bodyPr/>
          <a:lstStyle/>
          <a:p>
            <a:r>
              <a:rPr lang="cs-CZ" smtClean="0"/>
              <a:t>The capital city of Northern Ireland is BELFAST.</a:t>
            </a:r>
          </a:p>
          <a:p>
            <a:pPr>
              <a:lnSpc>
                <a:spcPct val="150000"/>
              </a:lnSpc>
            </a:pPr>
            <a:r>
              <a:rPr lang="cs-CZ" smtClean="0"/>
              <a:t>Next cities are:</a:t>
            </a:r>
          </a:p>
          <a:p>
            <a:pPr lvl="1">
              <a:lnSpc>
                <a:spcPct val="150000"/>
              </a:lnSpc>
            </a:pPr>
            <a:r>
              <a:rPr lang="cs-CZ" smtClean="0"/>
              <a:t>Cork, Galway, Limerick</a:t>
            </a:r>
          </a:p>
          <a:p>
            <a:pPr>
              <a:lnSpc>
                <a:spcPct val="150000"/>
              </a:lnSpc>
            </a:pPr>
            <a:r>
              <a:rPr lang="cs-CZ" smtClean="0"/>
              <a:t>In Belfast there was made Titanic.</a:t>
            </a:r>
          </a:p>
          <a:p>
            <a:pPr>
              <a:lnSpc>
                <a:spcPct val="150000"/>
              </a:lnSpc>
            </a:pPr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1704869" y="404664"/>
            <a:ext cx="573426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Northern</a:t>
            </a: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 </a:t>
            </a:r>
            <a:r>
              <a:rPr lang="cs-CZ" sz="54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Ireland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+mn-lt"/>
              <a:cs typeface="+mn-cs"/>
            </a:endParaRPr>
          </a:p>
        </p:txBody>
      </p:sp>
      <p:pic>
        <p:nvPicPr>
          <p:cNvPr id="18436" name="Picture 2" descr="C:\Users\uzivatel14\AppData\Local\Microsoft\Windows\Temporary Internet Files\Content.IE5\PPNM4YGV\MP90040341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0238" y="4005263"/>
            <a:ext cx="3902075" cy="2600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7" name="Picture 3" descr="C:\Users\uzivatel14\AppData\Local\Microsoft\Windows\Temporary Internet Files\Content.IE5\4P66P6W8\MC9000894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688" y="2205038"/>
            <a:ext cx="1844675" cy="1136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549275"/>
            <a:ext cx="4608512" cy="2303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 descr="C:\Users\uzivatel14\AppData\Local\Microsoft\Windows\Temporary Internet Files\Content.IE5\YCNXQZI3\MC90043630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063" y="2836863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0" name="Picture 4" descr="C:\Users\uzivatel14\AppData\Local\Microsoft\Windows\Temporary Internet Files\Content.IE5\4P66P6W8\MC9004303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281488"/>
            <a:ext cx="1493837" cy="2495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940425" y="1412875"/>
            <a:ext cx="2735263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r>
              <a:rPr lang="cs-CZ" sz="2400"/>
              <a:t>an Irish flag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11188" y="3500438"/>
            <a:ext cx="588327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r>
              <a:rPr lang="cs-CZ" sz="2400"/>
              <a:t>a shamrock – a national flower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419475" y="5529263"/>
            <a:ext cx="5400675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r>
              <a:rPr lang="cs-CZ" sz="2400"/>
              <a:t>St. Patrick – the patron of Northern Ireland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55776" y="332656"/>
            <a:ext cx="3740127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cap="all" dirty="0" err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+mn-lt"/>
                <a:cs typeface="+mn-cs"/>
              </a:rPr>
              <a:t>Complete</a:t>
            </a:r>
            <a:endParaRPr lang="cs-CZ" sz="5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+mn-lt"/>
              <a:cs typeface="+mn-cs"/>
            </a:endParaRP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0975" y="1660525"/>
            <a:ext cx="3409950" cy="4554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537325" y="4308475"/>
            <a:ext cx="20224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r>
              <a:rPr lang="cs-CZ">
                <a:solidFill>
                  <a:srgbClr val="FF0000"/>
                </a:solidFill>
              </a:rPr>
              <a:t>ENGLAND</a:t>
            </a:r>
          </a:p>
        </p:txBody>
      </p:sp>
      <p:cxnSp>
        <p:nvCxnSpPr>
          <p:cNvPr id="10" name="Přímá spojnice se šipkou 9"/>
          <p:cNvCxnSpPr>
            <a:stCxn id="9" idx="1"/>
          </p:cNvCxnSpPr>
          <p:nvPr/>
        </p:nvCxnSpPr>
        <p:spPr>
          <a:xfrm flipH="1">
            <a:off x="5168900" y="4492625"/>
            <a:ext cx="136842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392863" y="2940050"/>
            <a:ext cx="20224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r>
              <a:rPr lang="cs-CZ">
                <a:solidFill>
                  <a:srgbClr val="FF0000"/>
                </a:solidFill>
              </a:rPr>
              <a:t>SCOTLAND</a:t>
            </a:r>
          </a:p>
        </p:txBody>
      </p:sp>
      <p:cxnSp>
        <p:nvCxnSpPr>
          <p:cNvPr id="12" name="Přímá spojnice se šipkou 11"/>
          <p:cNvCxnSpPr>
            <a:stCxn id="11" idx="1"/>
          </p:cNvCxnSpPr>
          <p:nvPr/>
        </p:nvCxnSpPr>
        <p:spPr>
          <a:xfrm flipH="1">
            <a:off x="4425950" y="3124200"/>
            <a:ext cx="1966913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6643688" y="5283200"/>
            <a:ext cx="20224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r>
              <a:rPr lang="cs-CZ">
                <a:solidFill>
                  <a:srgbClr val="FF0000"/>
                </a:solidFill>
              </a:rPr>
              <a:t>WALES</a:t>
            </a:r>
          </a:p>
        </p:txBody>
      </p:sp>
      <p:cxnSp>
        <p:nvCxnSpPr>
          <p:cNvPr id="14" name="Přímá spojnice se šipkou 13"/>
          <p:cNvCxnSpPr>
            <a:stCxn id="13" idx="1"/>
          </p:cNvCxnSpPr>
          <p:nvPr/>
        </p:nvCxnSpPr>
        <p:spPr>
          <a:xfrm flipH="1" flipV="1">
            <a:off x="4678363" y="5067300"/>
            <a:ext cx="1965325" cy="4016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273050" y="3752850"/>
            <a:ext cx="202247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r>
              <a:rPr lang="cs-CZ">
                <a:solidFill>
                  <a:srgbClr val="FF0000"/>
                </a:solidFill>
              </a:rPr>
              <a:t>NORTHERN IRELAND</a:t>
            </a:r>
          </a:p>
        </p:txBody>
      </p:sp>
      <p:cxnSp>
        <p:nvCxnSpPr>
          <p:cNvPr id="16" name="Přímá spojnice se šipkou 15"/>
          <p:cNvCxnSpPr>
            <a:stCxn id="15" idx="3"/>
          </p:cNvCxnSpPr>
          <p:nvPr/>
        </p:nvCxnSpPr>
        <p:spPr>
          <a:xfrm flipV="1">
            <a:off x="2295525" y="4076700"/>
            <a:ext cx="150495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3" grpId="0"/>
      <p:bldP spid="1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739775" y="1341438"/>
            <a:ext cx="2881313" cy="935037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ENGLAND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5202238" y="1341438"/>
            <a:ext cx="2879725" cy="935037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CARDIFF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750888" y="2781300"/>
            <a:ext cx="2879725" cy="935038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SCOTLAND</a:t>
            </a:r>
          </a:p>
        </p:txBody>
      </p:sp>
      <p:sp>
        <p:nvSpPr>
          <p:cNvPr id="7" name="Obdélník 6"/>
          <p:cNvSpPr/>
          <p:nvPr/>
        </p:nvSpPr>
        <p:spPr>
          <a:xfrm>
            <a:off x="2627784" y="320183"/>
            <a:ext cx="4177747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+mn-lt"/>
                <a:cs typeface="+mn-cs"/>
              </a:rPr>
              <a:t>Make </a:t>
            </a:r>
            <a:r>
              <a:rPr lang="cs-CZ" sz="5400" b="1" cap="all" dirty="0" err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+mn-lt"/>
                <a:cs typeface="+mn-cs"/>
              </a:rPr>
              <a:t>pairs</a:t>
            </a:r>
            <a:endParaRPr lang="cs-CZ" sz="5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+mn-lt"/>
              <a:cs typeface="+mn-cs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202238" y="2781300"/>
            <a:ext cx="2879725" cy="935038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LONDON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758825" y="4146550"/>
            <a:ext cx="2879725" cy="935038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WALES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202238" y="4137025"/>
            <a:ext cx="2879725" cy="936625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BELFAST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739775" y="5589588"/>
            <a:ext cx="2881313" cy="935037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NORTHERN IRELAND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5202238" y="5568950"/>
            <a:ext cx="2879725" cy="936625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EDINBURGH</a:t>
            </a:r>
          </a:p>
        </p:txBody>
      </p:sp>
      <p:cxnSp>
        <p:nvCxnSpPr>
          <p:cNvPr id="14" name="Přímá spojnice se šipkou 13"/>
          <p:cNvCxnSpPr>
            <a:stCxn id="4" idx="3"/>
          </p:cNvCxnSpPr>
          <p:nvPr/>
        </p:nvCxnSpPr>
        <p:spPr>
          <a:xfrm>
            <a:off x="3621088" y="1808163"/>
            <a:ext cx="1581150" cy="13335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6" idx="3"/>
          </p:cNvCxnSpPr>
          <p:nvPr/>
        </p:nvCxnSpPr>
        <p:spPr>
          <a:xfrm>
            <a:off x="3630613" y="3249613"/>
            <a:ext cx="1733550" cy="248285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9" idx="3"/>
            <a:endCxn id="5" idx="1"/>
          </p:cNvCxnSpPr>
          <p:nvPr/>
        </p:nvCxnSpPr>
        <p:spPr>
          <a:xfrm flipV="1">
            <a:off x="3638550" y="1808163"/>
            <a:ext cx="1563688" cy="28067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11" idx="3"/>
            <a:endCxn id="10" idx="1"/>
          </p:cNvCxnSpPr>
          <p:nvPr/>
        </p:nvCxnSpPr>
        <p:spPr>
          <a:xfrm flipV="1">
            <a:off x="3621088" y="4605338"/>
            <a:ext cx="1581150" cy="145256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365760" indent="-256032" fontAlgn="auto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city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England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……….. .</a:t>
            </a:r>
          </a:p>
          <a:p>
            <a:pPr marL="365760" indent="-256032" fontAlgn="auto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err="1" smtClean="0"/>
              <a:t>Football</a:t>
            </a:r>
            <a:r>
              <a:rPr lang="cs-CZ" dirty="0" smtClean="0"/>
              <a:t> </a:t>
            </a:r>
            <a:r>
              <a:rPr lang="cs-CZ" dirty="0" err="1" smtClean="0"/>
              <a:t>comes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/>
              <a:t> </a:t>
            </a:r>
            <a:r>
              <a:rPr lang="cs-CZ" dirty="0" smtClean="0"/>
              <a:t>……………….. .</a:t>
            </a:r>
          </a:p>
          <a:p>
            <a:pPr marL="365760" indent="-256032" fontAlgn="auto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city </a:t>
            </a:r>
            <a:r>
              <a:rPr lang="cs-CZ" dirty="0" err="1" smtClean="0"/>
              <a:t>of</a:t>
            </a:r>
            <a:r>
              <a:rPr lang="cs-CZ" dirty="0" smtClean="0"/>
              <a:t> Scotland </a:t>
            </a:r>
            <a:r>
              <a:rPr lang="cs-CZ" dirty="0" err="1" smtClean="0"/>
              <a:t>is</a:t>
            </a:r>
            <a:r>
              <a:rPr lang="cs-CZ" dirty="0"/>
              <a:t> </a:t>
            </a:r>
            <a:r>
              <a:rPr lang="cs-CZ" dirty="0" smtClean="0"/>
              <a:t>………………. .</a:t>
            </a:r>
          </a:p>
          <a:p>
            <a:pPr marL="365760" indent="-256032" fontAlgn="auto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A </a:t>
            </a:r>
            <a:r>
              <a:rPr lang="cs-CZ" dirty="0" err="1" smtClean="0"/>
              <a:t>typical</a:t>
            </a:r>
            <a:r>
              <a:rPr lang="cs-CZ" dirty="0" smtClean="0"/>
              <a:t> </a:t>
            </a:r>
            <a:r>
              <a:rPr lang="cs-CZ" dirty="0" err="1" smtClean="0"/>
              <a:t>Scottish</a:t>
            </a:r>
            <a:r>
              <a:rPr lang="cs-CZ" dirty="0" smtClean="0"/>
              <a:t> drink </a:t>
            </a:r>
            <a:r>
              <a:rPr lang="cs-CZ" dirty="0" err="1" smtClean="0"/>
              <a:t>is</a:t>
            </a:r>
            <a:r>
              <a:rPr lang="cs-CZ" dirty="0" smtClean="0"/>
              <a:t> …………………. .</a:t>
            </a:r>
          </a:p>
          <a:p>
            <a:pPr marL="365760" indent="-256032" fontAlgn="auto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err="1" smtClean="0"/>
              <a:t>Lake</a:t>
            </a:r>
            <a:r>
              <a:rPr lang="cs-CZ" dirty="0" smtClean="0"/>
              <a:t> Loch Ness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find</a:t>
            </a:r>
            <a:r>
              <a:rPr lang="cs-CZ" dirty="0" smtClean="0"/>
              <a:t> in………………… .</a:t>
            </a:r>
          </a:p>
          <a:p>
            <a:pPr marL="365760" indent="-256032" fontAlgn="auto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Titanic </a:t>
            </a:r>
            <a:r>
              <a:rPr lang="cs-CZ" dirty="0" err="1" smtClean="0"/>
              <a:t>was</a:t>
            </a:r>
            <a:r>
              <a:rPr lang="cs-CZ" dirty="0" smtClean="0"/>
              <a:t> made in ……………………….. .</a:t>
            </a:r>
          </a:p>
          <a:p>
            <a:pPr marL="365760" indent="-256032" fontAlgn="auto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err="1" smtClean="0"/>
              <a:t>Scotland's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sport </a:t>
            </a:r>
            <a:r>
              <a:rPr lang="cs-CZ" dirty="0" err="1" smtClean="0"/>
              <a:t>is</a:t>
            </a:r>
            <a:r>
              <a:rPr lang="cs-CZ" dirty="0" smtClean="0"/>
              <a:t>……………… .</a:t>
            </a:r>
          </a:p>
          <a:p>
            <a:pPr marL="365760" indent="-256032" fontAlgn="auto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err="1" smtClean="0"/>
              <a:t>Galway</a:t>
            </a:r>
            <a:r>
              <a:rPr lang="cs-CZ" dirty="0" smtClean="0"/>
              <a:t> and </a:t>
            </a:r>
            <a:r>
              <a:rPr lang="cs-CZ" dirty="0" err="1" smtClean="0"/>
              <a:t>Cork</a:t>
            </a:r>
            <a:r>
              <a:rPr lang="cs-CZ" dirty="0" smtClean="0"/>
              <a:t> are </a:t>
            </a:r>
            <a:r>
              <a:rPr lang="cs-CZ" dirty="0" err="1" smtClean="0"/>
              <a:t>cities</a:t>
            </a:r>
            <a:r>
              <a:rPr lang="cs-CZ" dirty="0" smtClean="0"/>
              <a:t> in ………………… .</a:t>
            </a:r>
          </a:p>
          <a:p>
            <a:pPr marL="109728" indent="0" fontAlgn="auto">
              <a:spcAft>
                <a:spcPts val="0"/>
              </a:spcAft>
              <a:buFont typeface="Wingdings 3"/>
              <a:buNone/>
              <a:defRPr/>
            </a:pPr>
            <a:endParaRPr lang="cs-CZ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404664"/>
            <a:ext cx="7771679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+mn-lt"/>
                <a:cs typeface="+mn-cs"/>
              </a:rPr>
              <a:t>COMPLETE SENTENCES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508625" y="1557338"/>
            <a:ext cx="13668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r>
              <a:rPr lang="cs-CZ"/>
              <a:t>London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365625" y="2087563"/>
            <a:ext cx="13684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r>
              <a:rPr lang="cs-CZ"/>
              <a:t>England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661025" y="2636838"/>
            <a:ext cx="13668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r>
              <a:rPr lang="cs-CZ"/>
              <a:t>Edinburgh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292725" y="3141663"/>
            <a:ext cx="13668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r>
              <a:rPr lang="cs-CZ"/>
              <a:t>whisky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049838" y="3716338"/>
            <a:ext cx="13684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r>
              <a:rPr lang="cs-CZ"/>
              <a:t>Scotland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608513" y="4221163"/>
            <a:ext cx="13684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r>
              <a:rPr lang="cs-CZ"/>
              <a:t>Belfast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232400" y="4797425"/>
            <a:ext cx="13684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r>
              <a:rPr lang="cs-CZ"/>
              <a:t>golf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713413" y="5373688"/>
            <a:ext cx="20986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r>
              <a:rPr lang="cs-CZ"/>
              <a:t>Northern Ireland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err="1" smtClean="0">
                <a:solidFill>
                  <a:srgbClr val="FF0000"/>
                </a:solidFill>
              </a:rPr>
              <a:t>Complete</a:t>
            </a:r>
            <a:r>
              <a:rPr lang="cs-CZ" dirty="0" smtClean="0">
                <a:solidFill>
                  <a:srgbClr val="FF0000"/>
                </a:solidFill>
              </a:rPr>
              <a:t>: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cs-CZ" dirty="0" err="1"/>
              <a:t>c</a:t>
            </a:r>
            <a:r>
              <a:rPr lang="cs-CZ" dirty="0" err="1" smtClean="0"/>
              <a:t>apital</a:t>
            </a:r>
            <a:endParaRPr lang="cs-CZ" dirty="0" smtClean="0"/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cs-CZ" dirty="0" err="1"/>
              <a:t>f</a:t>
            </a:r>
            <a:r>
              <a:rPr lang="cs-CZ" dirty="0" err="1" smtClean="0"/>
              <a:t>lower</a:t>
            </a:r>
            <a:endParaRPr lang="cs-CZ" dirty="0" smtClean="0"/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cs-CZ" dirty="0"/>
              <a:t>p</a:t>
            </a:r>
            <a:r>
              <a:rPr lang="cs-CZ" dirty="0" smtClean="0"/>
              <a:t>atron </a:t>
            </a:r>
            <a:r>
              <a:rPr lang="cs-CZ" dirty="0" err="1" smtClean="0"/>
              <a:t>saint</a:t>
            </a:r>
            <a:endParaRPr lang="cs-CZ" dirty="0" smtClean="0"/>
          </a:p>
          <a:p>
            <a:pPr marL="393192" lvl="1" indent="0" fontAlgn="auto">
              <a:spcBef>
                <a:spcPts val="324"/>
              </a:spcBef>
              <a:spcAft>
                <a:spcPts val="0"/>
              </a:spcAft>
              <a:buFont typeface="Verdana"/>
              <a:buNone/>
              <a:defRPr/>
            </a:pPr>
            <a:endParaRPr lang="cs-CZ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err="1" smtClean="0">
                <a:solidFill>
                  <a:srgbClr val="FF0000"/>
                </a:solidFill>
              </a:rPr>
              <a:t>Paint</a:t>
            </a:r>
            <a:r>
              <a:rPr lang="cs-CZ" dirty="0" smtClean="0">
                <a:solidFill>
                  <a:srgbClr val="FF0000"/>
                </a:solidFill>
              </a:rPr>
              <a:t>: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flag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Scottish</a:t>
            </a:r>
            <a:r>
              <a:rPr lang="cs-CZ" dirty="0" smtClean="0"/>
              <a:t> flag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Welsh</a:t>
            </a:r>
            <a:r>
              <a:rPr lang="cs-CZ" dirty="0" smtClean="0"/>
              <a:t> flag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cs-CZ" dirty="0" err="1"/>
              <a:t>a</a:t>
            </a:r>
            <a:r>
              <a:rPr lang="cs-CZ" dirty="0" err="1" smtClean="0"/>
              <a:t>n</a:t>
            </a:r>
            <a:r>
              <a:rPr lang="cs-CZ" dirty="0" smtClean="0"/>
              <a:t> </a:t>
            </a:r>
            <a:r>
              <a:rPr lang="cs-CZ" dirty="0" err="1" smtClean="0"/>
              <a:t>Irish</a:t>
            </a:r>
            <a:r>
              <a:rPr lang="cs-CZ" dirty="0" smtClean="0"/>
              <a:t> flag</a:t>
            </a:r>
          </a:p>
        </p:txBody>
      </p:sp>
      <p:sp>
        <p:nvSpPr>
          <p:cNvPr id="4" name="Obdélník 3"/>
          <p:cNvSpPr/>
          <p:nvPr/>
        </p:nvSpPr>
        <p:spPr>
          <a:xfrm>
            <a:off x="1691680" y="404664"/>
            <a:ext cx="6171882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+mn-lt"/>
                <a:cs typeface="+mn-cs"/>
              </a:rPr>
              <a:t>Use </a:t>
            </a:r>
            <a:r>
              <a:rPr lang="cs-CZ" sz="5400" b="1" cap="all" dirty="0" err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+mn-lt"/>
                <a:cs typeface="+mn-cs"/>
              </a:rPr>
              <a:t>your</a:t>
            </a:r>
            <a:r>
              <a:rPr lang="cs-CZ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+mn-lt"/>
                <a:cs typeface="+mn-cs"/>
              </a:rPr>
              <a:t> </a:t>
            </a:r>
            <a:r>
              <a:rPr lang="cs-CZ" sz="5400" b="1" cap="all" dirty="0" err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+mn-lt"/>
                <a:cs typeface="+mn-cs"/>
              </a:rPr>
              <a:t>papers</a:t>
            </a:r>
            <a:endParaRPr lang="cs-CZ" sz="5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+mn-lt"/>
              <a:cs typeface="+mn-cs"/>
            </a:endParaRPr>
          </a:p>
        </p:txBody>
      </p:sp>
      <p:pic>
        <p:nvPicPr>
          <p:cNvPr id="23556" name="Picture 2" descr="C:\Users\uzivatel14\AppData\Local\Microsoft\Windows\Temporary Internet Files\Content.IE5\PPNM4YGV\MP90040079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1363" y="2133600"/>
            <a:ext cx="3914775" cy="313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107504" y="692696"/>
            <a:ext cx="9036496" cy="616530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1164660"/>
              </p:ext>
            </p:extLst>
          </p:nvPr>
        </p:nvGraphicFramePr>
        <p:xfrm>
          <a:off x="555427" y="1700808"/>
          <a:ext cx="8229599" cy="468052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645459"/>
                <a:gridCol w="1646035"/>
                <a:gridCol w="1646035"/>
                <a:gridCol w="1646035"/>
                <a:gridCol w="1646035"/>
              </a:tblGrid>
              <a:tr h="12241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dirty="0">
                          <a:effectLst/>
                        </a:rPr>
                        <a:t>CAPITAL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0" marR="62180" marT="0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0" marR="621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0" marR="621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0" marR="621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0" marR="62180" marT="0" marB="0"/>
                </a:tc>
              </a:tr>
              <a:tr h="59985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dirty="0">
                          <a:effectLst/>
                        </a:rPr>
                        <a:t>FLAG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0" marR="62180" marT="0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0" marR="621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0" marR="621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0" marR="621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0" marR="62180" marT="0" marB="0"/>
                </a:tc>
              </a:tr>
              <a:tr h="14014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dirty="0">
                          <a:effectLst/>
                        </a:rPr>
                        <a:t>FLOWER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0" marR="62180" marT="0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0" marR="621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0" marR="621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0" marR="621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0" marR="62180" marT="0" marB="0"/>
                </a:tc>
              </a:tr>
              <a:tr h="145507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dirty="0">
                          <a:effectLst/>
                        </a:rPr>
                        <a:t>PATRON</a:t>
                      </a:r>
                      <a:endParaRPr lang="cs-CZ" sz="10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dirty="0">
                          <a:effectLst/>
                        </a:rPr>
                        <a:t>SAINT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0" marR="62180" marT="0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0" marR="621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0" marR="621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0" marR="621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0" marR="62180" marT="0" marB="0"/>
                </a:tc>
              </a:tr>
            </a:tbl>
          </a:graphicData>
        </a:graphic>
      </p:graphicFrame>
      <p:sp>
        <p:nvSpPr>
          <p:cNvPr id="3" name="Textové pole 2"/>
          <p:cNvSpPr txBox="1">
            <a:spLocks noChangeArrowheads="1"/>
          </p:cNvSpPr>
          <p:nvPr/>
        </p:nvSpPr>
        <p:spPr bwMode="auto">
          <a:xfrm>
            <a:off x="2339752" y="1026956"/>
            <a:ext cx="1314450" cy="352425"/>
          </a:xfrm>
          <a:prstGeom prst="rect">
            <a:avLst/>
          </a:prstGeom>
          <a:solidFill>
            <a:srgbClr val="FFC000"/>
          </a:solidFill>
          <a:ln w="63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Calibri" pitchFamily="34" charset="0"/>
                <a:cs typeface="Times New Roman" pitchFamily="18" charset="0"/>
              </a:rPr>
              <a:t>ENGLAND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</a:endParaRPr>
          </a:p>
        </p:txBody>
      </p:sp>
      <p:sp>
        <p:nvSpPr>
          <p:cNvPr id="4" name="Textové pole 1"/>
          <p:cNvSpPr txBox="1">
            <a:spLocks noChangeArrowheads="1"/>
          </p:cNvSpPr>
          <p:nvPr/>
        </p:nvSpPr>
        <p:spPr bwMode="auto">
          <a:xfrm>
            <a:off x="467544" y="49111"/>
            <a:ext cx="2239963" cy="860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Calibri" pitchFamily="34" charset="0"/>
                <a:cs typeface="Times New Roman" pitchFamily="18" charset="0"/>
              </a:rPr>
              <a:t>COMPLETE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</a:endParaRPr>
          </a:p>
        </p:txBody>
      </p:sp>
      <p:sp>
        <p:nvSpPr>
          <p:cNvPr id="5" name="Textové pole 3"/>
          <p:cNvSpPr txBox="1">
            <a:spLocks noChangeArrowheads="1"/>
          </p:cNvSpPr>
          <p:nvPr/>
        </p:nvSpPr>
        <p:spPr bwMode="auto">
          <a:xfrm>
            <a:off x="3973095" y="1026956"/>
            <a:ext cx="1314450" cy="352425"/>
          </a:xfrm>
          <a:prstGeom prst="rect">
            <a:avLst/>
          </a:prstGeom>
          <a:solidFill>
            <a:srgbClr val="FFC000"/>
          </a:solidFill>
          <a:ln w="63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Calibri" pitchFamily="34" charset="0"/>
                <a:cs typeface="Times New Roman" pitchFamily="18" charset="0"/>
              </a:rPr>
              <a:t>SCOTLAND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</a:endParaRPr>
          </a:p>
        </p:txBody>
      </p:sp>
      <p:sp>
        <p:nvSpPr>
          <p:cNvPr id="6" name="Textové pole 5"/>
          <p:cNvSpPr txBox="1">
            <a:spLocks noChangeArrowheads="1"/>
          </p:cNvSpPr>
          <p:nvPr/>
        </p:nvSpPr>
        <p:spPr bwMode="auto">
          <a:xfrm>
            <a:off x="7236296" y="996491"/>
            <a:ext cx="1314450" cy="600075"/>
          </a:xfrm>
          <a:prstGeom prst="rect">
            <a:avLst/>
          </a:prstGeom>
          <a:solidFill>
            <a:srgbClr val="FFC000"/>
          </a:solidFill>
          <a:ln w="63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Calibri" pitchFamily="34" charset="0"/>
                <a:cs typeface="Times New Roman" pitchFamily="18" charset="0"/>
              </a:rPr>
              <a:t>NORTHERN IRELAND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</a:endParaRPr>
          </a:p>
        </p:txBody>
      </p:sp>
      <p:sp>
        <p:nvSpPr>
          <p:cNvPr id="7" name="Textové pole 4"/>
          <p:cNvSpPr txBox="1">
            <a:spLocks noChangeArrowheads="1"/>
          </p:cNvSpPr>
          <p:nvPr/>
        </p:nvSpPr>
        <p:spPr bwMode="auto">
          <a:xfrm>
            <a:off x="5652120" y="1023690"/>
            <a:ext cx="1314450" cy="352425"/>
          </a:xfrm>
          <a:prstGeom prst="rect">
            <a:avLst/>
          </a:prstGeom>
          <a:solidFill>
            <a:srgbClr val="FFC000"/>
          </a:solidFill>
          <a:ln w="63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Calibri" pitchFamily="34" charset="0"/>
                <a:cs typeface="Times New Roman" pitchFamily="18" charset="0"/>
              </a:rPr>
              <a:t>WALES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65731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3050" indent="-273050" fontAlgn="auto">
              <a:spcAft>
                <a:spcPts val="0"/>
              </a:spcAft>
              <a:buFont typeface="Wingdings" pitchFamily="2" charset="2"/>
              <a:buChar char=""/>
              <a:defRPr/>
            </a:pPr>
            <a:r>
              <a:rPr lang="cs-CZ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KOCIÁNOVÁ, Zdeňka. </a:t>
            </a:r>
            <a:r>
              <a:rPr lang="cs-CZ" sz="12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New </a:t>
            </a:r>
            <a:r>
              <a:rPr lang="cs-CZ" sz="1200" i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English</a:t>
            </a:r>
            <a:r>
              <a:rPr lang="cs-CZ" sz="12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sz="1200" i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for</a:t>
            </a:r>
            <a:r>
              <a:rPr lang="cs-CZ" sz="12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sz="1200" i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You</a:t>
            </a:r>
            <a:r>
              <a:rPr lang="cs-CZ" sz="12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3 - </a:t>
            </a:r>
            <a:r>
              <a:rPr lang="cs-CZ" sz="1200" i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Workbook</a:t>
            </a:r>
            <a:r>
              <a:rPr lang="cs-CZ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 Nový Jičín: EDUCI, 2002, ISBN 80-86381-10-0.</a:t>
            </a:r>
          </a:p>
          <a:p>
            <a:pPr marL="273050" indent="-273050" fontAlgn="auto">
              <a:spcAft>
                <a:spcPts val="0"/>
              </a:spcAft>
              <a:buFont typeface="Wingdings" pitchFamily="2" charset="2"/>
              <a:buChar char=""/>
              <a:defRPr/>
            </a:pPr>
            <a:r>
              <a:rPr lang="cs-CZ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KOCIÁNOVÁ, Zdeňka. </a:t>
            </a:r>
            <a:r>
              <a:rPr lang="cs-CZ" sz="12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New </a:t>
            </a:r>
            <a:r>
              <a:rPr lang="cs-CZ" sz="1200" i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English</a:t>
            </a:r>
            <a:r>
              <a:rPr lang="cs-CZ" sz="12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sz="1200" i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for</a:t>
            </a:r>
            <a:r>
              <a:rPr lang="cs-CZ" sz="12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sz="1200" i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You</a:t>
            </a:r>
            <a:r>
              <a:rPr lang="cs-CZ" sz="12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3 - </a:t>
            </a:r>
            <a:r>
              <a:rPr lang="cs-CZ" sz="1200" i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Pupil´s</a:t>
            </a:r>
            <a:r>
              <a:rPr lang="cs-CZ" sz="12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sz="1200" i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book</a:t>
            </a:r>
            <a:r>
              <a:rPr lang="cs-CZ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 Nový Jičín: EDUCI, 2002, ISBN 80-86381-10-2.</a:t>
            </a:r>
          </a:p>
          <a:p>
            <a:pPr marL="273050" indent="-273050" fontAlgn="auto">
              <a:spcAft>
                <a:spcPts val="0"/>
              </a:spcAft>
              <a:buFont typeface="Wingdings" pitchFamily="2" charset="2"/>
              <a:buChar char=""/>
              <a:defRPr/>
            </a:pPr>
            <a:r>
              <a:rPr lang="cs-CZ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Ilustrace : Kliparty </a:t>
            </a:r>
            <a:r>
              <a:rPr lang="cs-CZ" sz="12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Office</a:t>
            </a:r>
          </a:p>
          <a:p>
            <a:pPr marL="273050" indent="-273050" fontAlgn="auto">
              <a:spcAft>
                <a:spcPts val="0"/>
              </a:spcAft>
              <a:buFont typeface="Wingdings" pitchFamily="2" charset="2"/>
              <a:buChar char=""/>
              <a:defRPr/>
            </a:pPr>
            <a:r>
              <a:rPr lang="cs-CZ" sz="1200" dirty="0"/>
              <a:t>UKPHOENIX79. </a:t>
            </a:r>
            <a:r>
              <a:rPr lang="cs-CZ" sz="1200" i="1" dirty="0"/>
              <a:t>commons.wikimedia.org</a:t>
            </a:r>
            <a:r>
              <a:rPr lang="cs-CZ" sz="1200" dirty="0"/>
              <a:t> [online]. [cit. 9.4.2013]. Dostupný na WWW: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commons.wikimedia.org/wiki/File:Uk_map_home_nations_plus.png</a:t>
            </a:r>
            <a:endParaRPr lang="cs-CZ" sz="1200" dirty="0" smtClean="0"/>
          </a:p>
          <a:p>
            <a:pPr marL="273050" indent="-273050" fontAlgn="auto">
              <a:spcAft>
                <a:spcPts val="0"/>
              </a:spcAft>
              <a:buFont typeface="Wingdings" pitchFamily="2" charset="2"/>
              <a:buChar char=""/>
              <a:defRPr/>
            </a:pPr>
            <a:r>
              <a:rPr lang="cs-CZ" sz="1200" dirty="0"/>
              <a:t>URHAREC. </a:t>
            </a:r>
            <a:r>
              <a:rPr lang="cs-CZ" sz="1200" i="1" dirty="0"/>
              <a:t>commons.wikimedia.org</a:t>
            </a:r>
            <a:r>
              <a:rPr lang="cs-CZ" sz="1200" dirty="0"/>
              <a:t> [online]. [cit. 9.4.2013]. Dostupný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commons.wikimedia.org/wiki/File:St_george.jpg</a:t>
            </a:r>
            <a:endParaRPr lang="cs-CZ" sz="1200" dirty="0" smtClean="0"/>
          </a:p>
          <a:p>
            <a:pPr marL="273050" indent="-273050" fontAlgn="auto">
              <a:spcAft>
                <a:spcPts val="0"/>
              </a:spcAft>
              <a:buFont typeface="Wingdings" pitchFamily="2" charset="2"/>
              <a:buChar char=""/>
              <a:defRPr/>
            </a:pPr>
            <a:r>
              <a:rPr lang="cs-CZ" sz="1200" dirty="0"/>
              <a:t>MARTINI, Simone. </a:t>
            </a:r>
            <a:r>
              <a:rPr lang="cs-CZ" sz="1200" i="1" dirty="0"/>
              <a:t>commons.wikimedia.org</a:t>
            </a:r>
            <a:r>
              <a:rPr lang="cs-CZ" sz="1200" dirty="0"/>
              <a:t> [online]. [cit. 9.4.2013]. Dostupný na WWW: </a:t>
            </a:r>
            <a:r>
              <a:rPr lang="cs-CZ" sz="1200" dirty="0">
                <a:hlinkClick r:id="rId4"/>
              </a:rPr>
              <a:t>http://commons.wikimedia.org/wiki/File:Simone_Martini_-_St_Andrew_-_</a:t>
            </a:r>
            <a:r>
              <a:rPr lang="cs-CZ" sz="1200" dirty="0" smtClean="0">
                <a:hlinkClick r:id="rId4"/>
              </a:rPr>
              <a:t>WGA21429.jpg</a:t>
            </a:r>
            <a:endParaRPr lang="cs-CZ" sz="1200" dirty="0" smtClean="0"/>
          </a:p>
          <a:p>
            <a:pPr marL="273050" indent="-273050" fontAlgn="auto">
              <a:spcAft>
                <a:spcPts val="0"/>
              </a:spcAft>
              <a:buFont typeface="Wingdings" pitchFamily="2" charset="2"/>
              <a:buChar char=""/>
              <a:defRPr/>
            </a:pPr>
            <a:r>
              <a:rPr lang="en-US" sz="1200" dirty="0"/>
              <a:t>NEUVEDEN, </a:t>
            </a:r>
            <a:r>
              <a:rPr lang="en-US" sz="1200" dirty="0" err="1"/>
              <a:t>Autor</a:t>
            </a:r>
            <a:r>
              <a:rPr lang="en-US" sz="1200" dirty="0"/>
              <a:t>. </a:t>
            </a:r>
            <a:r>
              <a:rPr lang="en-US" sz="1200" i="1" dirty="0"/>
              <a:t>commons.wikimedia.org</a:t>
            </a:r>
            <a:r>
              <a:rPr lang="en-US" sz="1200" dirty="0"/>
              <a:t> [online]. [cit. 9.4.2013].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</a:t>
            </a:r>
            <a:r>
              <a:rPr lang="en-US" sz="1200" dirty="0">
                <a:hlinkClick r:id="rId5"/>
              </a:rPr>
              <a:t>http://</a:t>
            </a:r>
            <a:r>
              <a:rPr lang="en-US" sz="1200" dirty="0" smtClean="0">
                <a:hlinkClick r:id="rId5"/>
              </a:rPr>
              <a:t>commons.wikimedia.org/wiki/File:Flag_of_Wales_2.svg</a:t>
            </a:r>
            <a:endParaRPr lang="cs-CZ" sz="1200" dirty="0" smtClean="0"/>
          </a:p>
          <a:p>
            <a:pPr marL="273050" indent="-273050" fontAlgn="auto">
              <a:spcAft>
                <a:spcPts val="0"/>
              </a:spcAft>
              <a:buFont typeface="Wingdings" pitchFamily="2" charset="2"/>
              <a:buChar char=""/>
              <a:defRPr/>
            </a:pPr>
            <a:r>
              <a:rPr lang="cs-CZ" sz="1200" dirty="0"/>
              <a:t>ELF. </a:t>
            </a:r>
            <a:r>
              <a:rPr lang="cs-CZ" sz="1200" i="1" dirty="0"/>
              <a:t>commons.wikimedia.org</a:t>
            </a:r>
            <a:r>
              <a:rPr lang="cs-CZ" sz="1200" dirty="0"/>
              <a:t> [online]. [cit. 9.4.2013]. Dostupný na WWW: </a:t>
            </a: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commons.wikimedia.org/wiki/File:Jesus_Chapel_St_David.jpg</a:t>
            </a:r>
            <a:endParaRPr lang="cs-CZ" sz="1200" dirty="0" smtClean="0"/>
          </a:p>
          <a:p>
            <a:pPr marL="273050" indent="-273050" fontAlgn="auto">
              <a:spcAft>
                <a:spcPts val="0"/>
              </a:spcAft>
              <a:buFont typeface="Wingdings" pitchFamily="2" charset="2"/>
              <a:buChar char=""/>
              <a:defRPr/>
            </a:pPr>
            <a:r>
              <a:rPr lang="cs-CZ" sz="1200" dirty="0"/>
              <a:t>ONTO. </a:t>
            </a:r>
            <a:r>
              <a:rPr lang="cs-CZ" sz="1200" i="1" dirty="0"/>
              <a:t>commons.wikimedia.org</a:t>
            </a:r>
            <a:r>
              <a:rPr lang="cs-CZ" sz="1200" dirty="0"/>
              <a:t> [online]. [cit. 9.4.2013]. Dostupný na WWW: </a:t>
            </a:r>
            <a:r>
              <a:rPr lang="cs-CZ" sz="1200" dirty="0">
                <a:hlinkClick r:id="rId7"/>
              </a:rPr>
              <a:t>http://commons.wikimedia.org/wiki/File:Flag_of_Northern_Ireland_(Tudor_Crown_version).</a:t>
            </a:r>
            <a:r>
              <a:rPr lang="cs-CZ" sz="1200" dirty="0" smtClean="0">
                <a:hlinkClick r:id="rId7"/>
              </a:rPr>
              <a:t>svg</a:t>
            </a:r>
            <a:endParaRPr lang="cs-CZ" sz="1200" dirty="0" smtClean="0"/>
          </a:p>
          <a:p>
            <a:pPr marL="273050" indent="-273050" fontAlgn="auto">
              <a:spcAft>
                <a:spcPts val="0"/>
              </a:spcAft>
              <a:buFont typeface="Wingdings" pitchFamily="2" charset="2"/>
              <a:buChar char=""/>
              <a:defRPr/>
            </a:pPr>
            <a:endParaRPr lang="cs-CZ" sz="1200" dirty="0" smtClean="0"/>
          </a:p>
          <a:p>
            <a:pPr marL="273050" indent="-273050" fontAlgn="auto">
              <a:spcAft>
                <a:spcPts val="0"/>
              </a:spcAft>
              <a:buFont typeface="Wingdings" pitchFamily="2" charset="2"/>
              <a:buChar char=""/>
              <a:defRPr/>
            </a:pPr>
            <a:endParaRPr lang="cs-CZ" sz="1200" dirty="0" smtClean="0"/>
          </a:p>
          <a:p>
            <a:pPr marL="273050" indent="-273050" fontAlgn="auto">
              <a:spcAft>
                <a:spcPts val="0"/>
              </a:spcAft>
              <a:buFont typeface="Wingdings" pitchFamily="2" charset="2"/>
              <a:buChar char=""/>
              <a:defRPr/>
            </a:pPr>
            <a:endParaRPr lang="cs-CZ" sz="1200" dirty="0" smtClean="0"/>
          </a:p>
          <a:p>
            <a:pPr marL="273050" indent="-273050" fontAlgn="auto">
              <a:spcAft>
                <a:spcPts val="0"/>
              </a:spcAft>
              <a:buFont typeface="Wingdings" pitchFamily="2" charset="2"/>
              <a:buChar char=""/>
              <a:defRPr/>
            </a:pPr>
            <a:endParaRPr lang="cs-CZ" sz="1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Wingdings 3"/>
              <a:buNone/>
              <a:defRPr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130</TotalTime>
  <Words>457</Words>
  <Application>Microsoft Office PowerPoint</Application>
  <PresentationFormat>Předvádění na obrazovce (4:3)</PresentationFormat>
  <Paragraphs>132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6" baseType="lpstr">
      <vt:lpstr>Lucida Sans Unicode</vt:lpstr>
      <vt:lpstr>Arial</vt:lpstr>
      <vt:lpstr>Wingdings 3</vt:lpstr>
      <vt:lpstr>Verdana</vt:lpstr>
      <vt:lpstr>Wingdings 2</vt:lpstr>
      <vt:lpstr>Calibri</vt:lpstr>
      <vt:lpstr>Century Schoolbook</vt:lpstr>
      <vt:lpstr>Wingdings</vt:lpstr>
      <vt:lpstr>Shluk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uzivatel14</dc:creator>
  <cp:lastModifiedBy>ZŠ Libina</cp:lastModifiedBy>
  <cp:revision>14</cp:revision>
  <dcterms:created xsi:type="dcterms:W3CDTF">2013-04-09T16:37:01Z</dcterms:created>
  <dcterms:modified xsi:type="dcterms:W3CDTF">2013-04-29T16:23:32Z</dcterms:modified>
</cp:coreProperties>
</file>