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96" r:id="rId2"/>
    <p:sldId id="297" r:id="rId3"/>
    <p:sldId id="304" r:id="rId4"/>
    <p:sldId id="300" r:id="rId5"/>
    <p:sldId id="293" r:id="rId6"/>
    <p:sldId id="298" r:id="rId7"/>
    <p:sldId id="287" r:id="rId8"/>
    <p:sldId id="291" r:id="rId9"/>
    <p:sldId id="306" r:id="rId10"/>
    <p:sldId id="294" r:id="rId11"/>
    <p:sldId id="284" r:id="rId12"/>
    <p:sldId id="299" r:id="rId13"/>
    <p:sldId id="263" r:id="rId14"/>
    <p:sldId id="277" r:id="rId15"/>
    <p:sldId id="285" r:id="rId16"/>
    <p:sldId id="303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003300"/>
    <a:srgbClr val="CC6600"/>
    <a:srgbClr val="FF6600"/>
    <a:srgbClr val="FF9900"/>
    <a:srgbClr val="6633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3428" autoAdjust="0"/>
  </p:normalViewPr>
  <p:slideViewPr>
    <p:cSldViewPr showGuides="1">
      <p:cViewPr varScale="1">
        <p:scale>
          <a:sx n="98" d="100"/>
          <a:sy n="98" d="100"/>
        </p:scale>
        <p:origin x="-2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1D3F8-35A3-4FCB-965D-1812155F9389}" type="datetimeFigureOut">
              <a:rPr lang="cs-CZ" smtClean="0"/>
              <a:t>15.11.2013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A595FA-0551-4D9A-975B-FF05688ED4F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21503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dirty="0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ECA295-9A3D-44DF-81B7-0F14ADF86BC8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BD711E-B841-4DE4-B74E-0758C78112CE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30238579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579260-5A50-4F2C-9947-2C38BFF3B0B3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256998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D1875C-2CAF-44BB-BE9F-FAFCB60772E4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3209657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815E04-85C2-4FF2-AE76-24DF910CDF6B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3357514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51A0B1-AD53-4DDF-B348-53DA8B5F693B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7305919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77CEAA-BB46-444D-8D98-95445D9677F0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7667342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4E604-F30A-48F6-A595-8C3227954027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6588999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ED82A9-C181-4154-A362-D562A3004211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0011835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E190F8-BE7C-47A2-A144-DEC69FB1D7C3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3355008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765700-3016-4E6E-895A-BD4D8AFEF7CC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25785744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0372DE-9F64-4E45-A512-366B0A8D7A13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2282544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E0C861A4-3481-480C-9BA6-3259EBEB1603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964488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10.11.2013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VY_32_INOVACE_11A_Z6_02_Litosféra	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Zeměpis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Litosféra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6.ročník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Klíčová slova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litosféra, zemská kůra, zemský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pášť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zemské 		         jádro		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3218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1446550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Litosféra</a:t>
            </a:r>
          </a:p>
          <a:p>
            <a:pPr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Žáci se seznámí se složením jednotlivých vrstev Země a rozmístěním litosférických desek. 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76680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94989" y="908720"/>
            <a:ext cx="41540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LITOSFÉRA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2636912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nejsvrchnější část pevného tělesa Země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12100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0070" y="166623"/>
            <a:ext cx="4608512" cy="1030129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2"/>
                </a:solidFill>
              </a:rPr>
              <a:t>Animace pohybu kontinentů</a:t>
            </a:r>
          </a:p>
          <a:p>
            <a:pPr algn="ctr"/>
            <a:endParaRPr lang="cs-CZ" sz="2400" b="1" dirty="0">
              <a:solidFill>
                <a:schemeClr val="tx2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070" y="1484784"/>
            <a:ext cx="5396550" cy="431723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00070" y="5877272"/>
            <a:ext cx="88439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Pozemské </a:t>
            </a:r>
            <a:r>
              <a:rPr lang="cs-CZ" sz="2000" dirty="0" smtClean="0"/>
              <a:t>kontinenty </a:t>
            </a:r>
            <a:r>
              <a:rPr lang="cs-CZ" sz="2000" dirty="0"/>
              <a:t>neměly vždy tvar a polohu, jakou známe dnes. Díky pohybu litosférických desek se během historie Země přesouvaly, narážely do sebe, nebo se naopak rozpadaly.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696620" y="980728"/>
            <a:ext cx="344738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Pangea</a:t>
            </a:r>
            <a:r>
              <a:rPr lang="cs-CZ" sz="2400" dirty="0" smtClean="0"/>
              <a:t> </a:t>
            </a:r>
            <a:r>
              <a:rPr lang="cs-CZ" sz="2400" dirty="0"/>
              <a:t>rozpadla na </a:t>
            </a:r>
            <a:r>
              <a:rPr lang="cs-CZ" sz="2400" dirty="0" smtClean="0"/>
              <a:t>    dvě části:</a:t>
            </a:r>
          </a:p>
          <a:p>
            <a:r>
              <a:rPr lang="cs-CZ" sz="2400" dirty="0" smtClean="0"/>
              <a:t> jižní </a:t>
            </a:r>
            <a:r>
              <a:rPr lang="cs-CZ" sz="2400" dirty="0"/>
              <a:t>část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Gondwanu</a:t>
            </a:r>
            <a:r>
              <a:rPr lang="cs-CZ" sz="2400" dirty="0" smtClean="0"/>
              <a:t>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a </a:t>
            </a:r>
            <a:r>
              <a:rPr lang="cs-CZ" sz="2400" dirty="0"/>
              <a:t>severní část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Laurasii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04591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69595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Zemské těleso se skládá ze tří soustředných sfér</a:t>
            </a:r>
            <a:r>
              <a:rPr lang="cs-CZ" sz="2000" dirty="0" smtClean="0"/>
              <a:t>:</a:t>
            </a:r>
            <a:endParaRPr lang="cs-CZ" sz="24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0888" y="1314714"/>
            <a:ext cx="5422223" cy="422857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978489" y="4797152"/>
            <a:ext cx="2136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Průřez Zemí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5076056" y="1314714"/>
            <a:ext cx="1584176" cy="1106174"/>
          </a:xfrm>
          <a:prstGeom prst="rect">
            <a:avLst/>
          </a:prstGeom>
          <a:ln>
            <a:solidFill>
              <a:schemeClr val="accent5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051720" y="1196752"/>
            <a:ext cx="3816424" cy="792088"/>
          </a:xfrm>
          <a:prstGeom prst="rect">
            <a:avLst/>
          </a:prstGeom>
          <a:ln>
            <a:solidFill>
              <a:schemeClr val="accent5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96335" y="404664"/>
            <a:ext cx="1518985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dirty="0" smtClean="0">
                <a:solidFill>
                  <a:srgbClr val="003300"/>
                </a:solidFill>
              </a:rPr>
              <a:t>kůry</a:t>
            </a:r>
          </a:p>
          <a:p>
            <a:pPr lvl="0"/>
            <a:r>
              <a:rPr lang="cs-CZ" sz="2800" b="1" dirty="0" smtClean="0">
                <a:solidFill>
                  <a:srgbClr val="003300"/>
                </a:solidFill>
              </a:rPr>
              <a:t>pláště</a:t>
            </a:r>
          </a:p>
          <a:p>
            <a:pPr lvl="0"/>
            <a:r>
              <a:rPr lang="cs-CZ" sz="2800" b="1" dirty="0" smtClean="0">
                <a:solidFill>
                  <a:srgbClr val="003300"/>
                </a:solidFill>
              </a:rPr>
              <a:t>jádra</a:t>
            </a:r>
            <a:endParaRPr lang="cs-CZ" sz="2400" dirty="0">
              <a:solidFill>
                <a:srgbClr val="003300"/>
              </a:solidFill>
            </a:endParaRPr>
          </a:p>
          <a:p>
            <a:pPr lvl="0"/>
            <a:r>
              <a:rPr lang="cs-CZ" sz="2000" dirty="0">
                <a:solidFill>
                  <a:srgbClr val="000000"/>
                </a:solidFill>
              </a:rPr>
              <a:t>						           </a:t>
            </a:r>
            <a:endParaRPr lang="cs-CZ" sz="2400" b="1" dirty="0">
              <a:solidFill>
                <a:srgbClr val="000000"/>
              </a:solidFill>
            </a:endParaRPr>
          </a:p>
          <a:p>
            <a:pPr lvl="0"/>
            <a:r>
              <a:rPr lang="cs-CZ" sz="2400" b="1" dirty="0">
                <a:solidFill>
                  <a:srgbClr val="000000"/>
                </a:solidFill>
              </a:rPr>
              <a:t>						</a:t>
            </a:r>
            <a:endParaRPr lang="cs-CZ" dirty="0"/>
          </a:p>
        </p:txBody>
      </p:sp>
      <p:cxnSp>
        <p:nvCxnSpPr>
          <p:cNvPr id="16" name="Přímá spojnice se šipkou 15"/>
          <p:cNvCxnSpPr/>
          <p:nvPr/>
        </p:nvCxnSpPr>
        <p:spPr>
          <a:xfrm flipH="1">
            <a:off x="3803319" y="635496"/>
            <a:ext cx="3793017" cy="178539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283968" y="105273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C6600"/>
                </a:solidFill>
              </a:rPr>
              <a:t>pevninské</a:t>
            </a:r>
            <a:endParaRPr lang="cs-CZ" b="1" dirty="0">
              <a:solidFill>
                <a:srgbClr val="CC660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4139952" y="1381418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860888" y="1124744"/>
            <a:ext cx="1630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oceánské</a:t>
            </a:r>
            <a:endParaRPr lang="cs-CZ" b="1" dirty="0">
              <a:solidFill>
                <a:srgbClr val="0000CC"/>
              </a:solidFill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2483768" y="1494076"/>
            <a:ext cx="648072" cy="4947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4427984" y="1494076"/>
            <a:ext cx="144015" cy="373725"/>
          </a:xfrm>
          <a:prstGeom prst="straightConnector1">
            <a:avLst/>
          </a:prstGeom>
          <a:ln>
            <a:solidFill>
              <a:srgbClr val="CC6600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3491880" y="1052736"/>
            <a:ext cx="4104456" cy="198341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>
            <a:off x="3635896" y="1592796"/>
            <a:ext cx="3888432" cy="22682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266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0888" y="1314714"/>
            <a:ext cx="5422223" cy="422857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030720" y="2062556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Průřez Zemí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20578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Pamatuješ si, ze kterých </a:t>
            </a:r>
            <a:r>
              <a:rPr lang="cs-CZ" sz="2400" b="1" dirty="0" smtClean="0"/>
              <a:t>částí </a:t>
            </a:r>
            <a:r>
              <a:rPr lang="cs-CZ" sz="2400" dirty="0" smtClean="0"/>
              <a:t>se skládá naše Země?</a:t>
            </a:r>
            <a:endParaRPr lang="cs-CZ" sz="2400" dirty="0"/>
          </a:p>
        </p:txBody>
      </p:sp>
      <p:sp>
        <p:nvSpPr>
          <p:cNvPr id="6" name="Rovnoramenný trojúhelník 5"/>
          <p:cNvSpPr/>
          <p:nvPr/>
        </p:nvSpPr>
        <p:spPr>
          <a:xfrm rot="151038">
            <a:off x="971600" y="1556792"/>
            <a:ext cx="2520280" cy="2880320"/>
          </a:xfrm>
          <a:prstGeom prst="triangle">
            <a:avLst/>
          </a:prstGeom>
          <a:ln>
            <a:solidFill>
              <a:schemeClr val="accent5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076056" y="1124744"/>
            <a:ext cx="1656183" cy="1152128"/>
          </a:xfrm>
          <a:prstGeom prst="rect">
            <a:avLst/>
          </a:prstGeom>
          <a:ln>
            <a:solidFill>
              <a:schemeClr val="accent5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231740" y="1314714"/>
            <a:ext cx="3204356" cy="674126"/>
          </a:xfrm>
          <a:prstGeom prst="rect">
            <a:avLst/>
          </a:prstGeom>
          <a:ln>
            <a:solidFill>
              <a:schemeClr val="accent5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5733256"/>
            <a:ext cx="84249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Čemu je stavba země podobná?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6237312"/>
            <a:ext cx="8820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Nepřipadá ti, že se tak trochu podobá stavbě vajíčka? Zkus popsat jejich podobnost.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1658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612" y="2026862"/>
            <a:ext cx="6984776" cy="483113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79512" y="44624"/>
            <a:ext cx="89644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Podívej se na obrázek.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Do jaké hloubky sahá </a:t>
            </a:r>
            <a:r>
              <a:rPr lang="cs-CZ" sz="2400" b="1" dirty="0" smtClean="0"/>
              <a:t>zemský plášť</a:t>
            </a:r>
            <a:r>
              <a:rPr lang="cs-CZ" sz="24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Co tvoří </a:t>
            </a:r>
            <a:r>
              <a:rPr lang="cs-CZ" sz="2400" b="1" dirty="0" smtClean="0"/>
              <a:t>litosféru</a:t>
            </a:r>
            <a:r>
              <a:rPr lang="cs-CZ" sz="24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Která zemská kůra je </a:t>
            </a:r>
            <a:r>
              <a:rPr lang="cs-CZ" sz="2400" b="1" dirty="0" smtClean="0"/>
              <a:t>mocnější</a:t>
            </a:r>
            <a:r>
              <a:rPr lang="cs-CZ" sz="2400" dirty="0" smtClean="0"/>
              <a:t> – oceánská nebo pevninská?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Po které plastické části se pohybují litosférické desky?</a:t>
            </a:r>
            <a:endParaRPr lang="cs-CZ" sz="24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923928" y="829454"/>
            <a:ext cx="288032" cy="33916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6" name="Ovál 5"/>
          <p:cNvSpPr/>
          <p:nvPr/>
        </p:nvSpPr>
        <p:spPr>
          <a:xfrm>
            <a:off x="6588224" y="2276872"/>
            <a:ext cx="1584176" cy="108012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4932040" y="1614284"/>
            <a:ext cx="864096" cy="41257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6156176" y="1614284"/>
            <a:ext cx="1440160" cy="41257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11" name="Picture 2" descr="C:\Users\Čapková\Desktop\stavba Země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6323" y="4183336"/>
            <a:ext cx="2567677" cy="2674664"/>
          </a:xfrm>
          <a:prstGeom prst="rect">
            <a:avLst/>
          </a:prstGeom>
          <a:noFill/>
        </p:spPr>
      </p:pic>
      <p:cxnSp>
        <p:nvCxnSpPr>
          <p:cNvPr id="9" name="Přímá spojnice se šipkou 8"/>
          <p:cNvCxnSpPr/>
          <p:nvPr/>
        </p:nvCxnSpPr>
        <p:spPr>
          <a:xfrm>
            <a:off x="2627784" y="1983616"/>
            <a:ext cx="1152128" cy="101333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8655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017957"/>
            <a:ext cx="6228184" cy="478174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27257" y="2564904"/>
            <a:ext cx="28083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sz="2000" b="1" dirty="0" smtClean="0"/>
              <a:t>kontinentální kůra</a:t>
            </a:r>
          </a:p>
          <a:p>
            <a:pPr marL="342900" indent="-342900">
              <a:buAutoNum type="arabicParenR"/>
            </a:pPr>
            <a:r>
              <a:rPr lang="cs-CZ" sz="2000" b="1" dirty="0" smtClean="0"/>
              <a:t>oceánská kůra</a:t>
            </a:r>
          </a:p>
          <a:p>
            <a:pPr marL="342900" indent="-342900">
              <a:buAutoNum type="arabicParenR"/>
            </a:pPr>
            <a:r>
              <a:rPr lang="cs-CZ" sz="2000" b="1" dirty="0" smtClean="0"/>
              <a:t>astenosféra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16632"/>
            <a:ext cx="86409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6600"/>
                </a:solidFill>
              </a:rPr>
              <a:t>Oceánská kůra </a:t>
            </a:r>
            <a:r>
              <a:rPr lang="cs-CZ" sz="2000" dirty="0" smtClean="0"/>
              <a:t>se </a:t>
            </a:r>
            <a:r>
              <a:rPr lang="cs-CZ" sz="2000" dirty="0"/>
              <a:t>nachází většinou pod hladinou oceánů či </a:t>
            </a:r>
            <a:r>
              <a:rPr lang="cs-CZ" sz="2000" dirty="0" smtClean="0"/>
              <a:t>moří. </a:t>
            </a:r>
          </a:p>
          <a:p>
            <a:r>
              <a:rPr lang="cs-CZ" sz="2000" dirty="0" smtClean="0"/>
              <a:t>Oproti </a:t>
            </a:r>
            <a:r>
              <a:rPr lang="cs-CZ" sz="2000" dirty="0"/>
              <a:t>kontinentální kůře má </a:t>
            </a:r>
            <a:r>
              <a:rPr lang="cs-CZ" sz="2000" b="1" dirty="0"/>
              <a:t>menší mocnost</a:t>
            </a:r>
            <a:r>
              <a:rPr lang="cs-CZ" sz="2000" dirty="0"/>
              <a:t>, </a:t>
            </a:r>
            <a:r>
              <a:rPr lang="cs-CZ" sz="2000" dirty="0" smtClean="0"/>
              <a:t>která </a:t>
            </a:r>
            <a:r>
              <a:rPr lang="cs-CZ" sz="2000" dirty="0"/>
              <a:t>se v průměru pohybuje mezi</a:t>
            </a:r>
            <a:r>
              <a:rPr lang="cs-CZ" sz="2000" b="1" dirty="0"/>
              <a:t> 5–10 </a:t>
            </a:r>
            <a:r>
              <a:rPr lang="cs-CZ" sz="2000" dirty="0"/>
              <a:t>kilometry. Je ale hustší, což ji více „boří“ do plastické </a:t>
            </a:r>
            <a:r>
              <a:rPr lang="cs-CZ" sz="2000" dirty="0" smtClean="0"/>
              <a:t>astenosféry</a:t>
            </a:r>
            <a:r>
              <a:rPr lang="cs-CZ" sz="2000" dirty="0"/>
              <a:t>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504" y="1340768"/>
            <a:ext cx="90364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6600"/>
                </a:solidFill>
              </a:rPr>
              <a:t>Kontinentální kůra </a:t>
            </a:r>
            <a:r>
              <a:rPr lang="cs-CZ" sz="2000" dirty="0" smtClean="0"/>
              <a:t>je </a:t>
            </a:r>
            <a:r>
              <a:rPr lang="cs-CZ" sz="2000" dirty="0"/>
              <a:t>vyvinuta pod </a:t>
            </a:r>
            <a:r>
              <a:rPr lang="cs-CZ" sz="2000" dirty="0" smtClean="0"/>
              <a:t>pevninami a má </a:t>
            </a:r>
            <a:r>
              <a:rPr lang="cs-CZ" sz="2000" dirty="0"/>
              <a:t>oproti oceánské </a:t>
            </a:r>
            <a:r>
              <a:rPr lang="cs-CZ" sz="2000" dirty="0" smtClean="0"/>
              <a:t>kůře </a:t>
            </a:r>
            <a:r>
              <a:rPr lang="cs-CZ" sz="2000" dirty="0"/>
              <a:t>větší mocnost – průměrně </a:t>
            </a:r>
            <a:r>
              <a:rPr lang="cs-CZ" sz="2000" b="1" dirty="0"/>
              <a:t>35 km</a:t>
            </a:r>
            <a:r>
              <a:rPr lang="cs-CZ" sz="2000" dirty="0"/>
              <a:t>, ale extrémy </a:t>
            </a:r>
            <a:r>
              <a:rPr lang="cs-CZ" sz="2000" dirty="0" smtClean="0"/>
              <a:t>dosahují </a:t>
            </a:r>
            <a:r>
              <a:rPr lang="cs-CZ" sz="2000" dirty="0"/>
              <a:t>až </a:t>
            </a:r>
            <a:r>
              <a:rPr lang="cs-CZ" sz="2000" b="1" dirty="0"/>
              <a:t>90 km</a:t>
            </a:r>
            <a:r>
              <a:rPr lang="cs-CZ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27767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663079"/>
            <a:ext cx="7056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Litosféra není celistvá, ale je rozlámaná na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11760" y="2492896"/>
            <a:ext cx="59046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litosférické desky.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687032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Stavba Z 6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9" r="34032" b="39532"/>
          <a:stretch/>
        </p:blipFill>
        <p:spPr bwMode="auto">
          <a:xfrm>
            <a:off x="0" y="908720"/>
            <a:ext cx="9144000" cy="4080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116632"/>
            <a:ext cx="88204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Kolik je na obrázku zemských desek?</a:t>
            </a:r>
          </a:p>
          <a:p>
            <a:r>
              <a:rPr lang="cs-CZ" sz="2000" dirty="0" smtClean="0"/>
              <a:t>Najdi, kde jejich rozhraní prochází pevninou a kde oceánem. Jaká hranice je častější?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4946392"/>
            <a:ext cx="87849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Litosférické desky ( kůra a svrchní část pláště ) se pohybují po polotekutém vnitřním plášti.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Mohou se : </a:t>
            </a:r>
            <a:r>
              <a:rPr lang="cs-CZ" sz="2400" b="1" dirty="0" smtClean="0">
                <a:solidFill>
                  <a:srgbClr val="FF6600"/>
                </a:solidFill>
              </a:rPr>
              <a:t>přibližovat ( podsouvat )</a:t>
            </a:r>
          </a:p>
          <a:p>
            <a:r>
              <a:rPr lang="cs-CZ" sz="2400" b="1" dirty="0">
                <a:solidFill>
                  <a:srgbClr val="FF6600"/>
                </a:solidFill>
              </a:rPr>
              <a:t>	</a:t>
            </a:r>
            <a:r>
              <a:rPr lang="cs-CZ" sz="2400" b="1" dirty="0" smtClean="0">
                <a:solidFill>
                  <a:srgbClr val="FF6600"/>
                </a:solidFill>
              </a:rPr>
              <a:t>	oddalovat</a:t>
            </a:r>
          </a:p>
          <a:p>
            <a:r>
              <a:rPr lang="cs-CZ" sz="2400" b="1" dirty="0">
                <a:solidFill>
                  <a:srgbClr val="FF6600"/>
                </a:solidFill>
              </a:rPr>
              <a:t>	</a:t>
            </a:r>
            <a:r>
              <a:rPr lang="cs-CZ" sz="2400" b="1" dirty="0" smtClean="0">
                <a:solidFill>
                  <a:srgbClr val="FF6600"/>
                </a:solidFill>
              </a:rPr>
              <a:t>	třít o sebe</a:t>
            </a:r>
            <a:endParaRPr lang="cs-CZ" sz="2400" b="1" dirty="0">
              <a:solidFill>
                <a:srgbClr val="FF66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764704"/>
            <a:ext cx="8496944" cy="7017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indent="-342900" eaLnBrk="1" hangingPunct="1"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cs-CZ" alt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6433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6632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25000"/>
                  </a:schemeClr>
                </a:solidFill>
              </a:rPr>
              <a:t>Uveď název litosférické desky, na které se nachází Evropa.</a:t>
            </a:r>
            <a:endParaRPr lang="cs-CZ" sz="2400" dirty="0">
              <a:solidFill>
                <a:schemeClr val="accent5">
                  <a:lumMod val="2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548" y="548679"/>
            <a:ext cx="8136904" cy="6117973"/>
          </a:xfrm>
          <a:prstGeom prst="rect">
            <a:avLst/>
          </a:prstGeom>
        </p:spPr>
      </p:pic>
      <p:sp>
        <p:nvSpPr>
          <p:cNvPr id="4" name="Ovál 3"/>
          <p:cNvSpPr/>
          <p:nvPr/>
        </p:nvSpPr>
        <p:spPr>
          <a:xfrm>
            <a:off x="6948264" y="1628800"/>
            <a:ext cx="1512168" cy="576064"/>
          </a:xfrm>
          <a:prstGeom prst="ellipse">
            <a:avLst/>
          </a:prstGeom>
          <a:noFill/>
          <a:ln w="57150">
            <a:solidFill>
              <a:srgbClr val="00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6309320"/>
            <a:ext cx="84249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Jednotlivé tektonické desky, které tvoří litosférický obal </a:t>
            </a:r>
            <a:r>
              <a:rPr lang="cs-CZ" sz="2000" dirty="0" smtClean="0"/>
              <a:t>Země.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56945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28" descr="S11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0" r="26751" b="46880"/>
          <a:stretch/>
        </p:blipFill>
        <p:spPr bwMode="auto">
          <a:xfrm>
            <a:off x="683568" y="1556792"/>
            <a:ext cx="7596336" cy="51479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116632"/>
            <a:ext cx="84969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Uvnitř Země vzniká velké množství</a:t>
            </a:r>
            <a:r>
              <a:rPr lang="cs-CZ" sz="2000" b="1" dirty="0" smtClean="0"/>
              <a:t> tepla</a:t>
            </a:r>
            <a:r>
              <a:rPr lang="cs-CZ" sz="2000" dirty="0" smtClean="0"/>
              <a:t>, které zahřívá okolní horniny a způsobuje </a:t>
            </a:r>
            <a:r>
              <a:rPr lang="cs-CZ" sz="2000" b="1" dirty="0" smtClean="0"/>
              <a:t>pohyb</a:t>
            </a:r>
            <a:r>
              <a:rPr lang="cs-CZ" sz="2000" dirty="0" smtClean="0"/>
              <a:t> polotekuté části pláště. 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2048" y="834971"/>
            <a:ext cx="8028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Tento pohyb je ale velmi</a:t>
            </a:r>
            <a:r>
              <a:rPr lang="cs-CZ" sz="2000" b="1" dirty="0" smtClean="0"/>
              <a:t> pomalý</a:t>
            </a:r>
            <a:r>
              <a:rPr lang="cs-CZ" sz="2000" dirty="0" smtClean="0"/>
              <a:t>, asi několik centimetrů za rok.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70933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323850" y="692150"/>
            <a:ext cx="813593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b="1" dirty="0">
                <a:solidFill>
                  <a:srgbClr val="FF3300"/>
                </a:solidFill>
              </a:rPr>
              <a:t>Stavba Země</a:t>
            </a:r>
          </a:p>
        </p:txBody>
      </p:sp>
      <p:sp>
        <p:nvSpPr>
          <p:cNvPr id="3076" name="Text Box 6"/>
          <p:cNvSpPr txBox="1">
            <a:spLocks noChangeArrowheads="1"/>
          </p:cNvSpPr>
          <p:nvPr/>
        </p:nvSpPr>
        <p:spPr bwMode="auto">
          <a:xfrm>
            <a:off x="395288" y="1196975"/>
            <a:ext cx="8353176" cy="4708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8001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2573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7145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000" dirty="0"/>
              <a:t>Z – skládá se ze </a:t>
            </a:r>
            <a:r>
              <a:rPr lang="cs-CZ" altLang="cs-CZ" sz="2000" u="sng" dirty="0"/>
              <a:t>3 základ. částí:</a:t>
            </a:r>
          </a:p>
          <a:p>
            <a:pPr eaLnBrk="1" hangingPunct="1">
              <a:spcBef>
                <a:spcPct val="50000"/>
              </a:spcBef>
              <a:buFontTx/>
              <a:buAutoNum type="arabicPeriod"/>
            </a:pPr>
            <a:r>
              <a:rPr lang="cs-CZ" altLang="cs-CZ" sz="2000" b="1" dirty="0">
                <a:solidFill>
                  <a:srgbClr val="FF9900"/>
                </a:solidFill>
              </a:rPr>
              <a:t>Zemská kůra</a:t>
            </a:r>
            <a:r>
              <a:rPr lang="cs-CZ" altLang="cs-CZ" sz="2000" dirty="0"/>
              <a:t>   </a:t>
            </a:r>
            <a:endParaRPr lang="cs-CZ" altLang="cs-CZ" sz="2000" dirty="0" smtClean="0"/>
          </a:p>
          <a:p>
            <a:pPr marL="0" indent="0" eaLnBrk="1" hangingPunct="1">
              <a:spcBef>
                <a:spcPct val="50000"/>
              </a:spcBef>
            </a:pPr>
            <a:r>
              <a:rPr lang="cs-CZ" altLang="cs-CZ" sz="2000" dirty="0" smtClean="0"/>
              <a:t>   </a:t>
            </a:r>
            <a:r>
              <a:rPr lang="cs-CZ" altLang="cs-CZ" sz="2000" dirty="0"/>
              <a:t>-  </a:t>
            </a:r>
            <a:r>
              <a:rPr lang="cs-CZ" altLang="cs-CZ" sz="2000" b="1" dirty="0"/>
              <a:t>pevninská</a:t>
            </a:r>
            <a:r>
              <a:rPr lang="cs-CZ" altLang="cs-CZ" sz="2000" dirty="0"/>
              <a:t>  ( 40 km )</a:t>
            </a:r>
            <a:br>
              <a:rPr lang="cs-CZ" altLang="cs-CZ" sz="2000" dirty="0"/>
            </a:br>
            <a:r>
              <a:rPr lang="cs-CZ" altLang="cs-CZ" sz="2000" dirty="0" smtClean="0"/>
              <a:t>   -  </a:t>
            </a:r>
            <a:r>
              <a:rPr lang="cs-CZ" altLang="cs-CZ" sz="2000" b="1" dirty="0" smtClean="0"/>
              <a:t>oceánská</a:t>
            </a:r>
            <a:r>
              <a:rPr lang="cs-CZ" altLang="cs-CZ" sz="2000" dirty="0" smtClean="0"/>
              <a:t> - tenčí</a:t>
            </a:r>
          </a:p>
          <a:p>
            <a:pPr eaLnBrk="1" hangingPunct="1">
              <a:spcBef>
                <a:spcPct val="50000"/>
              </a:spcBef>
              <a:buFontTx/>
              <a:buAutoNum type="arabicPeriod"/>
            </a:pPr>
            <a:r>
              <a:rPr lang="cs-CZ" altLang="cs-CZ" sz="2000" b="1" dirty="0" smtClean="0">
                <a:solidFill>
                  <a:srgbClr val="FF9900"/>
                </a:solidFill>
              </a:rPr>
              <a:t>Zemský plášť</a:t>
            </a:r>
          </a:p>
          <a:p>
            <a:pPr eaLnBrk="1" hangingPunct="1">
              <a:spcBef>
                <a:spcPct val="50000"/>
              </a:spcBef>
              <a:buFontTx/>
              <a:buAutoNum type="arabicPeriod"/>
            </a:pPr>
            <a:r>
              <a:rPr lang="cs-CZ" altLang="cs-CZ" sz="2000" b="1" dirty="0" smtClean="0">
                <a:solidFill>
                  <a:srgbClr val="FF9900"/>
                </a:solidFill>
              </a:rPr>
              <a:t>Zemské jádro</a:t>
            </a:r>
          </a:p>
          <a:p>
            <a:pPr eaLnBrk="1" hangingPunct="1">
              <a:spcBef>
                <a:spcPct val="50000"/>
              </a:spcBef>
              <a:buFontTx/>
              <a:buAutoNum type="arabicPeriod"/>
            </a:pPr>
            <a:endParaRPr lang="cs-CZ" altLang="cs-CZ" sz="2000" b="1" dirty="0">
              <a:solidFill>
                <a:srgbClr val="FF9900"/>
              </a:solidFill>
            </a:endParaRPr>
          </a:p>
          <a:p>
            <a:pPr eaLnBrk="1" hangingPunct="1">
              <a:spcBef>
                <a:spcPct val="50000"/>
              </a:spcBef>
            </a:pPr>
            <a:r>
              <a:rPr lang="cs-CZ" altLang="cs-CZ" sz="2000" b="1" u="sng" dirty="0">
                <a:solidFill>
                  <a:srgbClr val="0000CC"/>
                </a:solidFill>
              </a:rPr>
              <a:t>Litosféra</a:t>
            </a:r>
            <a:r>
              <a:rPr lang="cs-CZ" altLang="cs-CZ" sz="2000" dirty="0">
                <a:solidFill>
                  <a:srgbClr val="0000CC"/>
                </a:solidFill>
              </a:rPr>
              <a:t> </a:t>
            </a:r>
            <a:r>
              <a:rPr lang="cs-CZ" altLang="cs-CZ" sz="2000" dirty="0"/>
              <a:t>= zemská kůra + část zemského svrchního pláště</a:t>
            </a:r>
          </a:p>
          <a:p>
            <a:pPr eaLnBrk="1" hangingPunct="1">
              <a:spcBef>
                <a:spcPct val="50000"/>
              </a:spcBef>
            </a:pPr>
            <a:endParaRPr lang="cs-CZ" altLang="cs-CZ" sz="2000" dirty="0"/>
          </a:p>
          <a:p>
            <a:pPr eaLnBrk="1" hangingPunct="1">
              <a:spcBef>
                <a:spcPct val="50000"/>
              </a:spcBef>
            </a:pPr>
            <a:r>
              <a:rPr lang="cs-CZ" altLang="cs-CZ" sz="2000" dirty="0"/>
              <a:t>Litosféra je rozlámána na </a:t>
            </a:r>
            <a:r>
              <a:rPr lang="cs-CZ" altLang="cs-CZ" sz="2000" b="1" u="sng" dirty="0"/>
              <a:t>litosférické desky</a:t>
            </a:r>
            <a:r>
              <a:rPr lang="cs-CZ" altLang="cs-CZ" sz="2000" dirty="0"/>
              <a:t> – pomalu se </a:t>
            </a:r>
            <a:r>
              <a:rPr lang="cs-CZ" altLang="cs-CZ" sz="2000" dirty="0" smtClean="0"/>
              <a:t>pohybují   	                                                             po plastickém podkladu.</a:t>
            </a:r>
            <a:endParaRPr lang="cs-CZ" alt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228184" y="188913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zápis do sešitu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6067789" y="1199756"/>
            <a:ext cx="2086931" cy="1972505"/>
            <a:chOff x="2195736" y="944724"/>
            <a:chExt cx="4392488" cy="4032448"/>
          </a:xfrm>
        </p:grpSpPr>
        <p:sp>
          <p:nvSpPr>
            <p:cNvPr id="7" name="Ovál 6"/>
            <p:cNvSpPr/>
            <p:nvPr/>
          </p:nvSpPr>
          <p:spPr>
            <a:xfrm>
              <a:off x="2195736" y="944724"/>
              <a:ext cx="4392488" cy="4032448"/>
            </a:xfrm>
            <a:prstGeom prst="ellipse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" name="Ovál 7"/>
            <p:cNvSpPr/>
            <p:nvPr/>
          </p:nvSpPr>
          <p:spPr>
            <a:xfrm>
              <a:off x="2447764" y="1232756"/>
              <a:ext cx="3888432" cy="3456384"/>
            </a:xfrm>
            <a:prstGeom prst="ellipse">
              <a:avLst/>
            </a:prstGeom>
            <a:solidFill>
              <a:srgbClr val="FF99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noFill/>
              </a:endParaRPr>
            </a:p>
          </p:txBody>
        </p:sp>
        <p:sp>
          <p:nvSpPr>
            <p:cNvPr id="9" name="Ovál 8"/>
            <p:cNvSpPr/>
            <p:nvPr/>
          </p:nvSpPr>
          <p:spPr>
            <a:xfrm flipH="1">
              <a:off x="3275856" y="1988840"/>
              <a:ext cx="2232248" cy="1944216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cxnSp>
        <p:nvCxnSpPr>
          <p:cNvPr id="4" name="Přímá spojnice se šipkou 3"/>
          <p:cNvCxnSpPr/>
          <p:nvPr/>
        </p:nvCxnSpPr>
        <p:spPr>
          <a:xfrm flipV="1">
            <a:off x="2553270" y="2348880"/>
            <a:ext cx="3890938" cy="69023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843808" y="2361186"/>
            <a:ext cx="4411462" cy="106781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699792" y="1844824"/>
            <a:ext cx="3367997" cy="2160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1043609" y="138498"/>
            <a:ext cx="5400600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altLang="cs-CZ" sz="3600" b="1" cap="none" spc="50" dirty="0">
                <a:ln w="11430"/>
                <a:solidFill>
                  <a:srgbClr val="0000CC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LITOSFÉRA</a:t>
            </a:r>
            <a:endParaRPr lang="cs-CZ" sz="3600" b="1" cap="none" spc="50" dirty="0">
              <a:ln w="11430"/>
              <a:solidFill>
                <a:srgbClr val="0000CC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86F09EC-E2F6-486C-8617-74F72E23D8F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cs-CZ" dirty="0" smtClean="0"/>
          </a:p>
        </p:txBody>
      </p:sp>
      <p:sp>
        <p:nvSpPr>
          <p:cNvPr id="12293" name="TextovéPole 4"/>
          <p:cNvSpPr txBox="1">
            <a:spLocks noChangeArrowheads="1"/>
          </p:cNvSpPr>
          <p:nvPr/>
        </p:nvSpPr>
        <p:spPr bwMode="auto">
          <a:xfrm>
            <a:off x="611560" y="1388963"/>
            <a:ext cx="7200900" cy="286232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accent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457200" indent="-457200" eaLnBrk="1" hangingPunct="1">
              <a:buFont typeface="+mj-lt"/>
              <a:buAutoNum type="arabicPeriod"/>
            </a:pPr>
            <a:r>
              <a:rPr lang="cs-CZ" altLang="cs-CZ" sz="2000" dirty="0" smtClean="0"/>
              <a:t>Z </a:t>
            </a:r>
            <a:r>
              <a:rPr lang="cs-CZ" altLang="cs-CZ" sz="2000" dirty="0"/>
              <a:t>jakých tří základních částí se skládá zemské těleso? </a:t>
            </a:r>
            <a:endParaRPr lang="cs-CZ" altLang="cs-CZ" sz="2000" dirty="0" smtClean="0"/>
          </a:p>
          <a:p>
            <a:pPr marL="457200" indent="-457200" eaLnBrk="1" hangingPunct="1">
              <a:buFont typeface="+mj-lt"/>
              <a:buAutoNum type="arabicPeriod"/>
            </a:pPr>
            <a:r>
              <a:rPr lang="cs-CZ" altLang="cs-CZ" sz="2000" dirty="0" smtClean="0"/>
              <a:t>Čím </a:t>
            </a:r>
            <a:r>
              <a:rPr lang="cs-CZ" altLang="cs-CZ" sz="2000" dirty="0"/>
              <a:t>se liší oceánská a pevninská zemská kůra?</a:t>
            </a:r>
          </a:p>
          <a:p>
            <a:pPr marL="457200" indent="-457200" eaLnBrk="1" hangingPunct="1">
              <a:buFont typeface="+mj-lt"/>
              <a:buAutoNum type="arabicPeriod"/>
            </a:pPr>
            <a:r>
              <a:rPr lang="cs-CZ" altLang="cs-CZ" sz="2000" dirty="0" smtClean="0"/>
              <a:t>Co tvoří litosféru?</a:t>
            </a:r>
          </a:p>
          <a:p>
            <a:pPr marL="457200" indent="-457200" eaLnBrk="1" hangingPunct="1">
              <a:buFont typeface="+mj-lt"/>
              <a:buAutoNum type="arabicPeriod"/>
            </a:pPr>
            <a:r>
              <a:rPr lang="cs-CZ" altLang="cs-CZ" sz="2000" dirty="0" smtClean="0"/>
              <a:t>Je litosféra celistvá?</a:t>
            </a:r>
            <a:endParaRPr lang="cs-CZ" altLang="cs-CZ" sz="2000" dirty="0"/>
          </a:p>
          <a:p>
            <a:pPr marL="457200" indent="-457200" eaLnBrk="1" hangingPunct="1">
              <a:buFont typeface="+mj-lt"/>
              <a:buAutoNum type="arabicPeriod"/>
            </a:pPr>
            <a:r>
              <a:rPr lang="cs-CZ" altLang="cs-CZ" sz="2000" dirty="0" smtClean="0"/>
              <a:t>Na </a:t>
            </a:r>
            <a:r>
              <a:rPr lang="cs-CZ" altLang="cs-CZ" sz="2000" dirty="0"/>
              <a:t>které dvě části dělíme zemský plášť? Čím se </a:t>
            </a:r>
            <a:r>
              <a:rPr lang="cs-CZ" altLang="cs-CZ" sz="2000" dirty="0" smtClean="0"/>
              <a:t>liší?</a:t>
            </a:r>
          </a:p>
          <a:p>
            <a:pPr marL="457200" indent="-457200" eaLnBrk="1" hangingPunct="1">
              <a:buFont typeface="+mj-lt"/>
              <a:buAutoNum type="arabicPeriod"/>
            </a:pPr>
            <a:r>
              <a:rPr lang="cs-CZ" altLang="cs-CZ" sz="2000" dirty="0" smtClean="0"/>
              <a:t>Které </a:t>
            </a:r>
            <a:r>
              <a:rPr lang="cs-CZ" altLang="cs-CZ" sz="2000" dirty="0"/>
              <a:t>části Země jsou dosud nejméně poznány?</a:t>
            </a:r>
          </a:p>
          <a:p>
            <a:pPr marL="457200" indent="-457200" eaLnBrk="1" hangingPunct="1">
              <a:buFont typeface="+mj-lt"/>
              <a:buAutoNum type="arabicPeriod"/>
            </a:pPr>
            <a:endParaRPr lang="cs-CZ" altLang="cs-CZ" sz="2000" dirty="0"/>
          </a:p>
          <a:p>
            <a:pPr marL="457200" indent="-457200" eaLnBrk="1" hangingPunct="1">
              <a:buFont typeface="+mj-lt"/>
              <a:buAutoNum type="arabicPeriod"/>
            </a:pPr>
            <a:endParaRPr lang="cs-CZ" altLang="cs-CZ" sz="2000" dirty="0"/>
          </a:p>
          <a:p>
            <a:pPr marL="457200" indent="-457200" eaLnBrk="1" hangingPunct="1">
              <a:buFont typeface="+mj-lt"/>
              <a:buAutoNum type="arabicPeriod"/>
            </a:pPr>
            <a:endParaRPr lang="cs-CZ" alt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619672" y="332656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Zapamatovali jsme si 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25816073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17707" y="921494"/>
            <a:ext cx="86262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ČERVENÝ, Pavel; DOKOUPIL, Jaroslav; KOPP, Jan a kol. </a:t>
            </a:r>
            <a:r>
              <a:rPr lang="cs-CZ" i="1" dirty="0" smtClean="0">
                <a:effectLst/>
              </a:rPr>
              <a:t>Zeměpis, učebnice pro základní školy a víceletá gymnázia</a:t>
            </a:r>
            <a:r>
              <a:rPr lang="cs-CZ" dirty="0" smtClean="0">
                <a:effectLst/>
              </a:rPr>
              <a:t>. Plzeň: Nakladatelství Fraus, 2009, ISBN 978-80-7238-915-5.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07704" y="6165304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DÍLO ÚŘADŮ AMERICKÉ FEDERÁLNÍ VLÁDY. </a:t>
            </a:r>
            <a:r>
              <a:rPr lang="cs-CZ" i="1" dirty="0"/>
              <a:t>Oceánská kůra</a:t>
            </a:r>
            <a:r>
              <a:rPr lang="cs-CZ" dirty="0"/>
              <a:t> [online]. [cit. 9.11.2013]. Dostupný na WWW: http://cs.wikipedia.org 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760" y="5722039"/>
            <a:ext cx="1403648" cy="107766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907704" y="450912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KEMP, </a:t>
            </a:r>
            <a:r>
              <a:rPr lang="cs-CZ" dirty="0"/>
              <a:t>Jeremy</a:t>
            </a:r>
            <a:r>
              <a:rPr lang="cs-CZ" dirty="0"/>
              <a:t>. </a:t>
            </a:r>
            <a:r>
              <a:rPr lang="cs-CZ" i="1" dirty="0"/>
              <a:t>Zemská kůra</a:t>
            </a:r>
            <a:r>
              <a:rPr lang="cs-CZ" dirty="0"/>
              <a:t> [online]. [cit. 9.11.2013]. Dostupný na WWW: http://cs.wikipedia.org/wiki/ 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187" y="4437112"/>
            <a:ext cx="1263221" cy="98513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763688" y="2996952"/>
            <a:ext cx="7200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AUTOR NEUVEDEN. </a:t>
            </a:r>
            <a:r>
              <a:rPr lang="cs-CZ" i="1" dirty="0"/>
              <a:t>Stavba </a:t>
            </a:r>
            <a:r>
              <a:rPr lang="cs-CZ" i="1" dirty="0"/>
              <a:t>Země.Zdroj</a:t>
            </a:r>
            <a:r>
              <a:rPr lang="cs-CZ" i="1" dirty="0"/>
              <a:t> United </a:t>
            </a:r>
            <a:r>
              <a:rPr lang="cs-CZ" i="1" dirty="0"/>
              <a:t>States</a:t>
            </a:r>
            <a:r>
              <a:rPr lang="cs-CZ" i="1" dirty="0"/>
              <a:t> </a:t>
            </a:r>
            <a:r>
              <a:rPr lang="cs-CZ" i="1" dirty="0"/>
              <a:t>Geological</a:t>
            </a:r>
            <a:r>
              <a:rPr lang="cs-CZ" i="1" dirty="0"/>
              <a:t> </a:t>
            </a:r>
            <a:r>
              <a:rPr lang="cs-CZ" i="1" dirty="0"/>
              <a:t>Survey</a:t>
            </a:r>
            <a:r>
              <a:rPr lang="cs-CZ" i="1" dirty="0"/>
              <a:t> / </a:t>
            </a:r>
            <a:r>
              <a:rPr lang="cs-CZ" i="1" dirty="0"/>
              <a:t>Wikimedia</a:t>
            </a:r>
            <a:r>
              <a:rPr lang="cs-CZ" i="1" dirty="0"/>
              <a:t> </a:t>
            </a:r>
            <a:r>
              <a:rPr lang="cs-CZ" i="1" dirty="0"/>
              <a:t>Commons</a:t>
            </a:r>
            <a:r>
              <a:rPr lang="cs-CZ" dirty="0"/>
              <a:t> [online]. [cit. 10.11.2013]. Dostupný na WWW: http://www.prirodovedci.cz 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187" y="3094899"/>
            <a:ext cx="1085800" cy="750265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576701" y="2001614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dirty="0"/>
              <a:t>BRYCHTOVÁ, Šárka; BRINKE, Josef. </a:t>
            </a:r>
            <a:r>
              <a:rPr lang="cs-CZ" i="1" dirty="0"/>
              <a:t>Planeta Země</a:t>
            </a:r>
            <a:r>
              <a:rPr lang="cs-CZ" dirty="0"/>
              <a:t>. Praha: Fortuna, 2001, ISBN 80-7168-475-9  </a:t>
            </a:r>
            <a:endParaRPr lang="cs-CZ" sz="2000" dirty="0"/>
          </a:p>
          <a:p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6701" y="159023"/>
            <a:ext cx="39952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5982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Čapková\Desktop\stavba Země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3" y="450446"/>
            <a:ext cx="992963" cy="103433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727684" y="452769"/>
            <a:ext cx="684076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MATS HALLDIN. </a:t>
            </a:r>
            <a:r>
              <a:rPr lang="cs-CZ" sz="1600" i="1" dirty="0"/>
              <a:t>Wikimedia</a:t>
            </a:r>
            <a:r>
              <a:rPr lang="cs-CZ" sz="1600" i="1" dirty="0"/>
              <a:t> </a:t>
            </a:r>
            <a:r>
              <a:rPr lang="cs-CZ" sz="1600" i="1" dirty="0"/>
              <a:t>Commons</a:t>
            </a:r>
            <a:r>
              <a:rPr lang="cs-CZ" sz="1600" dirty="0"/>
              <a:t> [online]. [cit. 7.11.2013]. Dostupný na WWW: http://cs.wikipedia.org/wiki/Soubor:Jordens_inre.svg </a:t>
            </a:r>
          </a:p>
          <a:p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27684" y="1700808"/>
            <a:ext cx="7236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TBOWER. </a:t>
            </a:r>
            <a:r>
              <a:rPr lang="cs-CZ" i="1" dirty="0"/>
              <a:t>Wikipedia.cz</a:t>
            </a:r>
            <a:r>
              <a:rPr lang="cs-CZ" dirty="0"/>
              <a:t> [online]. [cit. 11.11.2013]. Dostupný na WWW: http://cs.wikipedia.org/wiki/V%C3%BDvoj_kontinent%C5%AF 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24311"/>
            <a:ext cx="1148622" cy="918897"/>
          </a:xfrm>
          <a:prstGeom prst="rect">
            <a:avLst/>
          </a:prstGeom>
        </p:spPr>
      </p:pic>
      <p:pic>
        <p:nvPicPr>
          <p:cNvPr id="10" name="Picture 1028" descr="S11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0" r="26751" b="46880"/>
          <a:stretch/>
        </p:blipFill>
        <p:spPr bwMode="auto">
          <a:xfrm>
            <a:off x="411785" y="3861048"/>
            <a:ext cx="1260140" cy="8539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483768" y="3861048"/>
            <a:ext cx="66602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ČERVENÝ, Pavel; DOKOUPIL, Jaroslav; KOPP, Jan a kol. </a:t>
            </a:r>
            <a:r>
              <a:rPr lang="cs-CZ" i="1" dirty="0"/>
              <a:t>Zeměpis, učebnice pro základní školy a víceletá gymnázia</a:t>
            </a:r>
            <a:r>
              <a:rPr lang="cs-CZ" dirty="0"/>
              <a:t>. Plzeň: Nakladatelství Fraus, 2009, ISBN 978-80-7238-915-5.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051720" y="6023029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JKLAMO. </a:t>
            </a:r>
            <a:r>
              <a:rPr lang="cs-CZ" i="1" dirty="0"/>
              <a:t>Wikipedia.org</a:t>
            </a:r>
            <a:r>
              <a:rPr lang="cs-CZ" dirty="0"/>
              <a:t> [online]. [cit. 7.11.2013]. Dostupný na WWW: http://cs.wikipedia.org/wiki/Soubor:Plates_tect_cs.svg</a:t>
            </a: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6009657"/>
            <a:ext cx="1051161" cy="790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156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1142</TotalTime>
  <Words>637</Words>
  <Application>Microsoft Office PowerPoint</Application>
  <PresentationFormat>Předvádění na obrazovce (4:3)</PresentationFormat>
  <Paragraphs>87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*</dc:creator>
  <cp:lastModifiedBy>Šeneková Irena</cp:lastModifiedBy>
  <cp:revision>101</cp:revision>
  <dcterms:created xsi:type="dcterms:W3CDTF">2006-11-27T07:12:10Z</dcterms:created>
  <dcterms:modified xsi:type="dcterms:W3CDTF">2013-11-15T09:38:19Z</dcterms:modified>
</cp:coreProperties>
</file>