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70" r:id="rId2"/>
    <p:sldId id="268" r:id="rId3"/>
    <p:sldId id="262" r:id="rId4"/>
    <p:sldId id="272" r:id="rId5"/>
    <p:sldId id="273" r:id="rId6"/>
    <p:sldId id="274" r:id="rId7"/>
    <p:sldId id="275" r:id="rId8"/>
    <p:sldId id="276" r:id="rId9"/>
    <p:sldId id="271" r:id="rId10"/>
  </p:sldIdLst>
  <p:sldSz cx="9144000" cy="6858000" type="screen4x3"/>
  <p:notesSz cx="6858000" cy="9144000"/>
  <p:defaultTextStyle>
    <a:defPPr>
      <a:defRPr lang="fr-FR"/>
    </a:defPPr>
    <a:lvl1pPr algn="r" rtl="0" fontAlgn="base">
      <a:spcBef>
        <a:spcPct val="0"/>
      </a:spcBef>
      <a:spcAft>
        <a:spcPct val="0"/>
      </a:spcAft>
      <a:defRPr sz="1000" b="1"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sz="1000" b="1"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sz="1000" b="1"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sz="1000" b="1"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sz="1000" b="1"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000" b="1"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000" b="1"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000" b="1"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000" b="1" kern="1200">
        <a:solidFill>
          <a:schemeClr val="bg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DD2F2"/>
    <a:srgbClr val="D4E3F7"/>
    <a:srgbClr val="DDDDDD"/>
    <a:srgbClr val="EAEAEA"/>
    <a:srgbClr val="96B8D6"/>
    <a:srgbClr val="B4CCE2"/>
    <a:srgbClr val="0067AC"/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824" autoAdjust="0"/>
    <p:restoredTop sz="94671" autoAdjust="0"/>
  </p:normalViewPr>
  <p:slideViewPr>
    <p:cSldViewPr snapToGrid="0">
      <p:cViewPr>
        <p:scale>
          <a:sx n="75" d="100"/>
          <a:sy n="75" d="100"/>
        </p:scale>
        <p:origin x="-3012" y="-858"/>
      </p:cViewPr>
      <p:guideLst>
        <p:guide orient="horz" pos="1680"/>
        <p:guide pos="1152"/>
      </p:guideLst>
    </p:cSldViewPr>
  </p:slideViewPr>
  <p:outlineViewPr>
    <p:cViewPr>
      <p:scale>
        <a:sx n="33" d="100"/>
        <a:sy n="33" d="100"/>
      </p:scale>
      <p:origin x="0" y="28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25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</a:defRPr>
            </a:lvl1pPr>
          </a:lstStyle>
          <a:p>
            <a:fld id="{AF754B0A-1BCC-469C-82FC-4F8D468A9C85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5328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2ED8458-FB9B-42F6-B35D-CB2669824FD2}" type="slidenum">
              <a:rPr lang="en-GB"/>
              <a:pPr/>
              <a:t>2</a:t>
            </a:fld>
            <a:endParaRPr lang="en-GB"/>
          </a:p>
        </p:txBody>
      </p:sp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44228DE-2EA2-4350-8116-F0DCC0E6E458}" type="slidenum">
              <a:rPr lang="en-GB"/>
              <a:pPr/>
              <a:t>3</a:t>
            </a:fld>
            <a:endParaRPr lang="en-GB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44228DE-2EA2-4350-8116-F0DCC0E6E458}" type="slidenum">
              <a:rPr lang="en-GB"/>
              <a:pPr/>
              <a:t>4</a:t>
            </a:fld>
            <a:endParaRPr lang="en-GB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13" name="Picture 21" descr="stuff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2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12" name="Rectangle 20"/>
          <p:cNvSpPr>
            <a:spLocks noChangeArrowheads="1"/>
          </p:cNvSpPr>
          <p:nvPr userDrawn="1"/>
        </p:nvSpPr>
        <p:spPr bwMode="auto">
          <a:xfrm>
            <a:off x="0" y="6613525"/>
            <a:ext cx="9144000" cy="244475"/>
          </a:xfrm>
          <a:prstGeom prst="rect">
            <a:avLst/>
          </a:prstGeom>
          <a:solidFill>
            <a:srgbClr val="0033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/>
              <a:t>www.company.com</a:t>
            </a:r>
            <a:endParaRPr lang="fr-FR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3429000" y="5029200"/>
            <a:ext cx="5715000" cy="60960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>
            <a:lvl1pPr marL="0" indent="0" algn="ctr">
              <a:buFontTx/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429000" y="3581400"/>
            <a:ext cx="5715000" cy="1470025"/>
          </a:xfrm>
          <a:solidFill>
            <a:schemeClr val="bg1"/>
          </a:solidFill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1440" anchor="t"/>
          <a:lstStyle>
            <a:lvl1pPr algn="ctr">
              <a:spcBef>
                <a:spcPct val="20000"/>
              </a:spcBef>
              <a:defRPr sz="4000" b="1">
                <a:solidFill>
                  <a:srgbClr val="FCAB1A"/>
                </a:solidFill>
                <a:latin typeface="Verdana" pitchFamily="34" charset="0"/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814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48364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828800" y="2133600"/>
            <a:ext cx="3505200" cy="403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486400" y="2133600"/>
            <a:ext cx="3505200" cy="403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9243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4239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0446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4991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086093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84787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9127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15200" y="1400175"/>
            <a:ext cx="1828800" cy="47720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828800" y="1400175"/>
            <a:ext cx="5334000" cy="47720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1768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Nadpis a gra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1400175"/>
            <a:ext cx="7315200" cy="581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graf 2"/>
          <p:cNvSpPr>
            <a:spLocks noGrp="1"/>
          </p:cNvSpPr>
          <p:nvPr>
            <p:ph type="chart" idx="1"/>
          </p:nvPr>
        </p:nvSpPr>
        <p:spPr>
          <a:xfrm>
            <a:off x="1828800" y="2133600"/>
            <a:ext cx="7162800" cy="4038600"/>
          </a:xfrm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147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1400175"/>
            <a:ext cx="7315200" cy="581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1828800" y="2133600"/>
            <a:ext cx="3505200" cy="4038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486400" y="2133600"/>
            <a:ext cx="3505200" cy="4038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8969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doors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" name="Picture 20" descr="stuff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2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7" name="Rectangle 33"/>
          <p:cNvSpPr>
            <a:spLocks noChangeArrowheads="1"/>
          </p:cNvSpPr>
          <p:nvPr userDrawn="1"/>
        </p:nvSpPr>
        <p:spPr bwMode="auto">
          <a:xfrm>
            <a:off x="1295400" y="1752600"/>
            <a:ext cx="7848600" cy="35052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28800" y="1400175"/>
            <a:ext cx="7315200" cy="581025"/>
          </a:xfrm>
          <a:prstGeom prst="rect">
            <a:avLst/>
          </a:prstGeom>
          <a:solidFill>
            <a:srgbClr val="0033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9800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28800" y="2133600"/>
            <a:ext cx="7162800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</a:p>
        </p:txBody>
      </p:sp>
      <p:sp>
        <p:nvSpPr>
          <p:cNvPr id="1043" name="Rectangle 19"/>
          <p:cNvSpPr>
            <a:spLocks noChangeArrowheads="1"/>
          </p:cNvSpPr>
          <p:nvPr userDrawn="1"/>
        </p:nvSpPr>
        <p:spPr bwMode="auto">
          <a:xfrm>
            <a:off x="0" y="6613525"/>
            <a:ext cx="9144000" cy="244475"/>
          </a:xfrm>
          <a:prstGeom prst="rect">
            <a:avLst/>
          </a:prstGeom>
          <a:solidFill>
            <a:srgbClr val="0033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/>
              <a:t>www.company.com</a:t>
            </a:r>
            <a:endParaRPr lang="fr-FR"/>
          </a:p>
        </p:txBody>
      </p:sp>
      <p:sp>
        <p:nvSpPr>
          <p:cNvPr id="1047" name="Oval 23"/>
          <p:cNvSpPr>
            <a:spLocks noChangeArrowheads="1"/>
          </p:cNvSpPr>
          <p:nvPr userDrawn="1"/>
        </p:nvSpPr>
        <p:spPr bwMode="auto">
          <a:xfrm>
            <a:off x="1433513" y="6159500"/>
            <a:ext cx="65087" cy="65088"/>
          </a:xfrm>
          <a:prstGeom prst="ellipse">
            <a:avLst/>
          </a:prstGeom>
          <a:solidFill>
            <a:srgbClr val="BDD2F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48" name="Oval 24"/>
          <p:cNvSpPr>
            <a:spLocks noChangeArrowheads="1"/>
          </p:cNvSpPr>
          <p:nvPr userDrawn="1"/>
        </p:nvSpPr>
        <p:spPr bwMode="auto">
          <a:xfrm>
            <a:off x="2193925" y="6159500"/>
            <a:ext cx="65088" cy="65088"/>
          </a:xfrm>
          <a:prstGeom prst="ellipse">
            <a:avLst/>
          </a:prstGeom>
          <a:solidFill>
            <a:srgbClr val="BDD2F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49" name="Oval 25"/>
          <p:cNvSpPr>
            <a:spLocks noChangeArrowheads="1"/>
          </p:cNvSpPr>
          <p:nvPr userDrawn="1"/>
        </p:nvSpPr>
        <p:spPr bwMode="auto">
          <a:xfrm>
            <a:off x="2954338" y="6159500"/>
            <a:ext cx="65087" cy="65088"/>
          </a:xfrm>
          <a:prstGeom prst="ellipse">
            <a:avLst/>
          </a:prstGeom>
          <a:solidFill>
            <a:srgbClr val="BDD2F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50" name="Oval 26"/>
          <p:cNvSpPr>
            <a:spLocks noChangeArrowheads="1"/>
          </p:cNvSpPr>
          <p:nvPr userDrawn="1"/>
        </p:nvSpPr>
        <p:spPr bwMode="auto">
          <a:xfrm>
            <a:off x="3714750" y="6159500"/>
            <a:ext cx="65088" cy="65088"/>
          </a:xfrm>
          <a:prstGeom prst="ellipse">
            <a:avLst/>
          </a:prstGeom>
          <a:solidFill>
            <a:srgbClr val="BDD2F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51" name="Oval 27"/>
          <p:cNvSpPr>
            <a:spLocks noChangeArrowheads="1"/>
          </p:cNvSpPr>
          <p:nvPr userDrawn="1"/>
        </p:nvSpPr>
        <p:spPr bwMode="auto">
          <a:xfrm>
            <a:off x="4475163" y="6159500"/>
            <a:ext cx="65087" cy="65088"/>
          </a:xfrm>
          <a:prstGeom prst="ellipse">
            <a:avLst/>
          </a:prstGeom>
          <a:solidFill>
            <a:srgbClr val="BDD2F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52" name="Oval 28"/>
          <p:cNvSpPr>
            <a:spLocks noChangeArrowheads="1"/>
          </p:cNvSpPr>
          <p:nvPr userDrawn="1"/>
        </p:nvSpPr>
        <p:spPr bwMode="auto">
          <a:xfrm>
            <a:off x="5237163" y="6159500"/>
            <a:ext cx="65087" cy="65088"/>
          </a:xfrm>
          <a:prstGeom prst="ellipse">
            <a:avLst/>
          </a:prstGeom>
          <a:solidFill>
            <a:srgbClr val="BDD2F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53" name="Oval 29"/>
          <p:cNvSpPr>
            <a:spLocks noChangeArrowheads="1"/>
          </p:cNvSpPr>
          <p:nvPr userDrawn="1"/>
        </p:nvSpPr>
        <p:spPr bwMode="auto">
          <a:xfrm>
            <a:off x="5997575" y="6159500"/>
            <a:ext cx="65088" cy="65088"/>
          </a:xfrm>
          <a:prstGeom prst="ellipse">
            <a:avLst/>
          </a:prstGeom>
          <a:solidFill>
            <a:srgbClr val="BDD2F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54" name="Oval 30"/>
          <p:cNvSpPr>
            <a:spLocks noChangeArrowheads="1"/>
          </p:cNvSpPr>
          <p:nvPr userDrawn="1"/>
        </p:nvSpPr>
        <p:spPr bwMode="auto">
          <a:xfrm>
            <a:off x="6757988" y="6159500"/>
            <a:ext cx="65087" cy="65088"/>
          </a:xfrm>
          <a:prstGeom prst="ellipse">
            <a:avLst/>
          </a:prstGeom>
          <a:solidFill>
            <a:srgbClr val="BDD2F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55" name="Oval 31"/>
          <p:cNvSpPr>
            <a:spLocks noChangeArrowheads="1"/>
          </p:cNvSpPr>
          <p:nvPr userDrawn="1"/>
        </p:nvSpPr>
        <p:spPr bwMode="auto">
          <a:xfrm>
            <a:off x="7518400" y="6159500"/>
            <a:ext cx="65088" cy="65088"/>
          </a:xfrm>
          <a:prstGeom prst="ellipse">
            <a:avLst/>
          </a:prstGeom>
          <a:solidFill>
            <a:srgbClr val="BDD2F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56" name="Oval 32"/>
          <p:cNvSpPr>
            <a:spLocks noChangeArrowheads="1"/>
          </p:cNvSpPr>
          <p:nvPr userDrawn="1"/>
        </p:nvSpPr>
        <p:spPr bwMode="auto">
          <a:xfrm>
            <a:off x="8280400" y="6159500"/>
            <a:ext cx="65088" cy="65088"/>
          </a:xfrm>
          <a:prstGeom prst="ellipse">
            <a:avLst/>
          </a:prstGeom>
          <a:solidFill>
            <a:srgbClr val="BDD2F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 xmlns:p14="http://schemas.microsoft.com/office/powerpoint/2010/main">
    <mc:Choice Requires="p14">
      <p:transition spd="slow" p14:dur="1250">
        <p14:doors dir="vert"/>
      </p:transition>
    </mc:Choice>
    <mc:Fallback xmlns="">
      <p:transition spd="slow">
        <p:fade/>
      </p:transition>
    </mc:Fallback>
  </mc:AlternateContent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B4CCE2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B4CCE2"/>
        </a:buClr>
        <a:buChar char="–"/>
        <a:defRPr sz="20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B4CCE2"/>
        </a:buClr>
        <a:buChar char="•"/>
        <a:defRPr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B4CCE2"/>
        </a:buClr>
        <a:buChar char="–"/>
        <a:defRPr sz="16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rgbClr val="B4CCE2"/>
        </a:buClr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B4CCE2"/>
        </a:buClr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B4CCE2"/>
        </a:buClr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B4CCE2"/>
        </a:buClr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B4CCE2"/>
        </a:buClr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7" Type="http://schemas.openxmlformats.org/officeDocument/2006/relationships/image" Target="../media/image9.wmf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slide" Target="slide7.xml"/><Relationship Id="rId4" Type="http://schemas.openxmlformats.org/officeDocument/2006/relationships/slide" Target="slide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2171700"/>
            <a:ext cx="8229600" cy="4340225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2000" dirty="0"/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Název školy: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>
                <a:solidFill>
                  <a:schemeClr val="tx2"/>
                </a:solidFill>
              </a:rPr>
              <a:t>Základní škola Městec Králové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Autor: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Mgr. Petr Novák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Název:</a:t>
            </a:r>
            <a:r>
              <a:rPr lang="cs-CZ" sz="2000">
                <a:solidFill>
                  <a:schemeClr val="tx2"/>
                </a:solidFill>
              </a:rPr>
              <a:t>	</a:t>
            </a:r>
            <a:r>
              <a:rPr lang="cs-CZ" sz="1600" smtClean="0">
                <a:solidFill>
                  <a:schemeClr val="tx2"/>
                </a:solidFill>
              </a:rPr>
              <a:t>VY_32_INOVACE_61_Inf5_7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Číslo projektu: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>
                <a:solidFill>
                  <a:schemeClr val="tx2"/>
                </a:solidFill>
              </a:rPr>
              <a:t>CZ.1.07/1.4.00/21.2313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Téma:	</a:t>
            </a:r>
            <a:r>
              <a:rPr lang="cs-CZ" sz="1600" dirty="0" smtClean="0">
                <a:solidFill>
                  <a:schemeClr val="tx2"/>
                </a:solidFill>
              </a:rPr>
              <a:t>Elektronická pošta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Anotace:	</a:t>
            </a:r>
            <a:r>
              <a:rPr lang="cs-CZ" sz="1600" dirty="0" smtClean="0">
                <a:solidFill>
                  <a:schemeClr val="tx2"/>
                </a:solidFill>
              </a:rPr>
              <a:t>Prezentace</a:t>
            </a:r>
            <a:r>
              <a:rPr lang="cs-CZ" sz="1600" dirty="0">
                <a:solidFill>
                  <a:schemeClr val="tx2"/>
                </a:solidFill>
              </a:rPr>
              <a:t> </a:t>
            </a:r>
            <a:r>
              <a:rPr lang="cs-CZ" sz="1600" dirty="0" smtClean="0">
                <a:solidFill>
                  <a:schemeClr val="tx2"/>
                </a:solidFill>
              </a:rPr>
              <a:t>objasňující problematiku elektronické pošty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2000" dirty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Datum: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23. </a:t>
            </a:r>
            <a:r>
              <a:rPr lang="cs-CZ" sz="1600" dirty="0">
                <a:solidFill>
                  <a:schemeClr val="tx2"/>
                </a:solidFill>
              </a:rPr>
              <a:t>9</a:t>
            </a:r>
            <a:r>
              <a:rPr lang="cs-CZ" sz="1600" dirty="0" smtClean="0">
                <a:solidFill>
                  <a:schemeClr val="tx2"/>
                </a:solidFill>
              </a:rPr>
              <a:t>. 2012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/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600" dirty="0" smtClean="0">
                <a:solidFill>
                  <a:schemeClr val="tx2"/>
                </a:solidFill>
              </a:rPr>
              <a:t>Keywords:	email, registrace, zavináč, email server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0"/>
            <a:ext cx="762000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Petr\Desktop\DUMy\OPVKlog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459"/>
            <a:ext cx="9144000" cy="233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3115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0" y="4930775"/>
            <a:ext cx="6781800" cy="1470025"/>
          </a:xfrm>
        </p:spPr>
        <p:txBody>
          <a:bodyPr/>
          <a:lstStyle/>
          <a:p>
            <a:r>
              <a:rPr lang="cs-CZ" dirty="0" smtClean="0"/>
              <a:t>Elektronická pošta</a:t>
            </a:r>
            <a:endParaRPr lang="en-US" dirty="0"/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304800" y="228600"/>
            <a:ext cx="16764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s-CZ" sz="6000" dirty="0" smtClean="0"/>
              <a:t>@</a:t>
            </a:r>
            <a:endParaRPr lang="fr-FR" sz="6000" dirty="0"/>
          </a:p>
        </p:txBody>
      </p:sp>
      <p:pic>
        <p:nvPicPr>
          <p:cNvPr id="5122" name="Picture 2" descr="C:\Documents and Settings\AdminICT\Local Settings\Temporary Internet Files\Content.IE5\RWJCRQBH\MC90034565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109" y="736431"/>
            <a:ext cx="5472731" cy="3695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Elektronická pošta</a:t>
            </a:r>
            <a:endParaRPr lang="en-US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1200"/>
              </a:spcAft>
            </a:pPr>
            <a:r>
              <a:rPr lang="cs-CZ" sz="2800" b="1" dirty="0"/>
              <a:t>z</a:t>
            </a:r>
            <a:r>
              <a:rPr lang="cs-CZ" sz="2800" b="1" dirty="0" smtClean="0"/>
              <a:t>kratka E-mail, email, mail</a:t>
            </a:r>
          </a:p>
          <a:p>
            <a:pPr>
              <a:spcAft>
                <a:spcPts val="1200"/>
              </a:spcAft>
            </a:pPr>
            <a:r>
              <a:rPr lang="cs-CZ" sz="2800" b="1" dirty="0" smtClean="0"/>
              <a:t>Jde o možnost odeslání či příjmu zpráv pomocí elektronického systému</a:t>
            </a:r>
          </a:p>
          <a:p>
            <a:pPr>
              <a:spcAft>
                <a:spcPts val="1200"/>
              </a:spcAft>
            </a:pPr>
            <a:r>
              <a:rPr lang="cs-CZ" sz="2800" b="1" dirty="0" smtClean="0"/>
              <a:t>Jedna z nepoužívanějších služeb Internetu</a:t>
            </a:r>
            <a:endParaRPr lang="en-US" sz="2800" b="1" dirty="0"/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330200" y="177800"/>
            <a:ext cx="16764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s-CZ" sz="6000" dirty="0" smtClean="0"/>
              <a:t>@</a:t>
            </a:r>
            <a:endParaRPr lang="fr-FR" sz="6000" dirty="0"/>
          </a:p>
        </p:txBody>
      </p:sp>
      <p:pic>
        <p:nvPicPr>
          <p:cNvPr id="4098" name="Picture 2" descr="C:\Documents and Settings\AdminICT\Local Settings\Temporary Internet Files\Content.IE5\HGN3D6TV\MC90031209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799" y="4564260"/>
            <a:ext cx="2209901" cy="2157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Elektronická pošta</a:t>
            </a:r>
            <a:endParaRPr lang="en-US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1200"/>
              </a:spcAft>
            </a:pPr>
            <a:r>
              <a:rPr lang="cs-CZ" sz="2800" b="1" dirty="0" smtClean="0"/>
              <a:t>Vznik datován již roku 1965</a:t>
            </a:r>
          </a:p>
          <a:p>
            <a:pPr>
              <a:spcAft>
                <a:spcPts val="1200"/>
              </a:spcAft>
            </a:pPr>
            <a:r>
              <a:rPr lang="cs-CZ" sz="2800" b="1" dirty="0" smtClean="0"/>
              <a:t>Rozšířen od roku 1996 díky službě </a:t>
            </a:r>
            <a:r>
              <a:rPr lang="cs-CZ" sz="2800" b="1" dirty="0"/>
              <a:t>Hotmail (Microsoft)</a:t>
            </a:r>
          </a:p>
          <a:p>
            <a:pPr>
              <a:spcAft>
                <a:spcPts val="1200"/>
              </a:spcAft>
            </a:pPr>
            <a:r>
              <a:rPr lang="cs-CZ" sz="2800" b="1" dirty="0"/>
              <a:t>Založen na protokolu SMTP (</a:t>
            </a:r>
            <a:r>
              <a:rPr lang="cs-CZ" sz="2800" b="1" dirty="0" err="1"/>
              <a:t>Simple</a:t>
            </a:r>
            <a:r>
              <a:rPr lang="cs-CZ" sz="2800" b="1" dirty="0"/>
              <a:t> Mail Transfer </a:t>
            </a:r>
            <a:r>
              <a:rPr lang="cs-CZ" sz="2800" b="1" dirty="0" err="1" smtClean="0"/>
              <a:t>Protocol</a:t>
            </a:r>
            <a:r>
              <a:rPr lang="cs-CZ" sz="2800" b="1" dirty="0" smtClean="0"/>
              <a:t>)</a:t>
            </a:r>
            <a:endParaRPr lang="en-US" sz="2800" b="1" dirty="0"/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330200" y="177800"/>
            <a:ext cx="16764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s-CZ" sz="6000" dirty="0" smtClean="0"/>
              <a:t>@</a:t>
            </a:r>
            <a:endParaRPr lang="fr-FR" sz="6000" dirty="0"/>
          </a:p>
        </p:txBody>
      </p:sp>
      <p:pic>
        <p:nvPicPr>
          <p:cNvPr id="3074" name="Picture 2" descr="C:\Documents and Settings\AdminICT\Local Settings\Temporary Internet Files\Content.IE5\HGN3D6TV\MC90031209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3298" y="4670044"/>
            <a:ext cx="1854403" cy="181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6346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Emailová adresa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sz="3600" b="1" dirty="0" smtClean="0">
                <a:solidFill>
                  <a:srgbClr val="FF0000"/>
                </a:solidFill>
              </a:rPr>
              <a:t>prochazka@seznam.cz</a:t>
            </a:r>
            <a:endParaRPr lang="cs-CZ" sz="3600" b="1" dirty="0">
              <a:solidFill>
                <a:srgbClr val="FF0000"/>
              </a:solidFill>
            </a:endParaRPr>
          </a:p>
        </p:txBody>
      </p:sp>
      <p:cxnSp>
        <p:nvCxnSpPr>
          <p:cNvPr id="5" name="Přímá spojnice se šipkou 4"/>
          <p:cNvCxnSpPr/>
          <p:nvPr/>
        </p:nvCxnSpPr>
        <p:spPr bwMode="auto">
          <a:xfrm flipV="1">
            <a:off x="2616200" y="3263900"/>
            <a:ext cx="1219200" cy="1117600"/>
          </a:xfrm>
          <a:prstGeom prst="straightConnector1">
            <a:avLst/>
          </a:prstGeom>
          <a:ln>
            <a:tailEnd type="arrow"/>
          </a:ln>
          <a:ex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 bwMode="auto">
          <a:xfrm flipV="1">
            <a:off x="5241925" y="3289300"/>
            <a:ext cx="187325" cy="1092200"/>
          </a:xfrm>
          <a:prstGeom prst="straightConnector1">
            <a:avLst/>
          </a:prstGeom>
          <a:ln>
            <a:tailEnd type="arrow"/>
          </a:ln>
          <a:ex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 bwMode="auto">
          <a:xfrm flipH="1" flipV="1">
            <a:off x="6604000" y="3289300"/>
            <a:ext cx="996950" cy="1092200"/>
          </a:xfrm>
          <a:prstGeom prst="straightConnector1">
            <a:avLst/>
          </a:prstGeom>
          <a:ln>
            <a:tailEnd type="arrow"/>
          </a:ln>
          <a:extLst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800100" y="4495800"/>
            <a:ext cx="335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800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LOGIN – uživatelské jméno</a:t>
            </a:r>
          </a:p>
          <a:p>
            <a:pPr algn="ctr"/>
            <a:r>
              <a:rPr lang="cs-CZ" sz="1800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-volitelné</a:t>
            </a:r>
            <a:endParaRPr lang="cs-CZ" sz="1800" dirty="0">
              <a:solidFill>
                <a:schemeClr val="tx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318000" y="4495799"/>
            <a:ext cx="1847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800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ZAVINÁČ</a:t>
            </a:r>
          </a:p>
          <a:p>
            <a:pPr algn="ctr"/>
            <a:endParaRPr lang="cs-CZ" sz="1800" dirty="0">
              <a:solidFill>
                <a:schemeClr val="tx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324600" y="4495798"/>
            <a:ext cx="255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800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EMAILOVÝ SERVER</a:t>
            </a:r>
            <a:endParaRPr lang="cs-CZ" sz="1800" dirty="0">
              <a:solidFill>
                <a:schemeClr val="tx1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2050" name="Picture 2" descr="C:\Documents and Settings\AdminICT\Local Settings\Temporary Internet Files\Content.IE5\YJINSVMB\MC90044212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4" y="247650"/>
            <a:ext cx="1304925" cy="1212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5862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9" grpId="0"/>
      <p:bldP spid="20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Pravidla psaní adresy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28800" y="2628900"/>
            <a:ext cx="7162800" cy="3543300"/>
          </a:xfrm>
        </p:spPr>
        <p:txBody>
          <a:bodyPr/>
          <a:lstStyle/>
          <a:p>
            <a:pPr marL="457200" indent="-457200">
              <a:buAutoNum type="arabicParenR"/>
            </a:pPr>
            <a:r>
              <a:rPr lang="cs-CZ" b="1" dirty="0" smtClean="0"/>
              <a:t>Nesmí obsahovat diakritiku</a:t>
            </a:r>
          </a:p>
          <a:p>
            <a:pPr marL="457200" indent="-457200">
              <a:buAutoNum type="arabicParenR"/>
            </a:pPr>
            <a:r>
              <a:rPr lang="cs-CZ" b="1" dirty="0" smtClean="0"/>
              <a:t>Nesmí obsahovat mezery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705600" y="3403600"/>
            <a:ext cx="1549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600" dirty="0">
                <a:solidFill>
                  <a:srgbClr val="FF0000"/>
                </a:solidFill>
                <a:latin typeface="Algiers CE" pitchFamily="2" charset="0"/>
              </a:rPr>
              <a:t>!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308100" y="4403873"/>
            <a:ext cx="5397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prochazka@seznam.cz</a:t>
            </a:r>
            <a:endParaRPr lang="cs-CZ" sz="3600" dirty="0">
              <a:solidFill>
                <a:schemeClr val="tx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277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Emailové servery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28800" y="2489200"/>
            <a:ext cx="7162800" cy="3683000"/>
          </a:xfrm>
        </p:spPr>
        <p:txBody>
          <a:bodyPr/>
          <a:lstStyle/>
          <a:p>
            <a:r>
              <a:rPr lang="cs-CZ" b="1" dirty="0" smtClean="0"/>
              <a:t>Seznam.cz</a:t>
            </a:r>
          </a:p>
          <a:p>
            <a:r>
              <a:rPr lang="cs-CZ" b="1" dirty="0" smtClean="0"/>
              <a:t>Atlas.cz</a:t>
            </a:r>
          </a:p>
          <a:p>
            <a:r>
              <a:rPr lang="cs-CZ" b="1" dirty="0" smtClean="0"/>
              <a:t>Centrum.cz</a:t>
            </a:r>
          </a:p>
          <a:p>
            <a:r>
              <a:rPr lang="cs-CZ" b="1" dirty="0" smtClean="0"/>
              <a:t>Gmail.com</a:t>
            </a:r>
          </a:p>
          <a:p>
            <a:r>
              <a:rPr lang="cs-CZ" b="1" dirty="0" smtClean="0"/>
              <a:t>Yahoo.com</a:t>
            </a:r>
            <a:endParaRPr lang="cs-CZ" b="1" dirty="0"/>
          </a:p>
        </p:txBody>
      </p:sp>
      <p:pic>
        <p:nvPicPr>
          <p:cNvPr id="1027" name="Picture 3" descr="C:\Documents and Settings\AdminICT\Local Settings\Temporary Internet Files\Content.IE5\YJINSVMB\MC90029374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627" y="2725978"/>
            <a:ext cx="3569053" cy="2442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3151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Zopakuj si: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arenR"/>
            </a:pPr>
            <a:r>
              <a:rPr lang="cs-CZ" dirty="0" smtClean="0"/>
              <a:t>Co víš o elektronické poště?		</a:t>
            </a:r>
            <a:r>
              <a:rPr lang="cs-CZ" dirty="0" smtClean="0">
                <a:hlinkClick r:id="rId2" action="ppaction://hlinksldjump"/>
              </a:rPr>
              <a:t>Nápověda</a:t>
            </a:r>
            <a:endParaRPr lang="cs-CZ" dirty="0" smtClean="0"/>
          </a:p>
          <a:p>
            <a:pPr marL="457200" indent="-457200">
              <a:buFont typeface="+mj-lt"/>
              <a:buAutoNum type="arabicParenR"/>
            </a:pPr>
            <a:r>
              <a:rPr lang="cs-CZ" dirty="0" smtClean="0"/>
              <a:t>Jak se píše adresa?			</a:t>
            </a:r>
            <a:r>
              <a:rPr lang="cs-CZ" dirty="0" smtClean="0">
                <a:hlinkClick r:id="rId3" action="ppaction://hlinksldjump"/>
              </a:rPr>
              <a:t>Nápověda</a:t>
            </a:r>
            <a:endParaRPr lang="cs-CZ" dirty="0" smtClean="0"/>
          </a:p>
          <a:p>
            <a:pPr marL="457200" indent="-457200">
              <a:buFont typeface="+mj-lt"/>
              <a:buAutoNum type="arabicParenR"/>
            </a:pPr>
            <a:r>
              <a:rPr lang="cs-CZ" dirty="0" smtClean="0"/>
              <a:t>Co nesmí adresa obsahovat?		</a:t>
            </a:r>
            <a:r>
              <a:rPr lang="cs-CZ" dirty="0" smtClean="0">
                <a:hlinkClick r:id="rId4" action="ppaction://hlinksldjump"/>
              </a:rPr>
              <a:t>Nápověda</a:t>
            </a:r>
            <a:endParaRPr lang="cs-CZ" dirty="0" smtClean="0"/>
          </a:p>
          <a:p>
            <a:pPr marL="457200" indent="-457200">
              <a:buFont typeface="+mj-lt"/>
              <a:buAutoNum type="arabicParenR"/>
            </a:pPr>
            <a:r>
              <a:rPr lang="cs-CZ" dirty="0" smtClean="0"/>
              <a:t>Kde si mohu email založit?		</a:t>
            </a:r>
            <a:r>
              <a:rPr lang="cs-CZ" dirty="0" smtClean="0">
                <a:hlinkClick r:id="rId5" action="ppaction://hlinksldjump"/>
              </a:rPr>
              <a:t>Nápověda</a:t>
            </a:r>
            <a:endParaRPr lang="cs-CZ" dirty="0"/>
          </a:p>
        </p:txBody>
      </p:sp>
      <p:pic>
        <p:nvPicPr>
          <p:cNvPr id="1027" name="Picture 3" descr="C:\Users\AdminICT\AppData\Local\Microsoft\Windows\Temporary Internet Files\Content.IE5\BI6FJXQE\MC900441428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98" y="228829"/>
            <a:ext cx="1206271" cy="1206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AdminICT\AppData\Local\Microsoft\Windows\Temporary Internet Files\Content.IE5\0MWONQHW\MC900441902[1].wm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2098" y="4132379"/>
            <a:ext cx="2132012" cy="2519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5429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00100" y="2636912"/>
            <a:ext cx="8229600" cy="3672408"/>
          </a:xfrm>
        </p:spPr>
        <p:txBody>
          <a:bodyPr>
            <a:normAutofit/>
          </a:bodyPr>
          <a:lstStyle/>
          <a:p>
            <a:pPr marL="342900" indent="-342900">
              <a:buAutoNum type="arabicParenR"/>
            </a:pPr>
            <a:r>
              <a:rPr lang="cs-CZ" sz="1600" dirty="0" smtClean="0"/>
              <a:t>[</a:t>
            </a:r>
            <a:r>
              <a:rPr lang="cs-CZ" sz="1600" dirty="0"/>
              <a:t>cit. </a:t>
            </a:r>
            <a:r>
              <a:rPr lang="cs-CZ" sz="1600" dirty="0" smtClean="0"/>
              <a:t>2012-09-23] obrazový materiál ze sady Klipart Microsoft Office</a:t>
            </a:r>
            <a:endParaRPr lang="cs-CZ" sz="1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00267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">
      <a:dk1>
        <a:srgbClr val="183883"/>
      </a:dk1>
      <a:lt1>
        <a:srgbClr val="FFFFFF"/>
      </a:lt1>
      <a:dk2>
        <a:srgbClr val="183883"/>
      </a:dk2>
      <a:lt2>
        <a:srgbClr val="808080"/>
      </a:lt2>
      <a:accent1>
        <a:srgbClr val="D4E3F7"/>
      </a:accent1>
      <a:accent2>
        <a:srgbClr val="0067AF"/>
      </a:accent2>
      <a:accent3>
        <a:srgbClr val="FFFFFF"/>
      </a:accent3>
      <a:accent4>
        <a:srgbClr val="132E6F"/>
      </a:accent4>
      <a:accent5>
        <a:srgbClr val="E6EFFA"/>
      </a:accent5>
      <a:accent6>
        <a:srgbClr val="005D9E"/>
      </a:accent6>
      <a:hlink>
        <a:srgbClr val="365B91"/>
      </a:hlink>
      <a:folHlink>
        <a:srgbClr val="0099A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2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2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183883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132E6F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183883"/>
        </a:dk1>
        <a:lt1>
          <a:srgbClr val="FFFFFF"/>
        </a:lt1>
        <a:dk2>
          <a:srgbClr val="000000"/>
        </a:dk2>
        <a:lt2>
          <a:srgbClr val="808080"/>
        </a:lt2>
        <a:accent1>
          <a:srgbClr val="D4E3F7"/>
        </a:accent1>
        <a:accent2>
          <a:srgbClr val="333399"/>
        </a:accent2>
        <a:accent3>
          <a:srgbClr val="FFFFFF"/>
        </a:accent3>
        <a:accent4>
          <a:srgbClr val="132E6F"/>
        </a:accent4>
        <a:accent5>
          <a:srgbClr val="E6EFFA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5">
        <a:dk1>
          <a:srgbClr val="183883"/>
        </a:dk1>
        <a:lt1>
          <a:srgbClr val="FFFFFF"/>
        </a:lt1>
        <a:dk2>
          <a:srgbClr val="183883"/>
        </a:dk2>
        <a:lt2>
          <a:srgbClr val="808080"/>
        </a:lt2>
        <a:accent1>
          <a:srgbClr val="D4E3F7"/>
        </a:accent1>
        <a:accent2>
          <a:srgbClr val="333399"/>
        </a:accent2>
        <a:accent3>
          <a:srgbClr val="FFFFFF"/>
        </a:accent3>
        <a:accent4>
          <a:srgbClr val="132E6F"/>
        </a:accent4>
        <a:accent5>
          <a:srgbClr val="E6EFFA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6">
        <a:dk1>
          <a:srgbClr val="183883"/>
        </a:dk1>
        <a:lt1>
          <a:srgbClr val="FFFFFF"/>
        </a:lt1>
        <a:dk2>
          <a:srgbClr val="183883"/>
        </a:dk2>
        <a:lt2>
          <a:srgbClr val="808080"/>
        </a:lt2>
        <a:accent1>
          <a:srgbClr val="D4E3F7"/>
        </a:accent1>
        <a:accent2>
          <a:srgbClr val="0067AF"/>
        </a:accent2>
        <a:accent3>
          <a:srgbClr val="FFFFFF"/>
        </a:accent3>
        <a:accent4>
          <a:srgbClr val="132E6F"/>
        </a:accent4>
        <a:accent5>
          <a:srgbClr val="E6EFFA"/>
        </a:accent5>
        <a:accent6>
          <a:srgbClr val="005D9E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115</Words>
  <Application>Microsoft Office PowerPoint</Application>
  <PresentationFormat>Předvádění na obrazovce (4:3)</PresentationFormat>
  <Paragraphs>56</Paragraphs>
  <Slides>9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Default Design</vt:lpstr>
      <vt:lpstr>Prezentace aplikace PowerPoint</vt:lpstr>
      <vt:lpstr>Elektronická pošta</vt:lpstr>
      <vt:lpstr>Elektronická pošta</vt:lpstr>
      <vt:lpstr>Elektronická pošta</vt:lpstr>
      <vt:lpstr>Emailová adresa</vt:lpstr>
      <vt:lpstr>Pravidla psaní adresy</vt:lpstr>
      <vt:lpstr>Emailové servery</vt:lpstr>
      <vt:lpstr>Zopakuj si:</vt:lpstr>
      <vt:lpstr>Použité zdroje:</vt:lpstr>
    </vt:vector>
  </TitlesOfParts>
  <Company>Presentation Magazine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Corporate 2 Template</dc:title>
  <dc:creator>Presentation Magazine</dc:creator>
  <cp:lastModifiedBy>Petr</cp:lastModifiedBy>
  <cp:revision>38</cp:revision>
  <dcterms:created xsi:type="dcterms:W3CDTF">2005-02-28T14:06:28Z</dcterms:created>
  <dcterms:modified xsi:type="dcterms:W3CDTF">2013-11-06T08:02:27Z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hecked by">
    <vt:lpwstr>Presentation Helper</vt:lpwstr>
  </property>
</Properties>
</file>