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8" r:id="rId2"/>
    <p:sldId id="256" r:id="rId3"/>
    <p:sldId id="257" r:id="rId4"/>
    <p:sldId id="263" r:id="rId5"/>
    <p:sldId id="260" r:id="rId6"/>
    <p:sldId id="261" r:id="rId7"/>
    <p:sldId id="262" r:id="rId8"/>
    <p:sldId id="264" r:id="rId9"/>
    <p:sldId id="259" r:id="rId10"/>
  </p:sldIdLst>
  <p:sldSz cx="9144000" cy="6858000" type="screen4x3"/>
  <p:notesSz cx="6858000" cy="9144000"/>
  <p:defaultTextStyle>
    <a:defPPr>
      <a:defRPr lang="fr-FR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3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1"/>
          <p:cNvSpPr>
            <a:spLocks noGrp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Calibri" pitchFamily="34" charset="0"/>
              </a:defRPr>
            </a:lvl1pPr>
          </a:lstStyle>
          <a:p>
            <a:pPr>
              <a:defRPr/>
            </a:pPr>
            <a:endParaRPr lang="fr-CA"/>
          </a:p>
        </p:txBody>
      </p:sp>
      <p:sp>
        <p:nvSpPr>
          <p:cNvPr id="3" name="Rectangle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>
                <a:latin typeface="Calibri" pitchFamily="34" charset="0"/>
              </a:defRPr>
            </a:lvl1pPr>
          </a:lstStyle>
          <a:p>
            <a:pPr>
              <a:defRPr/>
            </a:pPr>
            <a:fld id="{EAB04D11-EB6B-4813-8BEC-91B12994B83D}" type="datetimeFigureOut">
              <a:rPr lang="fr-FR"/>
              <a:pPr>
                <a:defRPr/>
              </a:pPr>
              <a:t>06/11/2013</a:t>
            </a:fld>
            <a:endParaRPr lang="fr-CA"/>
          </a:p>
        </p:txBody>
      </p:sp>
      <p:sp>
        <p:nvSpPr>
          <p:cNvPr id="6148" name="Rectangle 3"/>
          <p:cNvSpPr>
            <a:spLocks noGrp="1" noRot="1" noChangeAspec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fr-FR" noProof="0" smtClean="0"/>
              <a:t>Cliquez pour modifier les styles du texte du masque</a:t>
            </a:r>
          </a:p>
          <a:p>
            <a:pPr lvl="1"/>
            <a:r>
              <a:rPr lang="fr-FR" noProof="0" smtClean="0"/>
              <a:t>Deuxième niveau</a:t>
            </a:r>
          </a:p>
          <a:p>
            <a:pPr lvl="2"/>
            <a:r>
              <a:rPr lang="fr-FR" noProof="0" smtClean="0"/>
              <a:t>Troisième niveau</a:t>
            </a:r>
          </a:p>
          <a:p>
            <a:pPr lvl="3"/>
            <a:r>
              <a:rPr lang="fr-FR" noProof="0" smtClean="0"/>
              <a:t>Quatrième niveau</a:t>
            </a:r>
          </a:p>
          <a:p>
            <a:pPr lvl="4"/>
            <a:r>
              <a:rPr lang="fr-FR" noProof="0" smtClean="0"/>
              <a:t>Cinquième niveau</a:t>
            </a:r>
            <a:endParaRPr lang="fr-CA" noProof="0" smtClean="0"/>
          </a:p>
        </p:txBody>
      </p:sp>
      <p:sp>
        <p:nvSpPr>
          <p:cNvPr id="14342" name="Rectangle 5"/>
          <p:cNvSpPr>
            <a:spLocks noGrp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Calibri" pitchFamily="34" charset="0"/>
              </a:defRPr>
            </a:lvl1pPr>
          </a:lstStyle>
          <a:p>
            <a:pPr>
              <a:defRPr/>
            </a:pPr>
            <a:endParaRPr lang="fr-CA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latin typeface="Calibri" pitchFamily="34" charset="0"/>
              </a:defRPr>
            </a:lvl1pPr>
          </a:lstStyle>
          <a:p>
            <a:pPr>
              <a:defRPr/>
            </a:pPr>
            <a:fld id="{5DD992B6-7F77-41E1-B3F1-B53537538956}" type="slidenum">
              <a:rPr lang="fr-CA"/>
              <a:pPr>
                <a:defRPr/>
              </a:pPr>
              <a:t>‹#›</a:t>
            </a:fld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39161812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onstantia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onstantia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onstantia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onstantia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onstantia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re 8"/>
          <p:cNvSpPr>
            <a:spLocks noGrp="1"/>
          </p:cNvSpPr>
          <p:nvPr>
            <p:ph type="ctrTitle"/>
          </p:nvPr>
        </p:nvSpPr>
        <p:spPr>
          <a:xfrm>
            <a:off x="612648" y="1499616"/>
            <a:ext cx="7772400" cy="1472184"/>
          </a:xfrm>
          <a:ln>
            <a:noFill/>
          </a:ln>
        </p:spPr>
        <p:txBody>
          <a:bodyPr tIns="0"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 latinLnBrk="0">
              <a:spcBef>
                <a:spcPct val="0"/>
              </a:spcBef>
              <a:buNone/>
              <a:defRPr sz="60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ous-titre 16"/>
          <p:cNvSpPr>
            <a:spLocks noGrp="1"/>
          </p:cNvSpPr>
          <p:nvPr>
            <p:ph type="subTitle" idx="1"/>
          </p:nvPr>
        </p:nvSpPr>
        <p:spPr>
          <a:xfrm>
            <a:off x="1981200" y="3026568"/>
            <a:ext cx="6400800" cy="1752600"/>
          </a:xfrm>
        </p:spPr>
        <p:txBody>
          <a:bodyPr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Rectangle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rgbClr val="D1EAEE"/>
                </a:solidFill>
              </a:defRPr>
            </a:lvl1pPr>
          </a:lstStyle>
          <a:p>
            <a:pPr>
              <a:defRPr/>
            </a:pPr>
            <a:fld id="{0D7C07FF-22F2-46D8-A486-D6BB17CD94EB}" type="datetime2">
              <a:rPr lang="en-US"/>
              <a:pPr>
                <a:defRPr/>
              </a:pPr>
              <a:t>Wednesday, November 6, 2013</a:t>
            </a:fld>
            <a:endParaRPr lang="en-US"/>
          </a:p>
        </p:txBody>
      </p:sp>
      <p:sp>
        <p:nvSpPr>
          <p:cNvPr id="5" name="Rectangle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>
                <a:solidFill>
                  <a:srgbClr val="D1EAEE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rgbClr val="D1EAEE"/>
                </a:solidFill>
              </a:defRPr>
            </a:lvl1pPr>
          </a:lstStyle>
          <a:p>
            <a:pPr>
              <a:defRPr/>
            </a:pPr>
            <a:fld id="{C8A8ED70-25DA-432F-91E7-90FDBE8ECF5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404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A9A0AE-BEFD-45EF-8D1D-C7DC44807AB8}" type="datetime2">
              <a:rPr lang="en-US"/>
              <a:pPr>
                <a:defRPr/>
              </a:pPr>
              <a:t>Wednesday, November 6, 2013</a:t>
            </a:fld>
            <a:endParaRPr lang="en-US"/>
          </a:p>
        </p:txBody>
      </p:sp>
      <p:sp>
        <p:nvSpPr>
          <p:cNvPr id="5" name="Rectangle 21"/>
          <p:cNvSpPr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64DAAE-A4CA-405F-B45C-DD283DF8E5F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5474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 latinLnBrk="0">
              <a:spcBef>
                <a:spcPct val="0"/>
              </a:spcBef>
              <a:buNone/>
              <a:defRPr lang="en-US" sz="60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533400" y="2676528"/>
            <a:ext cx="7772400" cy="1509712"/>
          </a:xfrm>
        </p:spPr>
        <p:txBody>
          <a:bodyPr/>
          <a:lstStyle>
            <a:lvl1pPr marL="329184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rgbClr val="D1EAEE"/>
                </a:solidFill>
              </a:defRPr>
            </a:lvl1pPr>
          </a:lstStyle>
          <a:p>
            <a:pPr>
              <a:defRPr/>
            </a:pPr>
            <a:fld id="{CBFB5A57-3893-4BE5-8191-AFF881CF16FF}" type="datetime2">
              <a:rPr lang="en-US"/>
              <a:pPr>
                <a:defRPr/>
              </a:pPr>
              <a:t>Wednesday, November 6, 2013</a:t>
            </a:fld>
            <a:endParaRPr lang="en-US"/>
          </a:p>
        </p:txBody>
      </p:sp>
      <p:sp>
        <p:nvSpPr>
          <p:cNvPr id="5" name="Rectangle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>
                <a:solidFill>
                  <a:srgbClr val="D1EAEE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rgbClr val="D1EAEE"/>
                </a:solidFill>
              </a:defRPr>
            </a:lvl1pPr>
          </a:lstStyle>
          <a:p>
            <a:pPr>
              <a:defRPr/>
            </a:pPr>
            <a:fld id="{E28301FE-D9AA-4483-A6DB-E79960AC5F8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72537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Espace réservé du contenu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BA1E77-DC49-493D-A686-71E14DCAADBF}" type="datetime2">
              <a:rPr lang="en-US"/>
              <a:pPr>
                <a:defRPr/>
              </a:pPr>
              <a:t>Wednesday, November 6, 2013</a:t>
            </a:fld>
            <a:endParaRPr lang="en-US"/>
          </a:p>
        </p:txBody>
      </p:sp>
      <p:sp>
        <p:nvSpPr>
          <p:cNvPr id="6" name="Rectangle 21"/>
          <p:cNvSpPr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4B5D9F-6012-40D1-A777-ABDD8941CF3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8295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539496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half" idx="2"/>
          </p:nvPr>
        </p:nvSpPr>
        <p:spPr>
          <a:xfrm>
            <a:off x="4645025" y="1859757"/>
            <a:ext cx="4041775" cy="534987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Espace réservé du contenu 4"/>
          <p:cNvSpPr>
            <a:spLocks noGrp="1"/>
          </p:cNvSpPr>
          <p:nvPr>
            <p:ph sz="quarter" idx="3"/>
          </p:nvPr>
        </p:nvSpPr>
        <p:spPr>
          <a:xfrm>
            <a:off x="457200" y="2418557"/>
            <a:ext cx="4040188" cy="3941763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Espace réservé du contenu 5"/>
          <p:cNvSpPr>
            <a:spLocks noGrp="1"/>
          </p:cNvSpPr>
          <p:nvPr>
            <p:ph sz="quarter" idx="4"/>
          </p:nvPr>
        </p:nvSpPr>
        <p:spPr>
          <a:xfrm>
            <a:off x="4645025" y="2418557"/>
            <a:ext cx="4041775" cy="3941763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E56DEA-CC4A-4DAC-8B42-C529D2817653}" type="datetime2">
              <a:rPr lang="en-US"/>
              <a:pPr>
                <a:defRPr/>
              </a:pPr>
              <a:t>Wednesday, November 6, 2013</a:t>
            </a:fld>
            <a:endParaRPr lang="en-US"/>
          </a:p>
        </p:txBody>
      </p:sp>
      <p:sp>
        <p:nvSpPr>
          <p:cNvPr id="8" name="Rectangle 21"/>
          <p:cNvSpPr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3AA678-09F0-47BA-A9FB-EBC5FF41333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6684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 latinLnBrk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1F6C2A-D8E3-44B7-A45A-0DEC369A4F8C}" type="datetime2">
              <a:rPr lang="en-US"/>
              <a:pPr>
                <a:defRPr/>
              </a:pPr>
              <a:t>Wednesday, November 6, 2013</a:t>
            </a:fld>
            <a:endParaRPr lang="en-US"/>
          </a:p>
        </p:txBody>
      </p:sp>
      <p:sp>
        <p:nvSpPr>
          <p:cNvPr id="4" name="Rectangle 21"/>
          <p:cNvSpPr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E26B45-7362-4662-A609-D6429E949DD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21965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E1DEB0-2F80-48B1-AA2E-71FFFC69AC7E}" type="datetime2">
              <a:rPr lang="en-US"/>
              <a:pPr>
                <a:defRPr/>
              </a:pPr>
              <a:t>Wednesday, November 6, 2013</a:t>
            </a:fld>
            <a:endParaRPr lang="en-US"/>
          </a:p>
        </p:txBody>
      </p:sp>
      <p:sp>
        <p:nvSpPr>
          <p:cNvPr id="3" name="Rectangle 21"/>
          <p:cNvSpPr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B54E17-A95C-4605-9C38-B7EA5650C00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8237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 latinLnBrk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05CC32-5B87-4971-BB66-1B7D83DF1E19}" type="datetime2">
              <a:rPr lang="en-US"/>
              <a:pPr>
                <a:defRPr/>
              </a:pPr>
              <a:t>Wednesday, November 6, 2013</a:t>
            </a:fld>
            <a:endParaRPr lang="en-US"/>
          </a:p>
        </p:txBody>
      </p:sp>
      <p:sp>
        <p:nvSpPr>
          <p:cNvPr id="6" name="Rectangle 21"/>
          <p:cNvSpPr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F8A932-69E3-492A-8303-41DC6C8C7DD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937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6255544" y="3021808"/>
            <a:ext cx="2514600" cy="457200"/>
          </a:xfrm>
        </p:spPr>
        <p:txBody>
          <a:bodyPr/>
          <a:lstStyle>
            <a:lvl1pPr algn="l">
              <a:buNone/>
              <a:defRPr sz="1600" b="1">
                <a:solidFill>
                  <a:schemeClr val="accent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half" idx="2"/>
          </p:nvPr>
        </p:nvSpPr>
        <p:spPr>
          <a:xfrm>
            <a:off x="6255544" y="3500440"/>
            <a:ext cx="2209800" cy="2130552"/>
          </a:xfrm>
        </p:spPr>
        <p:txBody>
          <a:bodyPr lIns="0" rIns="0" bIns="0"/>
          <a:lstStyle>
            <a:lvl1pPr marL="0" indent="0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3" name="Espace réservé pour une image  2"/>
          <p:cNvSpPr>
            <a:spLocks noGrp="1"/>
          </p:cNvSpPr>
          <p:nvPr>
            <p:ph type="pic" idx="1"/>
          </p:nvPr>
        </p:nvSpPr>
        <p:spPr>
          <a:xfrm>
            <a:off x="747712" y="1524000"/>
            <a:ext cx="5029200" cy="4114800"/>
          </a:xfrm>
          <a:prstGeom prst="roundRect">
            <a:avLst>
              <a:gd name="adj" fmla="val 4167"/>
            </a:avLst>
          </a:prstGeom>
          <a:solidFill>
            <a:schemeClr val="bg2"/>
          </a:solidFill>
          <a:ln w="3000">
            <a:solidFill>
              <a:schemeClr val="bg2">
                <a:shade val="35000"/>
              </a:schemeClr>
            </a:solidFill>
            <a:miter lim="800000"/>
          </a:ln>
          <a:effectLst/>
        </p:spPr>
        <p:txBody>
          <a:bodyPr>
            <a:normAutofit/>
          </a:bodyPr>
          <a:lstStyle>
            <a:lvl1pPr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5" name="Rectangle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238766-D244-45BD-9422-9265A504896C}" type="datetime2">
              <a:rPr lang="en-US"/>
              <a:pPr>
                <a:defRPr/>
              </a:pPr>
              <a:t>Wednesday, November 6, 2013</a:t>
            </a:fld>
            <a:endParaRPr lang="en-US"/>
          </a:p>
        </p:txBody>
      </p:sp>
      <p:sp>
        <p:nvSpPr>
          <p:cNvPr id="6" name="Rectangle 21"/>
          <p:cNvSpPr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E7F674-0272-4075-932B-BDF6E82B4BB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7416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rme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Constantia" pitchFamily="18" charset="0"/>
            </a:endParaRPr>
          </a:p>
        </p:txBody>
      </p:sp>
      <p:sp>
        <p:nvSpPr>
          <p:cNvPr id="8" name="Forme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Constantia" pitchFamily="18" charset="0"/>
            </a:endParaRPr>
          </a:p>
        </p:txBody>
      </p:sp>
      <p:sp>
        <p:nvSpPr>
          <p:cNvPr id="1028" name="Rectangle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9" name="Rectangle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Rectangle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solidFill>
                  <a:srgbClr val="045C75"/>
                </a:solidFill>
                <a:latin typeface="Constantia" pitchFamily="18" charset="0"/>
              </a:defRPr>
            </a:lvl1pPr>
          </a:lstStyle>
          <a:p>
            <a:pPr>
              <a:defRPr/>
            </a:pPr>
            <a:fld id="{83C3A641-7712-44D8-8458-076559C300DD}" type="datetime2">
              <a:rPr lang="en-US"/>
              <a:pPr>
                <a:defRPr/>
              </a:pPr>
              <a:t>Wednesday, November 6, 2013</a:t>
            </a:fld>
            <a:endParaRPr lang="en-US"/>
          </a:p>
        </p:txBody>
      </p:sp>
      <p:sp>
        <p:nvSpPr>
          <p:cNvPr id="1031" name="Rectangle 21"/>
          <p:cNvSpPr>
            <a:spLocks noGrp="1"/>
          </p:cNvSpPr>
          <p:nvPr>
            <p:ph type="ftr" sz="quarter" idx="3"/>
          </p:nvPr>
        </p:nvSpPr>
        <p:spPr bwMode="auto">
          <a:xfrm>
            <a:off x="2590800" y="6356350"/>
            <a:ext cx="2895600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solidFill>
                  <a:srgbClr val="045C75"/>
                </a:solidFill>
                <a:latin typeface="Constantia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8" name="Rectangle 17"/>
          <p:cNvSpPr>
            <a:spLocks noGrp="1"/>
          </p:cNvSpPr>
          <p:nvPr>
            <p:ph type="sldNum" sz="quarter" idx="4"/>
          </p:nvPr>
        </p:nvSpPr>
        <p:spPr>
          <a:xfrm>
            <a:off x="8077200" y="6356350"/>
            <a:ext cx="609600" cy="365125"/>
          </a:xfrm>
          <a:prstGeom prst="rect">
            <a:avLst/>
          </a:prstGeom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solidFill>
                  <a:srgbClr val="045C75"/>
                </a:solidFill>
                <a:latin typeface="Constantia" pitchFamily="18" charset="0"/>
              </a:defRPr>
            </a:lvl1pPr>
          </a:lstStyle>
          <a:p>
            <a:pPr>
              <a:defRPr/>
            </a:pPr>
            <a:fld id="{4C1F5935-9401-49BF-8F1F-D9FB1EF34D0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grpSp>
        <p:nvGrpSpPr>
          <p:cNvPr id="1033" name="Group 9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Forme 11"/>
            <p:cNvSpPr>
              <a:spLocks/>
            </p:cNvSpPr>
            <p:nvPr/>
          </p:nvSpPr>
          <p:spPr bwMode="auto">
            <a:xfrm rot="21435692">
              <a:off x="-21862" y="202262"/>
              <a:ext cx="9162324" cy="647779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>
                <a:latin typeface="Constantia" pitchFamily="18" charset="0"/>
              </a:endParaRPr>
            </a:p>
          </p:txBody>
        </p:sp>
        <p:sp>
          <p:nvSpPr>
            <p:cNvPr id="13" name="Forme 12"/>
            <p:cNvSpPr>
              <a:spLocks/>
            </p:cNvSpPr>
            <p:nvPr/>
          </p:nvSpPr>
          <p:spPr bwMode="auto">
            <a:xfrm rot="21435692">
              <a:off x="-15525" y="275829"/>
              <a:ext cx="9175050" cy="529475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>
                <a:latin typeface="Constantia" pitchFamily="18" charset="0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78" r:id="rId2"/>
    <p:sldLayoutId id="2147483686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xStyles>
    <p:titleStyle>
      <a:lvl1pPr marL="342900" indent="-342900" algn="l" defTabSz="-13873163" rtl="0" eaLnBrk="1" fontAlgn="base" hangingPunct="1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marL="342900" indent="-342900" algn="l" defTabSz="-13873163" rtl="0" eaLnBrk="1" fontAlgn="base" hangingPunct="1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marL="342900" indent="-342900" algn="l" defTabSz="-13873163" rtl="0" eaLnBrk="1" fontAlgn="base" hangingPunct="1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marL="342900" indent="-342900" algn="l" defTabSz="-13873163" rtl="0" eaLnBrk="1" fontAlgn="base" hangingPunct="1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marL="342900" indent="-342900" algn="l" defTabSz="-13873163" rtl="0" eaLnBrk="1" fontAlgn="base" hangingPunct="1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800100" indent="-342900" algn="l" defTabSz="-13873163" rtl="0" eaLnBrk="1" fontAlgn="base" hangingPunct="1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1257300" indent="-342900" algn="l" defTabSz="-13873163" rtl="0" eaLnBrk="1" fontAlgn="base" hangingPunct="1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714500" indent="-342900" algn="l" defTabSz="-13873163" rtl="0" eaLnBrk="1" fontAlgn="base" hangingPunct="1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2171700" indent="-342900" algn="l" defTabSz="-13873163" rtl="0" eaLnBrk="1" fontAlgn="base" hangingPunct="1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342900" indent="-342900" algn="l" defTabSz="-13873163" rtl="0" eaLnBrk="1" fontAlgn="base" hangingPunct="1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-13873163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-13873163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-13873163" rtl="0" eaLnBrk="1" fontAlgn="base" hangingPunct="1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-13873163" rtl="0" eaLnBrk="1" fontAlgn="base" hangingPunct="1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wmf"/><Relationship Id="rId4" Type="http://schemas.openxmlformats.org/officeDocument/2006/relationships/slide" Target="slide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grillratte.de/wp-content/uploads/2010/07/serverraum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67544" y="2492896"/>
            <a:ext cx="7834064" cy="4209059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Název školy: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Základní škola Městec Králové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Autor: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Mgr. Petr Novák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Název:</a:t>
            </a:r>
            <a:r>
              <a:rPr lang="cs-CZ" b="1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smtClean="0">
                <a:latin typeface="Calibri" pitchFamily="34" charset="0"/>
                <a:cs typeface="Calibri" pitchFamily="34" charset="0"/>
              </a:rPr>
              <a:t>VY_32_INOVACE_62_Inf5_7</a:t>
            </a: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Číslo projektu: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CZ.1.07/1.4.00/21.2313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Téma: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Emailové servery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Anotace: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Prezentace seznamující s nejpoužívanějšími emailovými servery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Datum: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23. 10. 2012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b="1" dirty="0" err="1" smtClean="0">
                <a:latin typeface="Calibri" pitchFamily="34" charset="0"/>
                <a:cs typeface="Calibri" pitchFamily="34" charset="0"/>
              </a:rPr>
              <a:t>Keywords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:	emailový server, email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76" y="-17156"/>
            <a:ext cx="9132524" cy="2333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2054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Forme 2"/>
          <p:cNvSpPr>
            <a:spLocks/>
          </p:cNvSpPr>
          <p:nvPr/>
        </p:nvSpPr>
        <p:spPr bwMode="auto">
          <a:xfrm>
            <a:off x="1187450" y="2781300"/>
            <a:ext cx="6553200" cy="546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20000"/>
              </a:spcBef>
              <a:buClr>
                <a:srgbClr val="0BD0D9"/>
              </a:buClr>
              <a:buSzPct val="95000"/>
              <a:buFont typeface="Wingdings 2" pitchFamily="18" charset="2"/>
              <a:buNone/>
            </a:pPr>
            <a:r>
              <a:rPr lang="cs-CZ" sz="5400" b="1" dirty="0" smtClean="0">
                <a:latin typeface="Calibri" pitchFamily="34" charset="0"/>
              </a:rPr>
              <a:t>EMAILOVÉ SERVERY</a:t>
            </a:r>
            <a:endParaRPr lang="fr-CA" sz="5400" b="1" dirty="0">
              <a:latin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732240" y="3933056"/>
            <a:ext cx="1774845" cy="221599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>
              <a:spcBef>
                <a:spcPct val="20000"/>
              </a:spcBef>
              <a:buClr>
                <a:srgbClr val="0BD0D9"/>
              </a:buClr>
              <a:buSzPct val="95000"/>
              <a:buFont typeface="Wingdings 2" pitchFamily="18" charset="2"/>
              <a:buNone/>
            </a:pPr>
            <a:r>
              <a:rPr lang="cs-CZ" sz="13800" dirty="0">
                <a:latin typeface="Calibri" pitchFamily="34" charset="0"/>
                <a:cs typeface="Calibri" pitchFamily="34" charset="0"/>
              </a:rPr>
              <a:t>@</a:t>
            </a:r>
            <a:endParaRPr lang="fr-CA" sz="138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Forme 1"/>
          <p:cNvSpPr>
            <a:spLocks noGrp="1"/>
          </p:cNvSpPr>
          <p:nvPr>
            <p:ph type="title"/>
          </p:nvPr>
        </p:nvSpPr>
        <p:spPr>
          <a:xfrm>
            <a:off x="457200" y="285750"/>
            <a:ext cx="8229600" cy="838994"/>
          </a:xfrm>
        </p:spPr>
        <p:txBody>
          <a:bodyPr/>
          <a:lstStyle/>
          <a:p>
            <a:pPr marL="0" indent="0" defTabSz="914400" eaLnBrk="1" hangingPunct="1"/>
            <a:r>
              <a:rPr lang="cs-CZ" b="1" dirty="0" smtClean="0"/>
              <a:t>Emailový server</a:t>
            </a:r>
            <a:endParaRPr lang="fr-CA" b="1" dirty="0" smtClean="0"/>
          </a:p>
        </p:txBody>
      </p:sp>
      <p:sp>
        <p:nvSpPr>
          <p:cNvPr id="5123" name="Forme 2"/>
          <p:cNvSpPr>
            <a:spLocks noGrp="1"/>
          </p:cNvSpPr>
          <p:nvPr>
            <p:ph idx="1"/>
          </p:nvPr>
        </p:nvSpPr>
        <p:spPr>
          <a:xfrm>
            <a:off x="457200" y="1516063"/>
            <a:ext cx="8229600" cy="4389437"/>
          </a:xfrm>
        </p:spPr>
        <p:txBody>
          <a:bodyPr/>
          <a:lstStyle/>
          <a:p>
            <a:pPr algn="just"/>
            <a:r>
              <a:rPr lang="cs-CZ" sz="2800" b="1" dirty="0" smtClean="0">
                <a:latin typeface="+mj-lt"/>
              </a:rPr>
              <a:t>Server, na kterém jsou uloženy schránky uživatelů</a:t>
            </a:r>
          </a:p>
          <a:p>
            <a:pPr algn="just"/>
            <a:r>
              <a:rPr lang="cs-CZ" sz="2800" b="1" dirty="0" smtClean="0">
                <a:latin typeface="+mj-lt"/>
              </a:rPr>
              <a:t>Přenos elektronické pošty internetem probíhá pomocí </a:t>
            </a:r>
            <a:r>
              <a:rPr lang="pt-BR" sz="2800" b="1" dirty="0">
                <a:latin typeface="+mj-lt"/>
              </a:rPr>
              <a:t>protokolu SMTP (Simple </a:t>
            </a:r>
            <a:r>
              <a:rPr lang="pt-BR" sz="2800" b="1" dirty="0" smtClean="0">
                <a:latin typeface="+mj-lt"/>
              </a:rPr>
              <a:t>Mail </a:t>
            </a:r>
            <a:r>
              <a:rPr lang="pt-BR" sz="2800" b="1" dirty="0">
                <a:latin typeface="+mj-lt"/>
              </a:rPr>
              <a:t>Transfer Protocol</a:t>
            </a:r>
            <a:r>
              <a:rPr lang="pt-BR" sz="2800" b="1" dirty="0" smtClean="0">
                <a:latin typeface="+mj-lt"/>
              </a:rPr>
              <a:t>)</a:t>
            </a:r>
            <a:r>
              <a:rPr lang="cs-CZ" sz="2800" b="1" dirty="0">
                <a:latin typeface="+mj-lt"/>
              </a:rPr>
              <a:t> a programu Mail Transfer Agent (MTA)</a:t>
            </a:r>
          </a:p>
          <a:p>
            <a:pPr algn="just"/>
            <a:endParaRPr lang="fr-FR" sz="2800" b="1" dirty="0" smtClean="0">
              <a:latin typeface="+mj-lt"/>
            </a:endParaRPr>
          </a:p>
        </p:txBody>
      </p:sp>
      <p:pic>
        <p:nvPicPr>
          <p:cNvPr id="2050" name="Picture 2" descr="C:\Users\AdminICT\AppData\Local\Microsoft\Windows\Temporary Internet Files\Content.IE5\3W5O4YNA\MC9003556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861048"/>
            <a:ext cx="3096344" cy="2169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Forme 1"/>
          <p:cNvSpPr>
            <a:spLocks noGrp="1"/>
          </p:cNvSpPr>
          <p:nvPr>
            <p:ph type="title"/>
          </p:nvPr>
        </p:nvSpPr>
        <p:spPr>
          <a:xfrm>
            <a:off x="457200" y="285750"/>
            <a:ext cx="8229600" cy="838994"/>
          </a:xfrm>
        </p:spPr>
        <p:txBody>
          <a:bodyPr/>
          <a:lstStyle/>
          <a:p>
            <a:pPr marL="0" indent="0" defTabSz="914400" eaLnBrk="1" hangingPunct="1"/>
            <a:r>
              <a:rPr lang="cs-CZ" b="1" dirty="0" smtClean="0"/>
              <a:t>Emailové servery</a:t>
            </a:r>
            <a:endParaRPr lang="fr-CA" b="1" dirty="0" smtClean="0"/>
          </a:p>
        </p:txBody>
      </p:sp>
      <p:sp>
        <p:nvSpPr>
          <p:cNvPr id="5123" name="Forme 2"/>
          <p:cNvSpPr>
            <a:spLocks noGrp="1"/>
          </p:cNvSpPr>
          <p:nvPr>
            <p:ph idx="1"/>
          </p:nvPr>
        </p:nvSpPr>
        <p:spPr>
          <a:xfrm>
            <a:off x="457200" y="1516063"/>
            <a:ext cx="8229600" cy="4389437"/>
          </a:xfrm>
        </p:spPr>
        <p:txBody>
          <a:bodyPr/>
          <a:lstStyle/>
          <a:p>
            <a:pPr marL="0" lvl="0" indent="0">
              <a:buNone/>
            </a:pPr>
            <a:r>
              <a:rPr lang="cs-CZ" sz="3200" b="1" dirty="0" smtClean="0">
                <a:latin typeface="+mj-lt"/>
              </a:rPr>
              <a:t>Dnes nejčastěji součástí webových katalogů:</a:t>
            </a:r>
          </a:p>
          <a:p>
            <a:pPr lvl="0"/>
            <a:r>
              <a:rPr lang="cs-CZ" sz="3600" b="1" dirty="0" smtClean="0">
                <a:latin typeface="+mj-lt"/>
              </a:rPr>
              <a:t>Seznam.cz</a:t>
            </a:r>
            <a:endParaRPr lang="cs-CZ" sz="3600" b="1" dirty="0">
              <a:latin typeface="+mj-lt"/>
            </a:endParaRPr>
          </a:p>
          <a:p>
            <a:pPr lvl="0"/>
            <a:r>
              <a:rPr lang="cs-CZ" sz="3600" b="1" dirty="0">
                <a:latin typeface="+mj-lt"/>
              </a:rPr>
              <a:t>Atlas.cz</a:t>
            </a:r>
          </a:p>
          <a:p>
            <a:pPr lvl="0"/>
            <a:r>
              <a:rPr lang="cs-CZ" sz="3600" b="1" dirty="0">
                <a:latin typeface="+mj-lt"/>
              </a:rPr>
              <a:t>Centrum.cz</a:t>
            </a:r>
          </a:p>
          <a:p>
            <a:pPr lvl="0"/>
            <a:r>
              <a:rPr lang="cs-CZ" sz="3600" b="1" dirty="0">
                <a:latin typeface="+mj-lt"/>
              </a:rPr>
              <a:t>Gmail.com</a:t>
            </a:r>
          </a:p>
          <a:p>
            <a:r>
              <a:rPr lang="cs-CZ" sz="3600" b="1" dirty="0">
                <a:latin typeface="+mj-lt"/>
              </a:rPr>
              <a:t>Yahoo.com</a:t>
            </a:r>
            <a:endParaRPr lang="fr-FR" sz="3600" b="1" dirty="0">
              <a:latin typeface="+mj-lt"/>
            </a:endParaRPr>
          </a:p>
        </p:txBody>
      </p:sp>
      <p:pic>
        <p:nvPicPr>
          <p:cNvPr id="3075" name="Picture 3" descr="C:\Users\AdminICT\AppData\Local\Microsoft\Windows\Temporary Internet Files\Content.IE5\883HIH4N\MC900441519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419035"/>
            <a:ext cx="4021966" cy="2284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34066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grillratte.de/wp-content/uploads/2010/07/serverrau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432931"/>
            <a:ext cx="6984776" cy="5425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243699" y="786598"/>
            <a:ext cx="671209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I takto může vypadat serverovna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62885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Forme 1"/>
          <p:cNvSpPr>
            <a:spLocks noGrp="1"/>
          </p:cNvSpPr>
          <p:nvPr>
            <p:ph type="title"/>
          </p:nvPr>
        </p:nvSpPr>
        <p:spPr>
          <a:xfrm>
            <a:off x="457200" y="285750"/>
            <a:ext cx="8229600" cy="838994"/>
          </a:xfrm>
        </p:spPr>
        <p:txBody>
          <a:bodyPr/>
          <a:lstStyle/>
          <a:p>
            <a:pPr marL="0" indent="0" defTabSz="914400" eaLnBrk="1" hangingPunct="1"/>
            <a:r>
              <a:rPr lang="cs-CZ" b="1" dirty="0" smtClean="0"/>
              <a:t>Jak probíhá doručení</a:t>
            </a:r>
            <a:endParaRPr lang="fr-CA" b="1" dirty="0" smtClean="0"/>
          </a:p>
        </p:txBody>
      </p:sp>
      <p:sp>
        <p:nvSpPr>
          <p:cNvPr id="5123" name="Forme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3772644"/>
          </a:xfrm>
        </p:spPr>
        <p:txBody>
          <a:bodyPr/>
          <a:lstStyle/>
          <a:p>
            <a:pPr algn="just"/>
            <a:endParaRPr lang="cs-CZ" sz="2800" b="1" dirty="0">
              <a:latin typeface="+mj-lt"/>
            </a:endParaRPr>
          </a:p>
          <a:p>
            <a:pPr algn="just"/>
            <a:r>
              <a:rPr lang="cs-CZ" sz="2800" b="1" dirty="0" smtClean="0">
                <a:latin typeface="+mj-lt"/>
              </a:rPr>
              <a:t>Odesílatel napíše zprávu v emailovém klientovi, či webovém rozhraní.</a:t>
            </a:r>
          </a:p>
          <a:p>
            <a:pPr algn="just"/>
            <a:r>
              <a:rPr lang="cs-CZ" sz="2800" b="1" dirty="0" smtClean="0">
                <a:latin typeface="+mj-lt"/>
              </a:rPr>
              <a:t>Zpráva je </a:t>
            </a:r>
            <a:r>
              <a:rPr lang="cs-CZ" sz="2800" b="1" dirty="0">
                <a:latin typeface="+mj-lt"/>
              </a:rPr>
              <a:t>odeslána programu Mail Transfer Agent (MTA</a:t>
            </a:r>
            <a:r>
              <a:rPr lang="cs-CZ" sz="2800" b="1" dirty="0" smtClean="0">
                <a:latin typeface="+mj-lt"/>
              </a:rPr>
              <a:t>) který je spuštěn na poštovním serveru</a:t>
            </a:r>
          </a:p>
          <a:p>
            <a:pPr algn="just"/>
            <a:r>
              <a:rPr lang="cs-CZ" sz="2800" b="1" dirty="0" smtClean="0">
                <a:latin typeface="+mj-lt"/>
              </a:rPr>
              <a:t>Program zjistí z </a:t>
            </a:r>
            <a:r>
              <a:rPr lang="cs-CZ" sz="2800" b="1" dirty="0">
                <a:latin typeface="+mj-lt"/>
              </a:rPr>
              <a:t>adresy </a:t>
            </a:r>
            <a:r>
              <a:rPr lang="cs-CZ" sz="2800" b="1" dirty="0" smtClean="0">
                <a:latin typeface="+mj-lt"/>
              </a:rPr>
              <a:t>doménu, které je mail určen a </a:t>
            </a:r>
            <a:r>
              <a:rPr lang="cs-CZ" sz="2800" b="1" dirty="0">
                <a:latin typeface="+mj-lt"/>
              </a:rPr>
              <a:t>mail exchange </a:t>
            </a:r>
            <a:r>
              <a:rPr lang="cs-CZ" sz="2800" b="1" dirty="0" smtClean="0">
                <a:latin typeface="+mj-lt"/>
              </a:rPr>
              <a:t>server</a:t>
            </a:r>
          </a:p>
          <a:p>
            <a:pPr algn="just"/>
            <a:endParaRPr lang="fr-FR" sz="2800" b="1" dirty="0" smtClean="0">
              <a:latin typeface="+mj-lt"/>
            </a:endParaRPr>
          </a:p>
        </p:txBody>
      </p:sp>
      <p:pic>
        <p:nvPicPr>
          <p:cNvPr id="4098" name="Picture 2" descr="C:\Users\AdminICT\AppData\Local\Microsoft\Windows\Temporary Internet Files\Content.IE5\3W5O4YNA\MC9002937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15466"/>
            <a:ext cx="2407607" cy="1647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9974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Forme 1"/>
          <p:cNvSpPr>
            <a:spLocks noGrp="1"/>
          </p:cNvSpPr>
          <p:nvPr>
            <p:ph type="title"/>
          </p:nvPr>
        </p:nvSpPr>
        <p:spPr>
          <a:xfrm>
            <a:off x="457200" y="285750"/>
            <a:ext cx="8229600" cy="838994"/>
          </a:xfrm>
        </p:spPr>
        <p:txBody>
          <a:bodyPr/>
          <a:lstStyle/>
          <a:p>
            <a:pPr marL="0" indent="0" defTabSz="914400" eaLnBrk="1" hangingPunct="1"/>
            <a:r>
              <a:rPr lang="cs-CZ" b="1" dirty="0" smtClean="0"/>
              <a:t>Jak probíhá doručení</a:t>
            </a:r>
            <a:endParaRPr lang="fr-CA" b="1" dirty="0" smtClean="0"/>
          </a:p>
        </p:txBody>
      </p:sp>
      <p:sp>
        <p:nvSpPr>
          <p:cNvPr id="5123" name="Forme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3844652"/>
          </a:xfrm>
        </p:spPr>
        <p:txBody>
          <a:bodyPr/>
          <a:lstStyle/>
          <a:p>
            <a:pPr algn="just"/>
            <a:endParaRPr lang="cs-CZ" sz="2800" b="1" dirty="0">
              <a:latin typeface="+mj-lt"/>
            </a:endParaRPr>
          </a:p>
          <a:p>
            <a:pPr algn="just"/>
            <a:r>
              <a:rPr lang="cs-CZ" sz="2800" b="1" dirty="0">
                <a:latin typeface="+mj-lt"/>
              </a:rPr>
              <a:t>Email je odeslán na mail exchange server, který jí uloží do určené </a:t>
            </a:r>
            <a:r>
              <a:rPr lang="cs-CZ" sz="2800" b="1" dirty="0" smtClean="0">
                <a:latin typeface="+mj-lt"/>
              </a:rPr>
              <a:t>schránky</a:t>
            </a:r>
          </a:p>
          <a:p>
            <a:pPr algn="just"/>
            <a:r>
              <a:rPr lang="cs-CZ" sz="2800" b="1" dirty="0" smtClean="0">
                <a:latin typeface="+mj-lt"/>
              </a:rPr>
              <a:t>Adresát si zprávu přečte přes webové rozhraní, nebo si ji stáhne do emailového klienta </a:t>
            </a:r>
            <a:r>
              <a:rPr lang="cs-CZ" sz="2800" b="1" dirty="0">
                <a:latin typeface="+mj-lt"/>
              </a:rPr>
              <a:t>pomocí </a:t>
            </a:r>
            <a:r>
              <a:rPr lang="cs-CZ" sz="2800" b="1" dirty="0" smtClean="0">
                <a:latin typeface="+mj-lt"/>
              </a:rPr>
              <a:t>protokolu POP3 </a:t>
            </a:r>
            <a:r>
              <a:rPr lang="cs-CZ" sz="2800" b="1" dirty="0">
                <a:latin typeface="+mj-lt"/>
              </a:rPr>
              <a:t>(Post Office Protocol) </a:t>
            </a:r>
          </a:p>
          <a:p>
            <a:pPr algn="just"/>
            <a:endParaRPr lang="fr-FR" sz="2800" b="1" dirty="0" smtClean="0">
              <a:latin typeface="+mj-lt"/>
            </a:endParaRPr>
          </a:p>
        </p:txBody>
      </p:sp>
      <p:pic>
        <p:nvPicPr>
          <p:cNvPr id="2" name="Picture 2" descr="C:\Users\AdminICT\AppData\Local\Microsoft\Windows\Temporary Internet Files\Content.IE5\M2MTZCAY\MM900282845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0664" y="332656"/>
            <a:ext cx="2149348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0742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923950"/>
          </a:xfrm>
        </p:spPr>
        <p:txBody>
          <a:bodyPr/>
          <a:lstStyle/>
          <a:p>
            <a:r>
              <a:rPr lang="cs-CZ" dirty="0" smtClean="0"/>
              <a:t>Otestuj se:					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b="1" dirty="0" smtClean="0"/>
              <a:t>Co je </a:t>
            </a:r>
            <a:r>
              <a:rPr lang="cs-CZ" b="1" dirty="0" smtClean="0">
                <a:hlinkClick r:id="rId2" action="ppaction://hlinksldjump"/>
              </a:rPr>
              <a:t>emailový server</a:t>
            </a:r>
            <a:r>
              <a:rPr lang="cs-CZ" b="1" dirty="0" smtClean="0"/>
              <a:t>?</a:t>
            </a:r>
          </a:p>
          <a:p>
            <a:pPr marL="514350" indent="-514350">
              <a:buFont typeface="+mj-lt"/>
              <a:buAutoNum type="arabicParenR"/>
            </a:pPr>
            <a:r>
              <a:rPr lang="cs-CZ" b="1" dirty="0" smtClean="0"/>
              <a:t>Jaká znáš </a:t>
            </a:r>
            <a:r>
              <a:rPr lang="cs-CZ" b="1" dirty="0" smtClean="0">
                <a:hlinkClick r:id="rId3" action="ppaction://hlinksldjump"/>
              </a:rPr>
              <a:t>emailové servery</a:t>
            </a:r>
            <a:r>
              <a:rPr lang="cs-CZ" b="1" dirty="0" smtClean="0"/>
              <a:t>?</a:t>
            </a:r>
          </a:p>
          <a:p>
            <a:pPr marL="514350" indent="-514350">
              <a:buFont typeface="+mj-lt"/>
              <a:buAutoNum type="arabicParenR"/>
            </a:pPr>
            <a:r>
              <a:rPr lang="cs-CZ" b="1" dirty="0" smtClean="0"/>
              <a:t>Jak probíhá </a:t>
            </a:r>
            <a:r>
              <a:rPr lang="cs-CZ" b="1" dirty="0" smtClean="0">
                <a:hlinkClick r:id="rId4" action="ppaction://hlinksldjump"/>
              </a:rPr>
              <a:t>přenos zprávy</a:t>
            </a:r>
            <a:r>
              <a:rPr lang="cs-CZ" b="1" dirty="0" smtClean="0"/>
              <a:t>?</a:t>
            </a:r>
          </a:p>
          <a:p>
            <a:pPr marL="514350" indent="-514350">
              <a:buFont typeface="+mj-lt"/>
              <a:buAutoNum type="arabicParenR"/>
            </a:pPr>
            <a:r>
              <a:rPr lang="cs-CZ" b="1" dirty="0" smtClean="0"/>
              <a:t>Kde máš svou schránku ty?</a:t>
            </a:r>
          </a:p>
          <a:p>
            <a:pPr marL="514350" indent="-514350">
              <a:buFont typeface="+mj-lt"/>
              <a:buAutoNum type="arabicParenR"/>
            </a:pPr>
            <a:endParaRPr lang="cs-CZ" dirty="0" smtClean="0"/>
          </a:p>
        </p:txBody>
      </p:sp>
      <p:pic>
        <p:nvPicPr>
          <p:cNvPr id="6146" name="Picture 2" descr="C:\Users\AdminICT\AppData\Local\Microsoft\Windows\Temporary Internet Files\Content.IE5\883HIH4N\MC90034565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5881" y="4005064"/>
            <a:ext cx="4047688" cy="2733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2662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81000"/>
            <a:ext cx="7315200" cy="1103784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000" dirty="0" smtClean="0"/>
              <a:t>Použité zdroje:</a:t>
            </a:r>
            <a:endParaRPr lang="cs-CZ" sz="4000" dirty="0"/>
          </a:p>
        </p:txBody>
      </p:sp>
      <p:sp>
        <p:nvSpPr>
          <p:cNvPr id="14339" name="Zástupný symbol pro obsah 1"/>
          <p:cNvSpPr>
            <a:spLocks noGrp="1"/>
          </p:cNvSpPr>
          <p:nvPr>
            <p:ph idx="1"/>
          </p:nvPr>
        </p:nvSpPr>
        <p:spPr>
          <a:xfrm>
            <a:off x="179388" y="1700808"/>
            <a:ext cx="8785225" cy="4928592"/>
          </a:xfrm>
        </p:spPr>
        <p:txBody>
          <a:bodyPr/>
          <a:lstStyle/>
          <a:p>
            <a:pPr>
              <a:buFont typeface="Wingdings" pitchFamily="2" charset="2"/>
              <a:buAutoNum type="arabicParenR"/>
            </a:pPr>
            <a:r>
              <a:rPr lang="cs-CZ" sz="1600" dirty="0" smtClean="0"/>
              <a:t> [cit. 2012-10-23] dostupné na</a:t>
            </a:r>
            <a:r>
              <a:rPr lang="cs-CZ" sz="1600" dirty="0"/>
              <a:t>: </a:t>
            </a:r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grillratte.de/wp-content/uploads/2010/07/serverraum.jpg</a:t>
            </a:r>
            <a:r>
              <a:rPr lang="cs-CZ" sz="1600" dirty="0" smtClean="0"/>
              <a:t> </a:t>
            </a:r>
          </a:p>
          <a:p>
            <a:pPr>
              <a:buFont typeface="Wingdings" pitchFamily="2" charset="2"/>
              <a:buAutoNum type="arabicParenR"/>
            </a:pPr>
            <a:r>
              <a:rPr lang="cs-CZ" sz="1600" dirty="0" smtClean="0"/>
              <a:t> Ostatní obrazový materiál Klipart sady Microsoft Office</a:t>
            </a:r>
          </a:p>
        </p:txBody>
      </p:sp>
    </p:spTree>
    <p:extLst>
      <p:ext uri="{BB962C8B-B14F-4D97-AF65-F5344CB8AC3E}">
        <p14:creationId xmlns:p14="http://schemas.microsoft.com/office/powerpoint/2010/main" val="1530118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1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F9800"/>
      </a:hlink>
      <a:folHlink>
        <a:srgbClr val="F45511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宋体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仿宋_GB2312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100000" t="200000" r="100000" b="4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100000" t="200000" r="100000" b="40000"/>
          </a:path>
        </a:gradFill>
      </a:fillStyleLst>
      <a:lnStyleLst>
        <a:ln w="698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00000"/>
              </a:schemeClr>
            </a:gs>
            <a:gs pos="100000">
              <a:schemeClr val="phClr">
                <a:shade val="15000"/>
                <a:satMod val="300000"/>
              </a:schemeClr>
            </a:gs>
          </a:gsLst>
          <a:path path="circle">
            <a:fillToRect l="10000" t="180000" r="1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5000"/>
                <a:satMod val="150000"/>
              </a:schemeClr>
            </a:duotone>
          </a:blip>
          <a:tile tx="0" ty="0" sx="70000" sy="70000" flip="none" algn="ctr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Bureau 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Bureau 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ureau 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0000"/>
                <a:satMod val="155000"/>
              </a:schemeClr>
            </a:gs>
            <a:gs pos="65000">
              <a:schemeClr val="phClr">
                <a:shade val="85000"/>
                <a:satMod val="155000"/>
              </a:schemeClr>
            </a:gs>
            <a:gs pos="100000">
              <a:schemeClr val="phClr">
                <a:shade val="95000"/>
                <a:satMod val="155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  <a:ln w="34925" cap="rnd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</a:effectStyle>
        <a:effectStyle>
          <a:effectLst>
            <a:outerShdw blurRad="39000" dist="25400" dir="5400000">
              <a:srgbClr val="000000">
                <a:alpha val="35000"/>
              </a:srgbClr>
            </a:outerShdw>
          </a:effectLst>
        </a:effectStyle>
        <a:effectStyle>
          <a:effectLst>
            <a:outerShdw blurRad="39000" dist="25400" dir="5400000">
              <a:srgbClr val="000000">
                <a:alpha val="3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prstMaterial="matte">
            <a:bevelT h="22225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0000"/>
                <a:satMod val="155000"/>
              </a:schemeClr>
            </a:gs>
            <a:gs pos="35000">
              <a:schemeClr val="phClr">
                <a:shade val="75000"/>
                <a:satMod val="155000"/>
              </a:schemeClr>
            </a:gs>
            <a:gs pos="100000">
              <a:schemeClr val="phClr">
                <a:tint val="80000"/>
                <a:satMod val="255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Flow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FF9800"/>
    </a:hlink>
    <a:folHlink>
      <a:srgbClr val="F45511"/>
    </a:folHlink>
  </a:clrScheme>
</a:themeOverride>
</file>

<file path=ppt/theme/themeOverride2.xml><?xml version="1.0" encoding="utf-8"?>
<a:themeOverride xmlns:a="http://schemas.openxmlformats.org/drawingml/2006/main">
  <a:clrScheme name="Flow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FF9800"/>
    </a:hlink>
    <a:folHlink>
      <a:srgbClr val="F45511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1</Template>
  <TotalTime>44</TotalTime>
  <Words>187</Words>
  <Application>Microsoft Office PowerPoint</Application>
  <PresentationFormat>Předvádění na obrazovce (4:3)</PresentationFormat>
  <Paragraphs>46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1</vt:lpstr>
      <vt:lpstr>Prezentace aplikace PowerPoint</vt:lpstr>
      <vt:lpstr>Prezentace aplikace PowerPoint</vt:lpstr>
      <vt:lpstr>Emailový server</vt:lpstr>
      <vt:lpstr>Emailové servery</vt:lpstr>
      <vt:lpstr>Prezentace aplikace PowerPoint</vt:lpstr>
      <vt:lpstr>Jak probíhá doručení</vt:lpstr>
      <vt:lpstr>Jak probíhá doručení</vt:lpstr>
      <vt:lpstr>Otestuj se:      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AdminICT</dc:creator>
  <cp:lastModifiedBy>Petr</cp:lastModifiedBy>
  <cp:revision>10</cp:revision>
  <dcterms:created xsi:type="dcterms:W3CDTF">2012-11-13T10:55:24Z</dcterms:created>
  <dcterms:modified xsi:type="dcterms:W3CDTF">2013-11-06T08:02:48Z</dcterms:modified>
</cp:coreProperties>
</file>