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9" r:id="rId3"/>
    <p:sldId id="257" r:id="rId4"/>
    <p:sldId id="259" r:id="rId5"/>
    <p:sldId id="258" r:id="rId6"/>
    <p:sldId id="260" r:id="rId7"/>
    <p:sldId id="265" r:id="rId8"/>
    <p:sldId id="264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41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Podpora výuky v technických oborech 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</a:t>
          </a:r>
          <a:r>
            <a:rPr lang="cs-CZ" sz="1600" dirty="0" smtClean="0"/>
            <a:t>ÁZEV ŠKOLY: SOŠ Net Office Orlová, spol. s r. o. 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Naděžda Tománková 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TÉMA: Na přelomu 19. a 20. století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CZ.1.07/1.5.00/34.0458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987" custLinFactNeighborY="-253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C84C90B-EB15-46D0-9326-789574A29FEA}" type="presOf" srcId="{D8197B8C-B260-4A16-BDF4-0947B075E274}" destId="{25B08C86-7E15-44DC-BE7F-FFB55DD49D12}" srcOrd="0" destOrd="0" presId="urn:microsoft.com/office/officeart/2005/8/layout/target3"/>
    <dgm:cxn modelId="{D2886594-933B-4FB6-91AE-A4F5F09DB4DA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F986146-DF4E-41DE-8B5C-6DB9573A1986}" type="presOf" srcId="{4C35D32F-0EAB-4CD7-82EE-45574DC2A586}" destId="{890E4F0B-2866-4A3F-A3C7-2A14B1797930}" srcOrd="1" destOrd="0" presId="urn:microsoft.com/office/officeart/2005/8/layout/target3"/>
    <dgm:cxn modelId="{4F3B9743-44EA-41E9-8B1D-E82DA9BF7D0D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B288584-E492-49AA-83C5-5F978F3946F0}" type="presOf" srcId="{B651F6E3-6281-48DB-9319-2AEAFDAE7572}" destId="{6BB5E863-4638-4E1D-BFDE-399D028AC4ED}" srcOrd="1" destOrd="0" presId="urn:microsoft.com/office/officeart/2005/8/layout/target3"/>
    <dgm:cxn modelId="{B6062D73-F045-416D-BF7D-3A91F8DD2214}" type="presOf" srcId="{4C35D32F-0EAB-4CD7-82EE-45574DC2A586}" destId="{8BEBB6EC-1DAA-4CAC-8A25-BC0FCBD5DBD5}" srcOrd="0" destOrd="0" presId="urn:microsoft.com/office/officeart/2005/8/layout/target3"/>
    <dgm:cxn modelId="{EE900919-63C0-4331-83DC-647E21802BE3}" type="presOf" srcId="{D8197B8C-B260-4A16-BDF4-0947B075E274}" destId="{5A5FFA88-C948-4069-8E93-59FA12366E83}" srcOrd="1" destOrd="0" presId="urn:microsoft.com/office/officeart/2005/8/layout/target3"/>
    <dgm:cxn modelId="{D52458A6-4C07-4C9B-9987-9204B38A71DE}" type="presOf" srcId="{757F3AB3-0718-4624-B441-E567A8F0AB56}" destId="{333A1088-737F-45CB-B68E-254E46348037}" srcOrd="0" destOrd="0" presId="urn:microsoft.com/office/officeart/2005/8/layout/target3"/>
    <dgm:cxn modelId="{91A09EAC-0F59-40E5-BB17-95D52D03ABC4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59184CC-F73A-4A0F-8FA0-184972E2EBA2}" type="presOf" srcId="{D1D4F407-5343-4D3F-B5B9-D407B03CAEB4}" destId="{D005CE8C-CC26-4C3E-AC11-E15060ECD759}" srcOrd="0" destOrd="0" presId="urn:microsoft.com/office/officeart/2005/8/layout/target3"/>
    <dgm:cxn modelId="{076D676F-C827-4FF6-99BE-12FCFE66E332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0B49C01-26CF-4DB4-9132-2CAEF2BFEC36}" type="presParOf" srcId="{333A1088-737F-45CB-B68E-254E46348037}" destId="{F5ABB229-8D3B-4694-996A-96F23CF14429}" srcOrd="0" destOrd="0" presId="urn:microsoft.com/office/officeart/2005/8/layout/target3"/>
    <dgm:cxn modelId="{64E870E0-3F00-4C6C-A19A-6ABAB1FC60D0}" type="presParOf" srcId="{333A1088-737F-45CB-B68E-254E46348037}" destId="{F41139FD-01EE-4571-8B17-4FB00FC51163}" srcOrd="1" destOrd="0" presId="urn:microsoft.com/office/officeart/2005/8/layout/target3"/>
    <dgm:cxn modelId="{15F30E14-6D2D-4DFB-B326-0ABD879D2CD8}" type="presParOf" srcId="{333A1088-737F-45CB-B68E-254E46348037}" destId="{D005CE8C-CC26-4C3E-AC11-E15060ECD759}" srcOrd="2" destOrd="0" presId="urn:microsoft.com/office/officeart/2005/8/layout/target3"/>
    <dgm:cxn modelId="{5C199823-6DBB-4DD7-A30E-0F5C90C18787}" type="presParOf" srcId="{333A1088-737F-45CB-B68E-254E46348037}" destId="{2C702D82-9B77-49B7-9568-BB8EB47C3372}" srcOrd="3" destOrd="0" presId="urn:microsoft.com/office/officeart/2005/8/layout/target3"/>
    <dgm:cxn modelId="{21A7B108-45D7-422E-ACFC-527983D1242D}" type="presParOf" srcId="{333A1088-737F-45CB-B68E-254E46348037}" destId="{A52A0455-90FF-4808-ABD0-F02540D31D5A}" srcOrd="4" destOrd="0" presId="urn:microsoft.com/office/officeart/2005/8/layout/target3"/>
    <dgm:cxn modelId="{79341A30-2AE6-42AC-96F7-F9C49B9405E0}" type="presParOf" srcId="{333A1088-737F-45CB-B68E-254E46348037}" destId="{6140AFEC-043D-4C43-A2F9-D0F5331DF3A3}" srcOrd="5" destOrd="0" presId="urn:microsoft.com/office/officeart/2005/8/layout/target3"/>
    <dgm:cxn modelId="{82C51605-A7C6-41AD-8127-55F36537E911}" type="presParOf" srcId="{333A1088-737F-45CB-B68E-254E46348037}" destId="{9358AC05-5D7D-4327-9F80-1AD486AEA664}" srcOrd="6" destOrd="0" presId="urn:microsoft.com/office/officeart/2005/8/layout/target3"/>
    <dgm:cxn modelId="{628F988D-DF9D-4ED4-B627-1F5B647084AC}" type="presParOf" srcId="{333A1088-737F-45CB-B68E-254E46348037}" destId="{313FC574-E1CD-4FB4-B054-0B805CE0447D}" srcOrd="7" destOrd="0" presId="urn:microsoft.com/office/officeart/2005/8/layout/target3"/>
    <dgm:cxn modelId="{737DBBC7-8DA9-4A75-B00A-EB8E2D0275C2}" type="presParOf" srcId="{333A1088-737F-45CB-B68E-254E46348037}" destId="{619D679B-A015-4ECF-8348-D1034C574F40}" srcOrd="8" destOrd="0" presId="urn:microsoft.com/office/officeart/2005/8/layout/target3"/>
    <dgm:cxn modelId="{CDECCF52-7EC3-4564-891D-C1F944D5854D}" type="presParOf" srcId="{333A1088-737F-45CB-B68E-254E46348037}" destId="{322283A8-4A27-4CDA-BAE3-F381106A9174}" srcOrd="9" destOrd="0" presId="urn:microsoft.com/office/officeart/2005/8/layout/target3"/>
    <dgm:cxn modelId="{3D88EA6A-2306-46D4-A746-827D33AFD32A}" type="presParOf" srcId="{333A1088-737F-45CB-B68E-254E46348037}" destId="{FFC9F71D-1B4F-4AD9-A4A6-86ADEFC8AF5C}" srcOrd="10" destOrd="0" presId="urn:microsoft.com/office/officeart/2005/8/layout/target3"/>
    <dgm:cxn modelId="{E036572B-3754-4E7B-9EAE-6886D5BD9F57}" type="presParOf" srcId="{333A1088-737F-45CB-B68E-254E46348037}" destId="{25B08C86-7E15-44DC-BE7F-FFB55DD49D12}" srcOrd="11" destOrd="0" presId="urn:microsoft.com/office/officeart/2005/8/layout/target3"/>
    <dgm:cxn modelId="{4423633F-A4AC-491A-8087-B370191599F1}" type="presParOf" srcId="{333A1088-737F-45CB-B68E-254E46348037}" destId="{76644BE8-9D7C-4C09-B250-3D10AF48CBB7}" srcOrd="12" destOrd="0" presId="urn:microsoft.com/office/officeart/2005/8/layout/target3"/>
    <dgm:cxn modelId="{3FB5CA2D-EDFD-44A9-8824-D619186C39FD}" type="presParOf" srcId="{333A1088-737F-45CB-B68E-254E46348037}" destId="{EE85B701-7295-41C0-BA7A-34D3756A2AE6}" srcOrd="13" destOrd="0" presId="urn:microsoft.com/office/officeart/2005/8/layout/target3"/>
    <dgm:cxn modelId="{E7257440-0FC8-46BE-BEC2-E21A8F26A028}" type="presParOf" srcId="{333A1088-737F-45CB-B68E-254E46348037}" destId="{8BEBB6EC-1DAA-4CAC-8A25-BC0FCBD5DBD5}" srcOrd="14" destOrd="0" presId="urn:microsoft.com/office/officeart/2005/8/layout/target3"/>
    <dgm:cxn modelId="{D002F066-4BEE-4261-922F-B55D874F3543}" type="presParOf" srcId="{333A1088-737F-45CB-B68E-254E46348037}" destId="{AED2198E-93D5-4001-81B4-73124B309672}" srcOrd="15" destOrd="0" presId="urn:microsoft.com/office/officeart/2005/8/layout/target3"/>
    <dgm:cxn modelId="{D21849DD-C1D0-4EE6-A727-7704AA081115}" type="presParOf" srcId="{333A1088-737F-45CB-B68E-254E46348037}" destId="{2BE915AB-18AA-4053-B92C-3BFC9ED204BB}" srcOrd="16" destOrd="0" presId="urn:microsoft.com/office/officeart/2005/8/layout/target3"/>
    <dgm:cxn modelId="{1EC53420-DB09-4115-B4D6-A35F511ADACB}" type="presParOf" srcId="{333A1088-737F-45CB-B68E-254E46348037}" destId="{6BB5E863-4638-4E1D-BFDE-399D028AC4ED}" srcOrd="17" destOrd="0" presId="urn:microsoft.com/office/officeart/2005/8/layout/target3"/>
    <dgm:cxn modelId="{1255E35E-7A98-43C4-B7BD-355E457D8603}" type="presParOf" srcId="{333A1088-737F-45CB-B68E-254E46348037}" destId="{5A5FFA88-C948-4069-8E93-59FA12366E83}" srcOrd="18" destOrd="0" presId="urn:microsoft.com/office/officeart/2005/8/layout/target3"/>
    <dgm:cxn modelId="{5A1B3F36-035F-4D1E-AA60-2B25E1797F28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3688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</a:t>
          </a:r>
          <a:r>
            <a:rPr lang="cs-CZ" sz="1600" kern="1200" dirty="0" smtClean="0"/>
            <a:t>ÁZEV ŠKOLY: SOŠ Net Office Orlová, spol. s r. o. </a:t>
          </a:r>
          <a:endParaRPr lang="cs-CZ" sz="1600" kern="1200" dirty="0"/>
        </a:p>
      </dsp:txBody>
      <dsp:txXfrm>
        <a:off x="1353688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Naděžda Tománková </a:t>
          </a:r>
          <a:endParaRPr lang="cs-CZ" sz="16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Podpora výuky v technických oborech </a:t>
          </a:r>
          <a:endParaRPr lang="cs-CZ" sz="16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Na přelomu 19. a 20. století</a:t>
          </a:r>
          <a:endParaRPr lang="cs-CZ" sz="16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CZ.1.07/1.5.00/34.0458 </a:t>
          </a:r>
          <a:endParaRPr lang="cs-CZ" sz="16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E8890-E850-4CCB-B3EB-C715BDF55623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127EE-CF7F-4816-966C-CD475983E3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96316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E8890-E850-4CCB-B3EB-C715BDF55623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127EE-CF7F-4816-966C-CD475983E3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7099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E8890-E850-4CCB-B3EB-C715BDF55623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127EE-CF7F-4816-966C-CD475983E3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7193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E8890-E850-4CCB-B3EB-C715BDF55623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127EE-CF7F-4816-966C-CD475983E3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50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E8890-E850-4CCB-B3EB-C715BDF55623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127EE-CF7F-4816-966C-CD475983E3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384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E8890-E850-4CCB-B3EB-C715BDF55623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127EE-CF7F-4816-966C-CD475983E3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98883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E8890-E850-4CCB-B3EB-C715BDF55623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127EE-CF7F-4816-966C-CD475983E3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299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E8890-E850-4CCB-B3EB-C715BDF55623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127EE-CF7F-4816-966C-CD475983E3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3817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E8890-E850-4CCB-B3EB-C715BDF55623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127EE-CF7F-4816-966C-CD475983E3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8900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E8890-E850-4CCB-B3EB-C715BDF55623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127EE-CF7F-4816-966C-CD475983E3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18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E8890-E850-4CCB-B3EB-C715BDF55623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127EE-CF7F-4816-966C-CD475983E3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617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3E8890-E850-4CCB-B3EB-C715BDF55623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8127EE-CF7F-4816-966C-CD475983E3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00536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12772078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52140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Metodický list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Zpracoval: Mgr. Naděžda Tománková</a:t>
            </a:r>
          </a:p>
          <a:p>
            <a:r>
              <a:rPr lang="cs-CZ" sz="1800" dirty="0" smtClean="0"/>
              <a:t>Cílová skupina: žáci středních škol </a:t>
            </a:r>
          </a:p>
          <a:p>
            <a:r>
              <a:rPr lang="cs-CZ" sz="1800" dirty="0" smtClean="0"/>
              <a:t>Rok vytvoření: 2013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Anotace: Materiál slouží k opakování a rozšíření učiva dějepisu ZŠ.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Probírané pojmy: Dohoda, Spolek, bosenská krize, balkánské války, utopický socialismus, komunismus, Pařížská komuna, internacionála, anarchisté</a:t>
            </a:r>
          </a:p>
          <a:p>
            <a:r>
              <a:rPr lang="cs-CZ" sz="1800" dirty="0" smtClean="0"/>
              <a:t>Předpokládaný přínos (výstup): rozšíření a upevnění učiva základní školy </a:t>
            </a:r>
          </a:p>
          <a:p>
            <a:r>
              <a:rPr lang="cs-CZ" sz="1800" dirty="0" smtClean="0"/>
              <a:t>Pomůcky: dataprojektor, počítač</a:t>
            </a:r>
          </a:p>
          <a:p>
            <a:r>
              <a:rPr lang="cs-CZ" sz="1800" dirty="0" smtClean="0"/>
              <a:t>Předpokládaný čas: 35 minut </a:t>
            </a:r>
          </a:p>
          <a:p>
            <a:r>
              <a:rPr lang="cs-CZ" sz="1800" dirty="0" smtClean="0"/>
              <a:t>Postup: Teoretický základ představuje definování nového učiva</a:t>
            </a:r>
            <a:r>
              <a:rPr lang="cs-CZ" sz="1800" dirty="0"/>
              <a:t>.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Souhlasím se zveřejněním mého příspěvku v knižní či elektronické podobě jako metodického materiálu.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0410072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přelomu 19. a 20.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/>
              <a:t>Spolek a </a:t>
            </a:r>
            <a:r>
              <a:rPr lang="cs-CZ" u="sng" dirty="0" smtClean="0"/>
              <a:t>Dohoda</a:t>
            </a:r>
          </a:p>
          <a:p>
            <a:r>
              <a:rPr lang="cs-CZ" b="1" dirty="0" smtClean="0"/>
              <a:t>Dvojspolek</a:t>
            </a:r>
            <a:r>
              <a:rPr lang="cs-CZ" dirty="0" smtClean="0"/>
              <a:t> = obranná smlouva mezi </a:t>
            </a:r>
            <a:r>
              <a:rPr lang="cs-CZ" dirty="0"/>
              <a:t>N</a:t>
            </a:r>
            <a:r>
              <a:rPr lang="cs-CZ" dirty="0" smtClean="0"/>
              <a:t>ěmeckem a Rakousko-Uherskem 1879,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1882 + Itálie, vznik </a:t>
            </a:r>
            <a:r>
              <a:rPr lang="cs-CZ" b="1" dirty="0" err="1" smtClean="0"/>
              <a:t>Trojspoleku</a:t>
            </a:r>
            <a:endParaRPr lang="cs-CZ" b="1" dirty="0" smtClean="0"/>
          </a:p>
          <a:p>
            <a:r>
              <a:rPr lang="cs-CZ" dirty="0" smtClean="0"/>
              <a:t>1914 Osmanská říše, 1915 Bulharsko </a:t>
            </a:r>
          </a:p>
          <a:p>
            <a:r>
              <a:rPr lang="cs-CZ" b="1" dirty="0" err="1" smtClean="0"/>
              <a:t>Dvojdohoda</a:t>
            </a:r>
            <a:r>
              <a:rPr lang="cs-CZ" b="1" dirty="0" smtClean="0"/>
              <a:t> = </a:t>
            </a:r>
            <a:r>
              <a:rPr lang="cs-CZ" dirty="0" smtClean="0"/>
              <a:t>smlouva mezi Francií a Ruskem, 1907 + Velká Británie, vznik </a:t>
            </a:r>
            <a:r>
              <a:rPr lang="cs-CZ" b="1" dirty="0" smtClean="0"/>
              <a:t>Trojdohody</a:t>
            </a:r>
          </a:p>
          <a:p>
            <a:r>
              <a:rPr lang="cs-CZ" dirty="0"/>
              <a:t>p</a:t>
            </a:r>
            <a:r>
              <a:rPr lang="cs-CZ" dirty="0" smtClean="0"/>
              <a:t>řidala se Itálie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61907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Konflikty před vypuknutím 1.světové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1) </a:t>
            </a:r>
            <a:r>
              <a:rPr lang="cs-CZ" b="1" dirty="0" smtClean="0"/>
              <a:t>bosenská krize</a:t>
            </a:r>
          </a:p>
          <a:p>
            <a:pPr>
              <a:buFontTx/>
              <a:buChar char="-"/>
            </a:pPr>
            <a:r>
              <a:rPr lang="cs-CZ" dirty="0" smtClean="0"/>
              <a:t>zapříčiněná r.</a:t>
            </a:r>
            <a:r>
              <a:rPr lang="cs-CZ" b="1" dirty="0" smtClean="0"/>
              <a:t>1908</a:t>
            </a:r>
            <a:r>
              <a:rPr lang="cs-CZ" dirty="0" smtClean="0"/>
              <a:t> anexí Bosny a Hercegoviny Rakousko-Uherskem, nesouhlas Ruska a Srbska</a:t>
            </a:r>
          </a:p>
          <a:p>
            <a:pPr>
              <a:buFontTx/>
              <a:buChar char="-"/>
            </a:pPr>
            <a:r>
              <a:rPr lang="cs-CZ" dirty="0"/>
              <a:t>k</a:t>
            </a:r>
            <a:r>
              <a:rPr lang="cs-CZ" dirty="0" smtClean="0"/>
              <a:t>onflikt zažehnán </a:t>
            </a:r>
          </a:p>
          <a:p>
            <a:pPr marL="0" indent="0">
              <a:buNone/>
            </a:pPr>
            <a:r>
              <a:rPr lang="cs-CZ" dirty="0" smtClean="0"/>
              <a:t>2) </a:t>
            </a:r>
            <a:r>
              <a:rPr lang="cs-CZ" b="1" dirty="0" smtClean="0"/>
              <a:t>Balkánské války</a:t>
            </a:r>
          </a:p>
          <a:p>
            <a:pPr>
              <a:buFontTx/>
              <a:buChar char="-"/>
            </a:pPr>
            <a:r>
              <a:rPr lang="cs-CZ" dirty="0" smtClean="0"/>
              <a:t>důvodem rozšiřování území Bulharska, Srbska, Řecka a Černé Hory na úkor Osmanské říše (Turecka)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44894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První balkánská válka </a:t>
            </a:r>
            <a:r>
              <a:rPr lang="cs-CZ" sz="2400" dirty="0"/>
              <a:t>: </a:t>
            </a:r>
            <a:r>
              <a:rPr lang="cs-CZ" sz="2400" b="1" dirty="0"/>
              <a:t>1912 – 1913  </a:t>
            </a:r>
            <a:r>
              <a:rPr lang="cs-CZ" sz="2400" dirty="0"/>
              <a:t>vpád do Turecka, poraženo, vítězné státy se neshodly na rozdělení dobytého území </a:t>
            </a:r>
          </a:p>
          <a:p>
            <a:pPr marL="0" indent="0">
              <a:buNone/>
            </a:pPr>
            <a:r>
              <a:rPr lang="cs-CZ" sz="2400" b="1" dirty="0" smtClean="0"/>
              <a:t>Druhá balkánská válka</a:t>
            </a:r>
            <a:r>
              <a:rPr lang="cs-CZ" sz="2400" dirty="0" smtClean="0"/>
              <a:t>: </a:t>
            </a:r>
            <a:r>
              <a:rPr lang="cs-CZ" sz="2400" b="1" dirty="0" smtClean="0"/>
              <a:t>1913</a:t>
            </a:r>
          </a:p>
          <a:p>
            <a:pPr marL="0" indent="0">
              <a:buNone/>
            </a:pPr>
            <a:r>
              <a:rPr lang="cs-CZ" sz="2400" dirty="0" smtClean="0"/>
              <a:t>Bulharsko x  Srbsko, Řecko</a:t>
            </a:r>
          </a:p>
          <a:p>
            <a:pPr marL="0" indent="0">
              <a:buNone/>
            </a:pPr>
            <a:r>
              <a:rPr lang="cs-CZ" sz="2400" dirty="0" smtClean="0"/>
              <a:t>Bulharsko poraženo, přišlo o většinu územních zisků, orientovalo se na Trojspolek</a:t>
            </a:r>
          </a:p>
          <a:p>
            <a:pPr marL="0" indent="0">
              <a:buNone/>
            </a:pPr>
            <a:r>
              <a:rPr lang="cs-CZ" sz="2400" dirty="0" smtClean="0"/>
              <a:t>Oba válečné konflikty trvaly 10 týdnů, </a:t>
            </a:r>
          </a:p>
          <a:p>
            <a:pPr marL="0" indent="0">
              <a:buNone/>
            </a:pPr>
            <a:r>
              <a:rPr lang="cs-CZ" sz="2400" dirty="0" smtClean="0"/>
              <a:t>zahynulo 200 000 vojáků.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Změna zahraniční politiky balkánských států: Srbsko a Řecko – Dohoda, Bulharsko- Spolek. Napětí trvá.</a:t>
            </a: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5870719"/>
              </p:ext>
            </p:extLst>
          </p:nvPr>
        </p:nvGraphicFramePr>
        <p:xfrm>
          <a:off x="611560" y="6858000"/>
          <a:ext cx="9505056" cy="365760"/>
        </p:xfrm>
        <a:graphic>
          <a:graphicData uri="http://schemas.openxmlformats.org/drawingml/2006/table">
            <a:tbl>
              <a:tblPr/>
              <a:tblGrid>
                <a:gridCol w="9505056"/>
              </a:tblGrid>
              <a:tr h="0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7904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Dělnické hnutí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vznik s rozvojem kapitalismu zejména v Anglii  </a:t>
            </a:r>
          </a:p>
          <a:p>
            <a:r>
              <a:rPr lang="cs-CZ" b="1" dirty="0" smtClean="0"/>
              <a:t>dělnická otázka </a:t>
            </a:r>
            <a:r>
              <a:rPr lang="cs-CZ" dirty="0" smtClean="0"/>
              <a:t>= těžké životní a pracovní podmínky  dělnictva</a:t>
            </a:r>
          </a:p>
          <a:p>
            <a:r>
              <a:rPr lang="cs-CZ" b="1" dirty="0"/>
              <a:t>u</a:t>
            </a:r>
            <a:r>
              <a:rPr lang="cs-CZ" b="1" dirty="0" smtClean="0"/>
              <a:t>topičtí socialisté </a:t>
            </a:r>
            <a:r>
              <a:rPr lang="cs-CZ" dirty="0" smtClean="0"/>
              <a:t>– společnost bez vykořisťování ( </a:t>
            </a:r>
            <a:r>
              <a:rPr lang="cs-CZ" dirty="0" err="1" smtClean="0"/>
              <a:t>Owen</a:t>
            </a:r>
            <a:r>
              <a:rPr lang="cs-CZ" dirty="0" smtClean="0"/>
              <a:t>, Saint-Simon)</a:t>
            </a:r>
          </a:p>
          <a:p>
            <a:r>
              <a:rPr lang="cs-CZ" b="1" dirty="0"/>
              <a:t>k</a:t>
            </a:r>
            <a:r>
              <a:rPr lang="cs-CZ" b="1" dirty="0" smtClean="0"/>
              <a:t>omunismus</a:t>
            </a:r>
            <a:r>
              <a:rPr lang="cs-CZ" dirty="0" smtClean="0"/>
              <a:t>- zakladatelé ideologie </a:t>
            </a:r>
            <a:r>
              <a:rPr lang="cs-CZ" dirty="0"/>
              <a:t>Karl Marx a Friedrich Engels, vtiskli levicovému hnutí revoluční charakter: soukromé vlastnictví mohou vykořisťovaní zrušit jen </a:t>
            </a:r>
            <a:r>
              <a:rPr lang="cs-CZ" dirty="0" smtClean="0"/>
              <a:t>násilím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/>
              <a:t>Komunistický </a:t>
            </a:r>
            <a:r>
              <a:rPr lang="cs-CZ" b="1" dirty="0" smtClean="0"/>
              <a:t>manifest</a:t>
            </a:r>
            <a:r>
              <a:rPr lang="cs-CZ" dirty="0" smtClean="0"/>
              <a:t> (1848, Londýn) </a:t>
            </a:r>
            <a:endParaRPr lang="cs-CZ" dirty="0"/>
          </a:p>
          <a:p>
            <a:pPr>
              <a:buFontTx/>
              <a:buChar char="-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673636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I. internacionála </a:t>
            </a:r>
            <a:r>
              <a:rPr lang="cs-CZ" dirty="0" smtClean="0"/>
              <a:t>(1864 - 1876) = mezinárodní dělnické sdružení, podpora vzniku odborových organizací, zavedení osmihodinové pracovní doby, omezení práce žen a dětí</a:t>
            </a:r>
          </a:p>
          <a:p>
            <a:r>
              <a:rPr lang="cs-CZ" b="1" dirty="0" smtClean="0"/>
              <a:t>II. Internacionála </a:t>
            </a:r>
            <a:r>
              <a:rPr lang="cs-CZ" dirty="0" smtClean="0"/>
              <a:t>(1889 – </a:t>
            </a:r>
          </a:p>
          <a:p>
            <a:r>
              <a:rPr lang="cs-CZ" dirty="0" err="1" smtClean="0"/>
              <a:t>hl.úkolem</a:t>
            </a:r>
            <a:r>
              <a:rPr lang="cs-CZ" dirty="0" smtClean="0"/>
              <a:t> spojit dělníky, vyhlášení 1. května Svátkem práce (1890)</a:t>
            </a:r>
          </a:p>
          <a:p>
            <a:r>
              <a:rPr lang="cs-CZ" dirty="0" smtClean="0"/>
              <a:t>vzestup odborového hnutí</a:t>
            </a:r>
          </a:p>
        </p:txBody>
      </p:sp>
    </p:spTree>
    <p:extLst>
      <p:ext uri="{BB962C8B-B14F-4D97-AF65-F5344CB8AC3E}">
        <p14:creationId xmlns:p14="http://schemas.microsoft.com/office/powerpoint/2010/main" val="5878473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1. pokus uskutečnit socialistické myšlenky: </a:t>
            </a:r>
            <a:r>
              <a:rPr lang="cs-CZ" b="1" dirty="0"/>
              <a:t>Pařížská komuna – </a:t>
            </a:r>
            <a:r>
              <a:rPr lang="cs-CZ" dirty="0"/>
              <a:t>povstání socialistů trvalo 2 měsíce, vojensky potlačeno</a:t>
            </a:r>
          </a:p>
          <a:p>
            <a:r>
              <a:rPr lang="cs-CZ" b="1" dirty="0"/>
              <a:t>anarchisté </a:t>
            </a:r>
            <a:r>
              <a:rPr lang="cs-CZ" dirty="0"/>
              <a:t>– proti jakékoli formě státu (atentáty na politiky)</a:t>
            </a:r>
          </a:p>
          <a:p>
            <a:r>
              <a:rPr lang="cs-CZ" dirty="0" smtClean="0"/>
              <a:t>vznik politických stran: </a:t>
            </a:r>
            <a:r>
              <a:rPr lang="cs-CZ" dirty="0"/>
              <a:t>s</a:t>
            </a:r>
            <a:r>
              <a:rPr lang="cs-CZ" dirty="0" smtClean="0"/>
              <a:t>ociálně demokratická (v Rakousku 1874), Českoslovanská strana sociálně demokratická dělnická (v Praze 1878)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88976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i="1" dirty="0"/>
              <a:t>Encyklopedický slovník</a:t>
            </a:r>
            <a:r>
              <a:rPr lang="cs-CZ" dirty="0"/>
              <a:t>. 1. vyd. Praha: Odeon, 1993, 1253 s. ISBN 80-207-0438-8. KOLEKTIV AUTORŮ. </a:t>
            </a:r>
          </a:p>
          <a:p>
            <a:pPr>
              <a:defRPr/>
            </a:pPr>
            <a:r>
              <a:rPr lang="cs-CZ" dirty="0"/>
              <a:t>ČORNEJ, Petr. </a:t>
            </a:r>
            <a:r>
              <a:rPr lang="cs-CZ" i="1" dirty="0"/>
              <a:t>Dějepis pro střední odborné školy</a:t>
            </a:r>
            <a:r>
              <a:rPr lang="cs-CZ" dirty="0"/>
              <a:t>. 1. vyd. Praha: SPN - pedagogické nakladatelství, c2002, 238 s. ISBN 80-723-5194-X. </a:t>
            </a:r>
            <a:endParaRPr lang="cs-CZ" dirty="0" smtClean="0"/>
          </a:p>
          <a:p>
            <a:pPr marL="0" indent="0">
              <a:buNone/>
              <a:defRPr/>
            </a:pPr>
            <a:endParaRPr lang="cs-CZ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84465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522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Metodický list</vt:lpstr>
      <vt:lpstr>Na přelomu 19. a 20. století</vt:lpstr>
      <vt:lpstr>Konflikty před vypuknutím 1.světové války</vt:lpstr>
      <vt:lpstr>Prezentace aplikace PowerPoint</vt:lpstr>
      <vt:lpstr>Dělnické hnutí</vt:lpstr>
      <vt:lpstr>Prezentace aplikace PowerPoint</vt:lpstr>
      <vt:lpstr>Prezentace aplikace PowerPoint</vt:lpstr>
      <vt:lpstr>zdroje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 přelomu 19. a 20. století</dc:title>
  <dc:creator>a</dc:creator>
  <cp:lastModifiedBy>a</cp:lastModifiedBy>
  <cp:revision>20</cp:revision>
  <dcterms:created xsi:type="dcterms:W3CDTF">2013-02-24T13:41:59Z</dcterms:created>
  <dcterms:modified xsi:type="dcterms:W3CDTF">2013-06-27T16:14:39Z</dcterms:modified>
</cp:coreProperties>
</file>