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První čs. </a:t>
          </a:r>
          <a:r>
            <a:rPr lang="cs-CZ" sz="1600" smtClean="0"/>
            <a:t>odboj </a:t>
          </a:r>
          <a:r>
            <a:rPr lang="cs-CZ" sz="1600" dirty="0" smtClean="0"/>
            <a:t>1914-1918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590CEB-42C5-450A-BAA6-31F78B4B6F4B}" type="presOf" srcId="{757F3AB3-0718-4624-B441-E567A8F0AB56}" destId="{333A1088-737F-45CB-B68E-254E46348037}" srcOrd="0" destOrd="0" presId="urn:microsoft.com/office/officeart/2005/8/layout/target3"/>
    <dgm:cxn modelId="{8151A790-D0A2-43AD-82DD-2CF581ADBA8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04887CA-9072-436A-B682-4BD8596CFA2A}" type="presOf" srcId="{D1D4F407-5343-4D3F-B5B9-D407B03CAEB4}" destId="{AED2198E-93D5-4001-81B4-73124B309672}" srcOrd="1" destOrd="0" presId="urn:microsoft.com/office/officeart/2005/8/layout/target3"/>
    <dgm:cxn modelId="{12D1952B-D150-40BC-99D3-A18E4D8CE94C}" type="presOf" srcId="{4C35D32F-0EAB-4CD7-82EE-45574DC2A586}" destId="{8BEBB6EC-1DAA-4CAC-8A25-BC0FCBD5DBD5}" srcOrd="0" destOrd="0" presId="urn:microsoft.com/office/officeart/2005/8/layout/target3"/>
    <dgm:cxn modelId="{128C250A-104E-4F6C-9020-D4F4074232E1}" type="presOf" srcId="{D1B46980-6531-4606-95E6-44980827E919}" destId="{6140AFEC-043D-4C43-A2F9-D0F5331DF3A3}" srcOrd="0" destOrd="0" presId="urn:microsoft.com/office/officeart/2005/8/layout/target3"/>
    <dgm:cxn modelId="{751075FF-355D-4145-B6C4-C03DBCEFC8CB}" type="presOf" srcId="{D8197B8C-B260-4A16-BDF4-0947B075E274}" destId="{5A5FFA88-C948-4069-8E93-59FA12366E83}" srcOrd="1" destOrd="0" presId="urn:microsoft.com/office/officeart/2005/8/layout/target3"/>
    <dgm:cxn modelId="{5545B42A-6AAD-47E3-BE95-600C67BC6D84}" type="presOf" srcId="{B651F6E3-6281-48DB-9319-2AEAFDAE7572}" destId="{619D679B-A015-4ECF-8348-D1034C574F40}" srcOrd="0" destOrd="0" presId="urn:microsoft.com/office/officeart/2005/8/layout/target3"/>
    <dgm:cxn modelId="{35236F2B-69E7-466E-BACF-A93338F5C9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2D0676-92E1-4C41-ACBC-0BA524FAEB11}" type="presOf" srcId="{D1D4F407-5343-4D3F-B5B9-D407B03CAEB4}" destId="{D005CE8C-CC26-4C3E-AC11-E15060ECD759}" srcOrd="0" destOrd="0" presId="urn:microsoft.com/office/officeart/2005/8/layout/target3"/>
    <dgm:cxn modelId="{F93283C4-11B0-4ABA-BCF1-AD849C2B40EE}" type="presOf" srcId="{4C35D32F-0EAB-4CD7-82EE-45574DC2A586}" destId="{890E4F0B-2866-4A3F-A3C7-2A14B1797930}" srcOrd="1" destOrd="0" presId="urn:microsoft.com/office/officeart/2005/8/layout/target3"/>
    <dgm:cxn modelId="{A7BB6F1F-DBA6-441A-86F8-640AD32C981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2F0C92-FC9E-4CC4-81F9-084306FCA45E}" type="presParOf" srcId="{333A1088-737F-45CB-B68E-254E46348037}" destId="{F5ABB229-8D3B-4694-996A-96F23CF14429}" srcOrd="0" destOrd="0" presId="urn:microsoft.com/office/officeart/2005/8/layout/target3"/>
    <dgm:cxn modelId="{80D7B304-A48E-4C6A-8DC7-2360860A85EB}" type="presParOf" srcId="{333A1088-737F-45CB-B68E-254E46348037}" destId="{F41139FD-01EE-4571-8B17-4FB00FC51163}" srcOrd="1" destOrd="0" presId="urn:microsoft.com/office/officeart/2005/8/layout/target3"/>
    <dgm:cxn modelId="{C78C7AD4-FA14-486D-8723-8524A299CCB4}" type="presParOf" srcId="{333A1088-737F-45CB-B68E-254E46348037}" destId="{D005CE8C-CC26-4C3E-AC11-E15060ECD759}" srcOrd="2" destOrd="0" presId="urn:microsoft.com/office/officeart/2005/8/layout/target3"/>
    <dgm:cxn modelId="{2AAD1233-2C41-4A5C-8196-B01AAD758F90}" type="presParOf" srcId="{333A1088-737F-45CB-B68E-254E46348037}" destId="{2C702D82-9B77-49B7-9568-BB8EB47C3372}" srcOrd="3" destOrd="0" presId="urn:microsoft.com/office/officeart/2005/8/layout/target3"/>
    <dgm:cxn modelId="{81BA11A9-57F3-4295-8B2F-1FA51351FEE3}" type="presParOf" srcId="{333A1088-737F-45CB-B68E-254E46348037}" destId="{A52A0455-90FF-4808-ABD0-F02540D31D5A}" srcOrd="4" destOrd="0" presId="urn:microsoft.com/office/officeart/2005/8/layout/target3"/>
    <dgm:cxn modelId="{EBF9F705-040E-47DB-A8EC-DF314810F2A0}" type="presParOf" srcId="{333A1088-737F-45CB-B68E-254E46348037}" destId="{6140AFEC-043D-4C43-A2F9-D0F5331DF3A3}" srcOrd="5" destOrd="0" presId="urn:microsoft.com/office/officeart/2005/8/layout/target3"/>
    <dgm:cxn modelId="{0CE7234B-DF96-4ABB-827F-D8980BEA7D50}" type="presParOf" srcId="{333A1088-737F-45CB-B68E-254E46348037}" destId="{9358AC05-5D7D-4327-9F80-1AD486AEA664}" srcOrd="6" destOrd="0" presId="urn:microsoft.com/office/officeart/2005/8/layout/target3"/>
    <dgm:cxn modelId="{E1AB5FF6-30BB-48EA-BF3A-C0245ED527DE}" type="presParOf" srcId="{333A1088-737F-45CB-B68E-254E46348037}" destId="{313FC574-E1CD-4FB4-B054-0B805CE0447D}" srcOrd="7" destOrd="0" presId="urn:microsoft.com/office/officeart/2005/8/layout/target3"/>
    <dgm:cxn modelId="{B0890ED2-4AA0-4862-8809-CEE12229ED60}" type="presParOf" srcId="{333A1088-737F-45CB-B68E-254E46348037}" destId="{619D679B-A015-4ECF-8348-D1034C574F40}" srcOrd="8" destOrd="0" presId="urn:microsoft.com/office/officeart/2005/8/layout/target3"/>
    <dgm:cxn modelId="{E1CD0778-9395-4EE8-876A-8DD208487AA6}" type="presParOf" srcId="{333A1088-737F-45CB-B68E-254E46348037}" destId="{322283A8-4A27-4CDA-BAE3-F381106A9174}" srcOrd="9" destOrd="0" presId="urn:microsoft.com/office/officeart/2005/8/layout/target3"/>
    <dgm:cxn modelId="{4964C993-04BC-4024-B412-A3D5E95C4F4F}" type="presParOf" srcId="{333A1088-737F-45CB-B68E-254E46348037}" destId="{FFC9F71D-1B4F-4AD9-A4A6-86ADEFC8AF5C}" srcOrd="10" destOrd="0" presId="urn:microsoft.com/office/officeart/2005/8/layout/target3"/>
    <dgm:cxn modelId="{6D98E698-F4E1-49F4-B59B-21EA5A7B3263}" type="presParOf" srcId="{333A1088-737F-45CB-B68E-254E46348037}" destId="{25B08C86-7E15-44DC-BE7F-FFB55DD49D12}" srcOrd="11" destOrd="0" presId="urn:microsoft.com/office/officeart/2005/8/layout/target3"/>
    <dgm:cxn modelId="{70357393-BF4F-40B4-912D-B6227C4583A6}" type="presParOf" srcId="{333A1088-737F-45CB-B68E-254E46348037}" destId="{76644BE8-9D7C-4C09-B250-3D10AF48CBB7}" srcOrd="12" destOrd="0" presId="urn:microsoft.com/office/officeart/2005/8/layout/target3"/>
    <dgm:cxn modelId="{1FAF9940-D5A5-4F2E-A1E0-3F7137E669D8}" type="presParOf" srcId="{333A1088-737F-45CB-B68E-254E46348037}" destId="{EE85B701-7295-41C0-BA7A-34D3756A2AE6}" srcOrd="13" destOrd="0" presId="urn:microsoft.com/office/officeart/2005/8/layout/target3"/>
    <dgm:cxn modelId="{6178C66A-CCD5-4F7B-9711-F10F87787668}" type="presParOf" srcId="{333A1088-737F-45CB-B68E-254E46348037}" destId="{8BEBB6EC-1DAA-4CAC-8A25-BC0FCBD5DBD5}" srcOrd="14" destOrd="0" presId="urn:microsoft.com/office/officeart/2005/8/layout/target3"/>
    <dgm:cxn modelId="{E3EB4C6A-1B0E-4016-891B-6BE7479101D4}" type="presParOf" srcId="{333A1088-737F-45CB-B68E-254E46348037}" destId="{AED2198E-93D5-4001-81B4-73124B309672}" srcOrd="15" destOrd="0" presId="urn:microsoft.com/office/officeart/2005/8/layout/target3"/>
    <dgm:cxn modelId="{26CF9EA1-A4DB-4270-B6CD-62E715394DE3}" type="presParOf" srcId="{333A1088-737F-45CB-B68E-254E46348037}" destId="{2BE915AB-18AA-4053-B92C-3BFC9ED204BB}" srcOrd="16" destOrd="0" presId="urn:microsoft.com/office/officeart/2005/8/layout/target3"/>
    <dgm:cxn modelId="{902EA880-FE25-4F1A-ABE0-85154AEE7017}" type="presParOf" srcId="{333A1088-737F-45CB-B68E-254E46348037}" destId="{6BB5E863-4638-4E1D-BFDE-399D028AC4ED}" srcOrd="17" destOrd="0" presId="urn:microsoft.com/office/officeart/2005/8/layout/target3"/>
    <dgm:cxn modelId="{332E6A53-B974-45FA-AF66-5B0B1AB7FAAB}" type="presParOf" srcId="{333A1088-737F-45CB-B68E-254E46348037}" destId="{5A5FFA88-C948-4069-8E93-59FA12366E83}" srcOrd="18" destOrd="0" presId="urn:microsoft.com/office/officeart/2005/8/layout/target3"/>
    <dgm:cxn modelId="{A06ABCBB-6260-4146-B20D-32D8745A92B0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První čs. </a:t>
          </a:r>
          <a:r>
            <a:rPr lang="cs-CZ" sz="1600" kern="1200" smtClean="0"/>
            <a:t>odboj </a:t>
          </a:r>
          <a:r>
            <a:rPr lang="cs-CZ" sz="1600" kern="1200" dirty="0" smtClean="0"/>
            <a:t>1914-1918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857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788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288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797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810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818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435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903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438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90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59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696382-0DA8-4BD2-8738-1E3BB7D94F2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01208-1B6F-47E0-B7B9-3C22E27F6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226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0711243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53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domácí a zahraniční odboj, </a:t>
            </a:r>
            <a:r>
              <a:rPr lang="cs-CZ" sz="1800" dirty="0" err="1" smtClean="0"/>
              <a:t>čs.legie</a:t>
            </a:r>
            <a:endParaRPr lang="cs-CZ" sz="1800" dirty="0" smtClean="0"/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30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95059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První československý odboj</a:t>
            </a:r>
            <a:br>
              <a:rPr lang="cs-CZ" dirty="0" smtClean="0"/>
            </a:br>
            <a:r>
              <a:rPr lang="cs-CZ" dirty="0" smtClean="0"/>
              <a:t>1914-1918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rotirakouská nálada, česká společnost  rusofilská a panslavistická</a:t>
            </a:r>
          </a:p>
          <a:p>
            <a:r>
              <a:rPr lang="cs-CZ" dirty="0"/>
              <a:t>n</a:t>
            </a:r>
            <a:r>
              <a:rPr lang="cs-CZ" dirty="0" smtClean="0"/>
              <a:t>echuť bojovat proti Slovanům (Rusům, Srbům)</a:t>
            </a:r>
          </a:p>
          <a:p>
            <a:r>
              <a:rPr lang="cs-CZ" dirty="0"/>
              <a:t>n</a:t>
            </a:r>
            <a:r>
              <a:rPr lang="cs-CZ" dirty="0" smtClean="0"/>
              <a:t>a východní frontě přebíhání k nepříteli a dobrovolné zajetí</a:t>
            </a:r>
          </a:p>
          <a:p>
            <a:r>
              <a:rPr lang="cs-CZ" dirty="0"/>
              <a:t>d</a:t>
            </a:r>
            <a:r>
              <a:rPr lang="cs-CZ" dirty="0" smtClean="0"/>
              <a:t>vě složky: </a:t>
            </a:r>
            <a:r>
              <a:rPr lang="cs-CZ" b="1" dirty="0" smtClean="0"/>
              <a:t>domácí a zahraniční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8520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rientuje se na jednání, vytváření tlaku na Vídeň</a:t>
            </a:r>
          </a:p>
          <a:p>
            <a:r>
              <a:rPr lang="cs-CZ" dirty="0" smtClean="0"/>
              <a:t>kritika režimu:</a:t>
            </a:r>
          </a:p>
          <a:p>
            <a:pPr marL="0" indent="0">
              <a:buNone/>
            </a:pPr>
            <a:r>
              <a:rPr lang="cs-CZ" b="1" dirty="0" smtClean="0"/>
              <a:t>Karel Kramář, Alois Rašín </a:t>
            </a:r>
            <a:r>
              <a:rPr lang="cs-CZ" dirty="0" smtClean="0"/>
              <a:t>– zatčeni</a:t>
            </a:r>
          </a:p>
          <a:p>
            <a:r>
              <a:rPr lang="cs-CZ" b="1" dirty="0" err="1" smtClean="0"/>
              <a:t>Maffie</a:t>
            </a:r>
            <a:r>
              <a:rPr lang="cs-CZ" dirty="0" smtClean="0"/>
              <a:t> = tajná odbojová organizace, zakladatel Edvard Beneš, usiluje o spojení domácího a zahraničního odboje, špionážní služby </a:t>
            </a:r>
          </a:p>
          <a:p>
            <a:r>
              <a:rPr lang="cs-CZ" b="1" dirty="0" smtClean="0"/>
              <a:t>Český svaz </a:t>
            </a:r>
            <a:r>
              <a:rPr lang="cs-CZ" dirty="0" smtClean="0"/>
              <a:t>– sdružoval poslance vídeňského parlamentu, cílem koordinovat č. politiku na říšské radě</a:t>
            </a:r>
          </a:p>
          <a:p>
            <a:r>
              <a:rPr lang="cs-CZ" b="1" dirty="0" smtClean="0"/>
              <a:t>Národní výbor čs.</a:t>
            </a:r>
            <a:r>
              <a:rPr lang="cs-CZ" dirty="0" smtClean="0"/>
              <a:t>– nejvyšší orgán v zemi, autorita domácího odboje, vyhlásil samostatný stát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065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Zahraniční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ombinuje diplomatické akce  s vojenskými</a:t>
            </a:r>
          </a:p>
          <a:p>
            <a:r>
              <a:rPr lang="cs-CZ" dirty="0" smtClean="0"/>
              <a:t>představitelé:</a:t>
            </a:r>
          </a:p>
          <a:p>
            <a:pPr marL="0" indent="0">
              <a:buNone/>
            </a:pPr>
            <a:r>
              <a:rPr lang="cs-CZ" b="1" dirty="0" smtClean="0"/>
              <a:t>Tomáš Garrigue Masaryk, Edvard Beneš,</a:t>
            </a:r>
            <a:r>
              <a:rPr lang="cs-CZ" b="1" dirty="0"/>
              <a:t> </a:t>
            </a:r>
            <a:r>
              <a:rPr lang="cs-CZ" b="1" dirty="0" smtClean="0"/>
              <a:t>Milan </a:t>
            </a:r>
            <a:r>
              <a:rPr lang="cs-CZ" b="1" dirty="0"/>
              <a:t>R</a:t>
            </a:r>
            <a:r>
              <a:rPr lang="cs-CZ" b="1" dirty="0" smtClean="0"/>
              <a:t>astislav Štefánik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entrum odboje</a:t>
            </a:r>
            <a:r>
              <a:rPr lang="cs-CZ" b="1" dirty="0" smtClean="0"/>
              <a:t>: </a:t>
            </a:r>
            <a:r>
              <a:rPr lang="cs-CZ" dirty="0" smtClean="0"/>
              <a:t>Paříž, USA</a:t>
            </a:r>
          </a:p>
          <a:p>
            <a:pPr marL="0" indent="0">
              <a:buNone/>
            </a:pPr>
            <a:r>
              <a:rPr lang="cs-CZ" b="1" dirty="0" smtClean="0"/>
              <a:t>Česká národní rada </a:t>
            </a:r>
            <a:r>
              <a:rPr lang="cs-CZ" dirty="0" smtClean="0"/>
              <a:t>– hlavní orgán protirakouského odboje, podporuje vznik československých jednotek v zahraničí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722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Československé legie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= dobrovolnické jednotky Čechů a Slováků, rekrutovali se z krajanů a zajatců, bojovaly na straně Dohody</a:t>
            </a:r>
          </a:p>
          <a:p>
            <a:r>
              <a:rPr lang="cs-CZ" dirty="0" smtClean="0"/>
              <a:t>bojová jednotka ve Francii 1914 </a:t>
            </a:r>
            <a:r>
              <a:rPr lang="cs-CZ" b="1" dirty="0" smtClean="0"/>
              <a:t>Rota Nazdar</a:t>
            </a:r>
          </a:p>
          <a:p>
            <a:r>
              <a:rPr lang="cs-CZ" dirty="0"/>
              <a:t>v</a:t>
            </a:r>
            <a:r>
              <a:rPr lang="cs-CZ" dirty="0" smtClean="0"/>
              <a:t> Rusku průzkumná </a:t>
            </a:r>
            <a:r>
              <a:rPr lang="cs-CZ" b="1" dirty="0" smtClean="0"/>
              <a:t>Česká družina</a:t>
            </a:r>
            <a:r>
              <a:rPr lang="cs-CZ" dirty="0" smtClean="0"/>
              <a:t>, 1914-16 součást ruské armády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3178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Rusko</a:t>
            </a:r>
            <a:r>
              <a:rPr lang="cs-CZ" dirty="0" smtClean="0"/>
              <a:t> – 77 000 mužů (3652 padlo)</a:t>
            </a:r>
          </a:p>
          <a:p>
            <a:pPr marL="0" indent="0">
              <a:buNone/>
            </a:pPr>
            <a:r>
              <a:rPr lang="cs-CZ" dirty="0" smtClean="0"/>
              <a:t>X u Zborova (2.července 1917)- padlo tam téměř 200 legionářů</a:t>
            </a:r>
          </a:p>
          <a:p>
            <a:pPr marL="0" indent="0">
              <a:buNone/>
            </a:pPr>
            <a:r>
              <a:rPr lang="cs-CZ" b="1" dirty="0" smtClean="0"/>
              <a:t>Itálie</a:t>
            </a:r>
            <a:r>
              <a:rPr lang="cs-CZ" dirty="0" smtClean="0"/>
              <a:t> – 23 000 mužů (355 padlých)</a:t>
            </a:r>
          </a:p>
          <a:p>
            <a:pPr marL="0" indent="0">
              <a:buNone/>
            </a:pPr>
            <a:r>
              <a:rPr lang="cs-CZ" b="1" dirty="0" smtClean="0"/>
              <a:t>Francie</a:t>
            </a:r>
            <a:r>
              <a:rPr lang="cs-CZ" dirty="0" smtClean="0"/>
              <a:t> – 11 000 (630 padlých)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620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</a:p>
          <a:p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r>
              <a:rPr lang="cs-CZ" dirty="0"/>
              <a:t>http://</a:t>
            </a:r>
            <a:r>
              <a:rPr lang="cs-CZ" dirty="0" smtClean="0"/>
              <a:t>cs.wikipedia.org/wiki/Československé </a:t>
            </a:r>
            <a:r>
              <a:rPr lang="cs-CZ" dirty="0" smtClean="0"/>
              <a:t>legie</a:t>
            </a:r>
          </a:p>
          <a:p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5867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428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Metodický list</vt:lpstr>
      <vt:lpstr>První československý odboj 1914-1918</vt:lpstr>
      <vt:lpstr>Domácí odboj</vt:lpstr>
      <vt:lpstr>Zahraniční odboj</vt:lpstr>
      <vt:lpstr>Československé legie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15</cp:revision>
  <dcterms:created xsi:type="dcterms:W3CDTF">2013-05-27T12:48:51Z</dcterms:created>
  <dcterms:modified xsi:type="dcterms:W3CDTF">2013-06-28T06:55:40Z</dcterms:modified>
</cp:coreProperties>
</file>