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5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Podpora výuky v technických oborech 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</a:t>
          </a:r>
          <a:r>
            <a:rPr lang="cs-CZ" sz="1600" dirty="0" smtClean="0"/>
            <a:t>ÁZEV ŠKOLY: SOŠ Net Office Orlová, spol. s r. o. 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Naděžda Tománková 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TÉMA: Ruská revoluce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CZ.1.07/1.5.00/34.0458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987" custLinFactNeighborY="-253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F98662-DE67-4B4C-A02E-62520C6D57E8}" type="presOf" srcId="{D1B46980-6531-4606-95E6-44980827E919}" destId="{6140AFEC-043D-4C43-A2F9-D0F5331DF3A3}" srcOrd="0" destOrd="0" presId="urn:microsoft.com/office/officeart/2005/8/layout/target3"/>
    <dgm:cxn modelId="{95CF7122-D14A-4CE6-8472-71444023A2CA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C2ED149-7CC4-4F71-8212-7A20BBCDC9AC}" type="presOf" srcId="{4C35D32F-0EAB-4CD7-82EE-45574DC2A586}" destId="{8BEBB6EC-1DAA-4CAC-8A25-BC0FCBD5DBD5}" srcOrd="0" destOrd="0" presId="urn:microsoft.com/office/officeart/2005/8/layout/target3"/>
    <dgm:cxn modelId="{45F0D218-DEE1-435C-B156-4E5164ECE5AE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F90FC93-7513-43F3-A1B1-FE1E92569029}" type="presOf" srcId="{D1D4F407-5343-4D3F-B5B9-D407B03CAEB4}" destId="{AED2198E-93D5-4001-81B4-73124B309672}" srcOrd="1" destOrd="0" presId="urn:microsoft.com/office/officeart/2005/8/layout/target3"/>
    <dgm:cxn modelId="{5E948B40-F2CF-4E8C-8609-86DC431EDD93}" type="presOf" srcId="{B651F6E3-6281-48DB-9319-2AEAFDAE7572}" destId="{6BB5E863-4638-4E1D-BFDE-399D028AC4ED}" srcOrd="1" destOrd="0" presId="urn:microsoft.com/office/officeart/2005/8/layout/target3"/>
    <dgm:cxn modelId="{399B8FDE-1AB0-4A5B-B0DB-1D2FB8D4F052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7F778E7-9F08-4858-8021-BBBE82E41C69}" type="presOf" srcId="{D1B46980-6531-4606-95E6-44980827E919}" destId="{2BE915AB-18AA-4053-B92C-3BFC9ED204BB}" srcOrd="1" destOrd="0" presId="urn:microsoft.com/office/officeart/2005/8/layout/target3"/>
    <dgm:cxn modelId="{99EAE7D8-F95C-4E0C-8791-00211F181D7C}" type="presOf" srcId="{757F3AB3-0718-4624-B441-E567A8F0AB56}" destId="{333A1088-737F-45CB-B68E-254E46348037}" srcOrd="0" destOrd="0" presId="urn:microsoft.com/office/officeart/2005/8/layout/target3"/>
    <dgm:cxn modelId="{5677EB18-310B-4491-941C-C2E9E6F509E9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C929B48-DBCB-4B03-931D-67AA003C228A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0378D6C-F822-488D-BC3F-70813223A322}" type="presParOf" srcId="{333A1088-737F-45CB-B68E-254E46348037}" destId="{F5ABB229-8D3B-4694-996A-96F23CF14429}" srcOrd="0" destOrd="0" presId="urn:microsoft.com/office/officeart/2005/8/layout/target3"/>
    <dgm:cxn modelId="{3CB8F3D6-2B78-4DDC-99C1-A48239585934}" type="presParOf" srcId="{333A1088-737F-45CB-B68E-254E46348037}" destId="{F41139FD-01EE-4571-8B17-4FB00FC51163}" srcOrd="1" destOrd="0" presId="urn:microsoft.com/office/officeart/2005/8/layout/target3"/>
    <dgm:cxn modelId="{A2E8F5B2-8ADE-4F26-A11E-DCE2E2A9F5E9}" type="presParOf" srcId="{333A1088-737F-45CB-B68E-254E46348037}" destId="{D005CE8C-CC26-4C3E-AC11-E15060ECD759}" srcOrd="2" destOrd="0" presId="urn:microsoft.com/office/officeart/2005/8/layout/target3"/>
    <dgm:cxn modelId="{D90EE758-8B13-4AA4-8217-A7AB8BD54266}" type="presParOf" srcId="{333A1088-737F-45CB-B68E-254E46348037}" destId="{2C702D82-9B77-49B7-9568-BB8EB47C3372}" srcOrd="3" destOrd="0" presId="urn:microsoft.com/office/officeart/2005/8/layout/target3"/>
    <dgm:cxn modelId="{0FF868C0-7B23-444F-96E9-BF8F5D520B70}" type="presParOf" srcId="{333A1088-737F-45CB-B68E-254E46348037}" destId="{A52A0455-90FF-4808-ABD0-F02540D31D5A}" srcOrd="4" destOrd="0" presId="urn:microsoft.com/office/officeart/2005/8/layout/target3"/>
    <dgm:cxn modelId="{5411CAD3-B8D0-4F77-9A20-05DCC5894927}" type="presParOf" srcId="{333A1088-737F-45CB-B68E-254E46348037}" destId="{6140AFEC-043D-4C43-A2F9-D0F5331DF3A3}" srcOrd="5" destOrd="0" presId="urn:microsoft.com/office/officeart/2005/8/layout/target3"/>
    <dgm:cxn modelId="{A66A937F-3BDA-497A-A78E-CBFA9C3CA57E}" type="presParOf" srcId="{333A1088-737F-45CB-B68E-254E46348037}" destId="{9358AC05-5D7D-4327-9F80-1AD486AEA664}" srcOrd="6" destOrd="0" presId="urn:microsoft.com/office/officeart/2005/8/layout/target3"/>
    <dgm:cxn modelId="{584C3538-D203-4CE2-ADA0-EE644A1F4A53}" type="presParOf" srcId="{333A1088-737F-45CB-B68E-254E46348037}" destId="{313FC574-E1CD-4FB4-B054-0B805CE0447D}" srcOrd="7" destOrd="0" presId="urn:microsoft.com/office/officeart/2005/8/layout/target3"/>
    <dgm:cxn modelId="{F1DCCAFC-3089-4A7E-9DFA-88BDC2CB1E5A}" type="presParOf" srcId="{333A1088-737F-45CB-B68E-254E46348037}" destId="{619D679B-A015-4ECF-8348-D1034C574F40}" srcOrd="8" destOrd="0" presId="urn:microsoft.com/office/officeart/2005/8/layout/target3"/>
    <dgm:cxn modelId="{0DCFEE42-D14E-448C-B4E4-86EFF2645355}" type="presParOf" srcId="{333A1088-737F-45CB-B68E-254E46348037}" destId="{322283A8-4A27-4CDA-BAE3-F381106A9174}" srcOrd="9" destOrd="0" presId="urn:microsoft.com/office/officeart/2005/8/layout/target3"/>
    <dgm:cxn modelId="{29F14D41-D2B4-48B7-8B71-D59DF1550A77}" type="presParOf" srcId="{333A1088-737F-45CB-B68E-254E46348037}" destId="{FFC9F71D-1B4F-4AD9-A4A6-86ADEFC8AF5C}" srcOrd="10" destOrd="0" presId="urn:microsoft.com/office/officeart/2005/8/layout/target3"/>
    <dgm:cxn modelId="{450E18C3-9CBC-4D7A-9E47-9F57208AE93F}" type="presParOf" srcId="{333A1088-737F-45CB-B68E-254E46348037}" destId="{25B08C86-7E15-44DC-BE7F-FFB55DD49D12}" srcOrd="11" destOrd="0" presId="urn:microsoft.com/office/officeart/2005/8/layout/target3"/>
    <dgm:cxn modelId="{03920938-F4CF-45B2-9FDD-CDA8CB483D26}" type="presParOf" srcId="{333A1088-737F-45CB-B68E-254E46348037}" destId="{76644BE8-9D7C-4C09-B250-3D10AF48CBB7}" srcOrd="12" destOrd="0" presId="urn:microsoft.com/office/officeart/2005/8/layout/target3"/>
    <dgm:cxn modelId="{C1FD9EB3-9B15-4A08-88BE-D2AB98CD5AA2}" type="presParOf" srcId="{333A1088-737F-45CB-B68E-254E46348037}" destId="{EE85B701-7295-41C0-BA7A-34D3756A2AE6}" srcOrd="13" destOrd="0" presId="urn:microsoft.com/office/officeart/2005/8/layout/target3"/>
    <dgm:cxn modelId="{74F16929-CC5C-45D9-A0AC-10AD86295CD2}" type="presParOf" srcId="{333A1088-737F-45CB-B68E-254E46348037}" destId="{8BEBB6EC-1DAA-4CAC-8A25-BC0FCBD5DBD5}" srcOrd="14" destOrd="0" presId="urn:microsoft.com/office/officeart/2005/8/layout/target3"/>
    <dgm:cxn modelId="{B593B41D-7187-4792-8830-238D747C4535}" type="presParOf" srcId="{333A1088-737F-45CB-B68E-254E46348037}" destId="{AED2198E-93D5-4001-81B4-73124B309672}" srcOrd="15" destOrd="0" presId="urn:microsoft.com/office/officeart/2005/8/layout/target3"/>
    <dgm:cxn modelId="{FD3B793D-BDA6-4509-BF4F-52CAD207C2C0}" type="presParOf" srcId="{333A1088-737F-45CB-B68E-254E46348037}" destId="{2BE915AB-18AA-4053-B92C-3BFC9ED204BB}" srcOrd="16" destOrd="0" presId="urn:microsoft.com/office/officeart/2005/8/layout/target3"/>
    <dgm:cxn modelId="{7C754DEC-F618-45DF-B009-7DCC98F0CDF3}" type="presParOf" srcId="{333A1088-737F-45CB-B68E-254E46348037}" destId="{6BB5E863-4638-4E1D-BFDE-399D028AC4ED}" srcOrd="17" destOrd="0" presId="urn:microsoft.com/office/officeart/2005/8/layout/target3"/>
    <dgm:cxn modelId="{B6D0D3D5-45FF-4679-939D-7CF0FBD3E659}" type="presParOf" srcId="{333A1088-737F-45CB-B68E-254E46348037}" destId="{5A5FFA88-C948-4069-8E93-59FA12366E83}" srcOrd="18" destOrd="0" presId="urn:microsoft.com/office/officeart/2005/8/layout/target3"/>
    <dgm:cxn modelId="{F1145ABA-745A-467D-8845-8364CD449A30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3688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</a:t>
          </a:r>
          <a:r>
            <a:rPr lang="cs-CZ" sz="1600" kern="1200" dirty="0" smtClean="0"/>
            <a:t>ÁZEV ŠKOLY: SOŠ Net Office Orlová, spol. s r. o. </a:t>
          </a:r>
          <a:endParaRPr lang="cs-CZ" sz="1600" kern="1200" dirty="0"/>
        </a:p>
      </dsp:txBody>
      <dsp:txXfrm>
        <a:off x="1353688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Naděžda Tománková </a:t>
          </a:r>
          <a:endParaRPr lang="cs-CZ" sz="16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Podpora výuky v technických oborech </a:t>
          </a:r>
          <a:endParaRPr lang="cs-CZ" sz="16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Ruská revoluce</a:t>
          </a:r>
          <a:endParaRPr lang="cs-CZ" sz="16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CZ.1.07/1.5.00/34.0458 </a:t>
          </a:r>
          <a:endParaRPr lang="cs-CZ" sz="16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03C09-2038-468C-B8F2-DFE833031A5F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7F862-E7E9-4803-9AAF-9A831D1804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1473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03C09-2038-468C-B8F2-DFE833031A5F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7F862-E7E9-4803-9AAF-9A831D1804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23484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03C09-2038-468C-B8F2-DFE833031A5F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7F862-E7E9-4803-9AAF-9A831D1804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96823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03C09-2038-468C-B8F2-DFE833031A5F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7F862-E7E9-4803-9AAF-9A831D1804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686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03C09-2038-468C-B8F2-DFE833031A5F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7F862-E7E9-4803-9AAF-9A831D1804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3371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03C09-2038-468C-B8F2-DFE833031A5F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7F862-E7E9-4803-9AAF-9A831D1804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6347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03C09-2038-468C-B8F2-DFE833031A5F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7F862-E7E9-4803-9AAF-9A831D1804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7269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03C09-2038-468C-B8F2-DFE833031A5F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7F862-E7E9-4803-9AAF-9A831D1804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267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03C09-2038-468C-B8F2-DFE833031A5F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7F862-E7E9-4803-9AAF-9A831D1804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037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03C09-2038-468C-B8F2-DFE833031A5F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7F862-E7E9-4803-9AAF-9A831D1804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648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03C09-2038-468C-B8F2-DFE833031A5F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7F862-E7E9-4803-9AAF-9A831D1804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58029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303C09-2038-468C-B8F2-DFE833031A5F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57F862-E7E9-4803-9AAF-9A831D1804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8138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63944868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0535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Metodický list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Zpracoval: Mgr. Naděžda Tománková</a:t>
            </a:r>
          </a:p>
          <a:p>
            <a:r>
              <a:rPr lang="cs-CZ" sz="1800" dirty="0" smtClean="0"/>
              <a:t>Cílová skupina: žáci středních škol </a:t>
            </a:r>
          </a:p>
          <a:p>
            <a:r>
              <a:rPr lang="cs-CZ" sz="1800" dirty="0" smtClean="0"/>
              <a:t>Rok vytvoření: 2013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Anotace: Materiál slouží k opakování a rozšíření učiva dějepisu ZŠ.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Probírané pojmy: únorová revoluce, říjnová revoluce, válečný komunismus, rudý teror, </a:t>
            </a:r>
            <a:r>
              <a:rPr lang="cs-CZ" sz="1800" dirty="0" err="1" smtClean="0"/>
              <a:t>Čeka</a:t>
            </a:r>
            <a:r>
              <a:rPr lang="cs-CZ" sz="1800" dirty="0" smtClean="0"/>
              <a:t>, gulag</a:t>
            </a:r>
          </a:p>
          <a:p>
            <a:r>
              <a:rPr lang="cs-CZ" sz="1800" dirty="0" smtClean="0"/>
              <a:t>Předpokládaný přínos (výstup): rozšíření a upevnění učiva základní školy </a:t>
            </a:r>
          </a:p>
          <a:p>
            <a:r>
              <a:rPr lang="cs-CZ" sz="1800" dirty="0" smtClean="0"/>
              <a:t>Pomůcky: dataprojektor, počítač</a:t>
            </a:r>
          </a:p>
          <a:p>
            <a:r>
              <a:rPr lang="cs-CZ" sz="1800" dirty="0" smtClean="0"/>
              <a:t>Předpokládaný čas: 35 minut </a:t>
            </a:r>
          </a:p>
          <a:p>
            <a:r>
              <a:rPr lang="cs-CZ" sz="1800" dirty="0" smtClean="0"/>
              <a:t>Postup: Teoretický základ představuje definování nového učiva</a:t>
            </a:r>
            <a:r>
              <a:rPr lang="cs-CZ" sz="1800" dirty="0"/>
              <a:t>.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Souhlasím se zveřejněním mého příspěvku v knižní či elektronické podobě jako metodického materiálu.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482921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Ruské revoluce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Únorová revoluce</a:t>
            </a:r>
          </a:p>
          <a:p>
            <a:r>
              <a:rPr lang="cs-CZ" dirty="0"/>
              <a:t>p</a:t>
            </a:r>
            <a:r>
              <a:rPr lang="cs-CZ" dirty="0" smtClean="0"/>
              <a:t>očátek 20. století ekonomická zaostalost</a:t>
            </a:r>
          </a:p>
          <a:p>
            <a:r>
              <a:rPr lang="cs-CZ" dirty="0" smtClean="0"/>
              <a:t>1913 nejzadluženější země světa</a:t>
            </a:r>
          </a:p>
          <a:p>
            <a:r>
              <a:rPr lang="cs-CZ" dirty="0"/>
              <a:t>b</a:t>
            </a:r>
            <a:r>
              <a:rPr lang="cs-CZ" dirty="0" smtClean="0"/>
              <a:t>řezen 1917 (pravoslavný kalendář -únor) nepokoje v </a:t>
            </a:r>
            <a:r>
              <a:rPr lang="cs-CZ" dirty="0"/>
              <a:t>P</a:t>
            </a:r>
            <a:r>
              <a:rPr lang="cs-CZ" dirty="0" smtClean="0"/>
              <a:t>etrohradu proti vládě</a:t>
            </a:r>
          </a:p>
          <a:p>
            <a:r>
              <a:rPr lang="cs-CZ" dirty="0"/>
              <a:t>c</a:t>
            </a:r>
            <a:r>
              <a:rPr lang="cs-CZ" dirty="0" smtClean="0"/>
              <a:t>ar Mikuláš II. odstupuje </a:t>
            </a:r>
          </a:p>
          <a:p>
            <a:r>
              <a:rPr lang="cs-CZ" dirty="0" smtClean="0"/>
              <a:t>vznik </a:t>
            </a:r>
            <a:r>
              <a:rPr lang="cs-CZ" dirty="0" err="1" smtClean="0"/>
              <a:t>prozatimní</a:t>
            </a:r>
            <a:r>
              <a:rPr lang="cs-CZ" dirty="0" smtClean="0"/>
              <a:t> vlády</a:t>
            </a:r>
          </a:p>
          <a:p>
            <a:r>
              <a:rPr lang="cs-CZ" dirty="0" smtClean="0"/>
              <a:t>zánik monarchie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89424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514116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Říjnová revoluce</a:t>
            </a:r>
          </a:p>
          <a:p>
            <a:r>
              <a:rPr lang="cs-CZ" dirty="0"/>
              <a:t>v</a:t>
            </a:r>
            <a:r>
              <a:rPr lang="cs-CZ" dirty="0" smtClean="0"/>
              <a:t>znik sovětů (=výborů složených z dělníků a vojáků)</a:t>
            </a:r>
          </a:p>
          <a:p>
            <a:r>
              <a:rPr lang="cs-CZ" dirty="0"/>
              <a:t>d</a:t>
            </a:r>
            <a:r>
              <a:rPr lang="cs-CZ" dirty="0" smtClean="0"/>
              <a:t>vojvládí </a:t>
            </a:r>
          </a:p>
          <a:p>
            <a:r>
              <a:rPr lang="cs-CZ" dirty="0"/>
              <a:t>č</a:t>
            </a:r>
            <a:r>
              <a:rPr lang="cs-CZ" dirty="0" smtClean="0"/>
              <a:t>ervenec 1917 první pokus o bolševický převrat v čele s </a:t>
            </a:r>
            <a:r>
              <a:rPr lang="cs-CZ" dirty="0" err="1" smtClean="0"/>
              <a:t>V.I.Leninem</a:t>
            </a:r>
            <a:endParaRPr lang="cs-CZ" dirty="0" smtClean="0"/>
          </a:p>
          <a:p>
            <a:r>
              <a:rPr lang="cs-CZ" dirty="0" smtClean="0"/>
              <a:t>24. října (6.listopadu) úspěšné obsazení Zimního paláce bolševickými jednotkami</a:t>
            </a:r>
          </a:p>
          <a:p>
            <a:r>
              <a:rPr lang="cs-CZ" dirty="0"/>
              <a:t>v</a:t>
            </a:r>
            <a:r>
              <a:rPr lang="cs-CZ" dirty="0" smtClean="0"/>
              <a:t>láda Rady lidových komisařů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60496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Nastolení komunistické diktatury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 smtClean="0"/>
              <a:t>Dekret o míru </a:t>
            </a:r>
            <a:r>
              <a:rPr lang="cs-CZ" dirty="0" smtClean="0"/>
              <a:t>– separátní mír s Německem v Brestu Litevském (březen 1918)</a:t>
            </a:r>
          </a:p>
          <a:p>
            <a:r>
              <a:rPr lang="cs-CZ" u="sng" dirty="0" smtClean="0"/>
              <a:t>Dekret o půdě </a:t>
            </a:r>
            <a:r>
              <a:rPr lang="cs-CZ" dirty="0" smtClean="0"/>
              <a:t>– půda zabavena šlechtě, církvi, velkostatkářům, rozdělena rolníkům</a:t>
            </a:r>
          </a:p>
          <a:p>
            <a:r>
              <a:rPr lang="cs-CZ" dirty="0"/>
              <a:t>z</a:t>
            </a:r>
            <a:r>
              <a:rPr lang="cs-CZ" dirty="0" smtClean="0"/>
              <a:t>avedení </a:t>
            </a:r>
            <a:r>
              <a:rPr lang="cs-CZ" b="1" dirty="0" smtClean="0"/>
              <a:t>válečného komunismu </a:t>
            </a:r>
            <a:r>
              <a:rPr lang="cs-CZ" dirty="0" smtClean="0"/>
              <a:t>= rolníkům  odebírána produkce pro vojsko a města, na venkově hladomor</a:t>
            </a:r>
          </a:p>
          <a:p>
            <a:r>
              <a:rPr lang="cs-CZ" dirty="0"/>
              <a:t>z</a:t>
            </a:r>
            <a:r>
              <a:rPr lang="cs-CZ" dirty="0" smtClean="0"/>
              <a:t>aveden </a:t>
            </a:r>
            <a:r>
              <a:rPr lang="cs-CZ" b="1" dirty="0" smtClean="0"/>
              <a:t>rudý teror </a:t>
            </a:r>
            <a:r>
              <a:rPr lang="cs-CZ" dirty="0" smtClean="0"/>
              <a:t>= brutální potlačování projevů nespokojenosti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74431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157592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vypukla </a:t>
            </a:r>
            <a:r>
              <a:rPr lang="cs-CZ" b="1" dirty="0" smtClean="0"/>
              <a:t>občanská válka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 bělogvardějci x Rudá armáda</a:t>
            </a:r>
          </a:p>
          <a:p>
            <a:r>
              <a:rPr lang="cs-CZ" dirty="0" smtClean="0"/>
              <a:t>1922 konec války, vítězství komunistů</a:t>
            </a:r>
          </a:p>
          <a:p>
            <a:r>
              <a:rPr lang="cs-CZ" dirty="0"/>
              <a:t>v</a:t>
            </a:r>
            <a:r>
              <a:rPr lang="cs-CZ" dirty="0" smtClean="0"/>
              <a:t>znik </a:t>
            </a:r>
            <a:r>
              <a:rPr lang="cs-CZ" b="1" dirty="0" smtClean="0"/>
              <a:t>Svazu sovětských socialistických republik</a:t>
            </a:r>
          </a:p>
          <a:p>
            <a:r>
              <a:rPr lang="cs-CZ" dirty="0"/>
              <a:t>f</a:t>
            </a:r>
            <a:r>
              <a:rPr lang="cs-CZ" dirty="0" smtClean="0"/>
              <a:t>ormálně federativní stát, v praxi </a:t>
            </a:r>
            <a:r>
              <a:rPr lang="cs-CZ" b="1" dirty="0" smtClean="0"/>
              <a:t>násilná rusifikace</a:t>
            </a:r>
            <a:r>
              <a:rPr lang="cs-CZ" dirty="0" smtClean="0"/>
              <a:t>, nastolen </a:t>
            </a:r>
            <a:r>
              <a:rPr lang="cs-CZ" b="1" dirty="0" smtClean="0"/>
              <a:t>totalitní režim</a:t>
            </a:r>
          </a:p>
          <a:p>
            <a:r>
              <a:rPr lang="cs-CZ" dirty="0"/>
              <a:t>o</a:t>
            </a:r>
            <a:r>
              <a:rPr lang="cs-CZ" dirty="0" smtClean="0"/>
              <a:t>dpůrci režimu pronásledováni</a:t>
            </a:r>
            <a:r>
              <a:rPr lang="cs-CZ" b="1" dirty="0" smtClean="0"/>
              <a:t> </a:t>
            </a:r>
            <a:r>
              <a:rPr lang="cs-CZ" b="1" dirty="0" err="1" smtClean="0"/>
              <a:t>Čekou</a:t>
            </a:r>
            <a:r>
              <a:rPr lang="cs-CZ" b="1" dirty="0" smtClean="0"/>
              <a:t> </a:t>
            </a:r>
            <a:r>
              <a:rPr lang="cs-CZ" dirty="0" smtClean="0"/>
              <a:t>(tajná policie), internováni v pracovních táborech (</a:t>
            </a:r>
            <a:r>
              <a:rPr lang="cs-CZ" b="1" dirty="0" smtClean="0"/>
              <a:t>gulag</a:t>
            </a:r>
            <a:r>
              <a:rPr lang="cs-CZ" dirty="0" smtClean="0"/>
              <a:t>)</a:t>
            </a:r>
          </a:p>
          <a:p>
            <a:r>
              <a:rPr lang="cs-CZ" dirty="0" smtClean="0"/>
              <a:t>1924 Lenin zemřel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16040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cs-CZ" i="1" dirty="0"/>
              <a:t>Encyklopedický slovník</a:t>
            </a:r>
            <a:r>
              <a:rPr lang="cs-CZ" dirty="0"/>
              <a:t>. 1. vyd. Praha: Odeon, 1993, 1253 s. ISBN 80-207-0438-8. KOLEKTIV AUTORŮ. </a:t>
            </a:r>
          </a:p>
          <a:p>
            <a:pPr>
              <a:defRPr/>
            </a:pPr>
            <a:r>
              <a:rPr lang="cs-CZ" dirty="0"/>
              <a:t>ČORNEJ, Petr. </a:t>
            </a:r>
            <a:r>
              <a:rPr lang="cs-CZ" i="1" dirty="0"/>
              <a:t>Dějepis pro střední odborné školy</a:t>
            </a:r>
            <a:r>
              <a:rPr lang="cs-CZ" dirty="0"/>
              <a:t>. 1. vyd. Praha: SPN - pedagogické nakladatelství, c2002, 238 s. ISBN 80-723-5194-X</a:t>
            </a:r>
            <a:r>
              <a:rPr lang="cs-CZ" dirty="0" smtClean="0"/>
              <a:t>.</a:t>
            </a:r>
          </a:p>
          <a:p>
            <a:pPr>
              <a:defRPr/>
            </a:pPr>
            <a:r>
              <a:rPr lang="en-US" dirty="0"/>
              <a:t>ŠTĚPÁNKOVÁ, </a:t>
            </a:r>
            <a:r>
              <a:rPr lang="en-US" dirty="0" err="1"/>
              <a:t>Alena</a:t>
            </a:r>
            <a:r>
              <a:rPr lang="en-US" dirty="0"/>
              <a:t> a </a:t>
            </a:r>
            <a:r>
              <a:rPr lang="en-US" dirty="0" err="1"/>
              <a:t>Pavel</a:t>
            </a:r>
            <a:r>
              <a:rPr lang="en-US" dirty="0"/>
              <a:t> SLEPIČKA. </a:t>
            </a:r>
            <a:r>
              <a:rPr lang="en-US" i="1" dirty="0" err="1"/>
              <a:t>Odmaturuj</a:t>
            </a:r>
            <a:r>
              <a:rPr lang="en-US" i="1" dirty="0"/>
              <a:t>! z </a:t>
            </a:r>
            <a:r>
              <a:rPr lang="en-US" i="1" dirty="0" err="1"/>
              <a:t>dějepisu</a:t>
            </a:r>
            <a:r>
              <a:rPr lang="en-US" dirty="0"/>
              <a:t>. </a:t>
            </a:r>
            <a:r>
              <a:rPr lang="en-US" dirty="0" err="1"/>
              <a:t>Vyd</a:t>
            </a:r>
            <a:r>
              <a:rPr lang="en-US" dirty="0"/>
              <a:t>. 1. Brno: </a:t>
            </a:r>
            <a:r>
              <a:rPr lang="en-US" dirty="0" err="1"/>
              <a:t>Didaktis</a:t>
            </a:r>
            <a:r>
              <a:rPr lang="en-US" dirty="0"/>
              <a:t>, c2006, 256 s. ISBN 80-735-8069-1</a:t>
            </a:r>
            <a:endParaRPr lang="cs-CZ" i="1"/>
          </a:p>
          <a:p>
            <a:pPr marL="0" indent="0">
              <a:buNone/>
              <a:defRPr/>
            </a:pPr>
            <a:r>
              <a:rPr lang="cs-CZ" smtClean="0"/>
              <a:t>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973327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390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Metodický list</vt:lpstr>
      <vt:lpstr>Ruské revoluce</vt:lpstr>
      <vt:lpstr>Prezentace aplikace PowerPoint</vt:lpstr>
      <vt:lpstr>Nastolení komunistické diktatury</vt:lpstr>
      <vt:lpstr>Prezentace aplikace PowerPoint</vt:lpstr>
      <vt:lpstr>zdroje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Mirka</cp:lastModifiedBy>
  <cp:revision>9</cp:revision>
  <dcterms:created xsi:type="dcterms:W3CDTF">2013-05-27T15:18:44Z</dcterms:created>
  <dcterms:modified xsi:type="dcterms:W3CDTF">2013-06-28T06:56:27Z</dcterms:modified>
</cp:coreProperties>
</file>