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5" r:id="rId3"/>
    <p:sldId id="257" r:id="rId4"/>
    <p:sldId id="259" r:id="rId5"/>
    <p:sldId id="258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-147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Podpora výuky v technických oborech 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</a:t>
          </a:r>
          <a:r>
            <a:rPr lang="cs-CZ" sz="1600" dirty="0" smtClean="0"/>
            <a:t>ÁZEV ŠKOLY: SOŠ Net Office Orlová, spol. s r. o. 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Naděžda Tománková 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TÉMA: Pařížská mírová konference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CZ.1.07/1.5.00/34.0458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987" custLinFactNeighborY="-2539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4DC8948-E99F-4B66-B79D-B701E2AF1B03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B3B49927-D445-47AE-8B76-97A9A02E1CFB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FA46292-7E03-48DF-B001-553D9401C729}" type="presOf" srcId="{757F3AB3-0718-4624-B441-E567A8F0AB56}" destId="{333A1088-737F-45CB-B68E-254E46348037}" srcOrd="0" destOrd="0" presId="urn:microsoft.com/office/officeart/2005/8/layout/target3"/>
    <dgm:cxn modelId="{49F67598-15F0-4123-9CFF-2C26D9BE3DCB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7D66C22-FCAA-4DEE-BA09-CD6F92C42CFD}" type="presOf" srcId="{D8197B8C-B260-4A16-BDF4-0947B075E274}" destId="{25B08C86-7E15-44DC-BE7F-FFB55DD49D12}" srcOrd="0" destOrd="0" presId="urn:microsoft.com/office/officeart/2005/8/layout/target3"/>
    <dgm:cxn modelId="{93BC861E-D97B-4304-A7E9-A8AD605275FB}" type="presOf" srcId="{B651F6E3-6281-48DB-9319-2AEAFDAE7572}" destId="{619D679B-A015-4ECF-8348-D1034C574F40}" srcOrd="0" destOrd="0" presId="urn:microsoft.com/office/officeart/2005/8/layout/target3"/>
    <dgm:cxn modelId="{BD87DEF5-410C-4B88-8216-BF848590DFE5}" type="presOf" srcId="{D8197B8C-B260-4A16-BDF4-0947B075E274}" destId="{5A5FFA88-C948-4069-8E93-59FA12366E83}" srcOrd="1" destOrd="0" presId="urn:microsoft.com/office/officeart/2005/8/layout/target3"/>
    <dgm:cxn modelId="{46A3D875-2887-4BE8-AA12-0CDB87E8ECA0}" type="presOf" srcId="{D1B46980-6531-4606-95E6-44980827E919}" destId="{6140AFEC-043D-4C43-A2F9-D0F5331DF3A3}" srcOrd="0" destOrd="0" presId="urn:microsoft.com/office/officeart/2005/8/layout/target3"/>
    <dgm:cxn modelId="{648651F8-48CA-44CE-8A8D-E3C3A7236B83}" type="presOf" srcId="{B651F6E3-6281-48DB-9319-2AEAFDAE7572}" destId="{6BB5E863-4638-4E1D-BFDE-399D028AC4ED}" srcOrd="1" destOrd="0" presId="urn:microsoft.com/office/officeart/2005/8/layout/target3"/>
    <dgm:cxn modelId="{4A829E26-CAF0-45C2-B46D-66E3DA69C1DF}" type="presOf" srcId="{4C35D32F-0EAB-4CD7-82EE-45574DC2A586}" destId="{890E4F0B-2866-4A3F-A3C7-2A14B1797930}" srcOrd="1" destOrd="0" presId="urn:microsoft.com/office/officeart/2005/8/layout/target3"/>
    <dgm:cxn modelId="{5C37506F-D5EF-40F6-A27E-616002B5B4A9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497B0F-84FA-4C3F-ACD9-1B72095022F1}" type="presParOf" srcId="{333A1088-737F-45CB-B68E-254E46348037}" destId="{F5ABB229-8D3B-4694-996A-96F23CF14429}" srcOrd="0" destOrd="0" presId="urn:microsoft.com/office/officeart/2005/8/layout/target3"/>
    <dgm:cxn modelId="{5CD9C757-79AF-4102-A2FF-E65C091CDCC1}" type="presParOf" srcId="{333A1088-737F-45CB-B68E-254E46348037}" destId="{F41139FD-01EE-4571-8B17-4FB00FC51163}" srcOrd="1" destOrd="0" presId="urn:microsoft.com/office/officeart/2005/8/layout/target3"/>
    <dgm:cxn modelId="{C6E2E36D-77EC-4A7A-A770-653BE9289438}" type="presParOf" srcId="{333A1088-737F-45CB-B68E-254E46348037}" destId="{D005CE8C-CC26-4C3E-AC11-E15060ECD759}" srcOrd="2" destOrd="0" presId="urn:microsoft.com/office/officeart/2005/8/layout/target3"/>
    <dgm:cxn modelId="{343970E2-3BFC-4D7D-9C86-11BEC0AF5D3C}" type="presParOf" srcId="{333A1088-737F-45CB-B68E-254E46348037}" destId="{2C702D82-9B77-49B7-9568-BB8EB47C3372}" srcOrd="3" destOrd="0" presId="urn:microsoft.com/office/officeart/2005/8/layout/target3"/>
    <dgm:cxn modelId="{D8CD57F5-7882-4CDD-BC63-5635E1E3DD2D}" type="presParOf" srcId="{333A1088-737F-45CB-B68E-254E46348037}" destId="{A52A0455-90FF-4808-ABD0-F02540D31D5A}" srcOrd="4" destOrd="0" presId="urn:microsoft.com/office/officeart/2005/8/layout/target3"/>
    <dgm:cxn modelId="{23B7E490-6824-446C-B92E-0F650315EEF4}" type="presParOf" srcId="{333A1088-737F-45CB-B68E-254E46348037}" destId="{6140AFEC-043D-4C43-A2F9-D0F5331DF3A3}" srcOrd="5" destOrd="0" presId="urn:microsoft.com/office/officeart/2005/8/layout/target3"/>
    <dgm:cxn modelId="{8477A963-143C-4EED-9AF0-E3BE5E2E2765}" type="presParOf" srcId="{333A1088-737F-45CB-B68E-254E46348037}" destId="{9358AC05-5D7D-4327-9F80-1AD486AEA664}" srcOrd="6" destOrd="0" presId="urn:microsoft.com/office/officeart/2005/8/layout/target3"/>
    <dgm:cxn modelId="{FDA3453A-C088-4A7D-918B-B2352E0A297A}" type="presParOf" srcId="{333A1088-737F-45CB-B68E-254E46348037}" destId="{313FC574-E1CD-4FB4-B054-0B805CE0447D}" srcOrd="7" destOrd="0" presId="urn:microsoft.com/office/officeart/2005/8/layout/target3"/>
    <dgm:cxn modelId="{F4332D32-AD80-48A4-94F9-A395D3FCA6EA}" type="presParOf" srcId="{333A1088-737F-45CB-B68E-254E46348037}" destId="{619D679B-A015-4ECF-8348-D1034C574F40}" srcOrd="8" destOrd="0" presId="urn:microsoft.com/office/officeart/2005/8/layout/target3"/>
    <dgm:cxn modelId="{28185825-5322-413A-8B1E-B7AE259E3CB0}" type="presParOf" srcId="{333A1088-737F-45CB-B68E-254E46348037}" destId="{322283A8-4A27-4CDA-BAE3-F381106A9174}" srcOrd="9" destOrd="0" presId="urn:microsoft.com/office/officeart/2005/8/layout/target3"/>
    <dgm:cxn modelId="{666C0E07-74BF-4EDE-BD64-CBABBD652B8F}" type="presParOf" srcId="{333A1088-737F-45CB-B68E-254E46348037}" destId="{FFC9F71D-1B4F-4AD9-A4A6-86ADEFC8AF5C}" srcOrd="10" destOrd="0" presId="urn:microsoft.com/office/officeart/2005/8/layout/target3"/>
    <dgm:cxn modelId="{A0836E7B-FC24-4AE1-A0DC-2CE1148FB007}" type="presParOf" srcId="{333A1088-737F-45CB-B68E-254E46348037}" destId="{25B08C86-7E15-44DC-BE7F-FFB55DD49D12}" srcOrd="11" destOrd="0" presId="urn:microsoft.com/office/officeart/2005/8/layout/target3"/>
    <dgm:cxn modelId="{3FCB9337-DC88-4B39-A4F9-B6F72AB2A600}" type="presParOf" srcId="{333A1088-737F-45CB-B68E-254E46348037}" destId="{76644BE8-9D7C-4C09-B250-3D10AF48CBB7}" srcOrd="12" destOrd="0" presId="urn:microsoft.com/office/officeart/2005/8/layout/target3"/>
    <dgm:cxn modelId="{0A4564F5-3C00-4B1A-A663-39DDB2789A31}" type="presParOf" srcId="{333A1088-737F-45CB-B68E-254E46348037}" destId="{EE85B701-7295-41C0-BA7A-34D3756A2AE6}" srcOrd="13" destOrd="0" presId="urn:microsoft.com/office/officeart/2005/8/layout/target3"/>
    <dgm:cxn modelId="{9E1A22A2-F020-4852-AA23-2EC1808902FD}" type="presParOf" srcId="{333A1088-737F-45CB-B68E-254E46348037}" destId="{8BEBB6EC-1DAA-4CAC-8A25-BC0FCBD5DBD5}" srcOrd="14" destOrd="0" presId="urn:microsoft.com/office/officeart/2005/8/layout/target3"/>
    <dgm:cxn modelId="{F44A06B4-0CD1-4678-A19A-F91DC3675AB0}" type="presParOf" srcId="{333A1088-737F-45CB-B68E-254E46348037}" destId="{AED2198E-93D5-4001-81B4-73124B309672}" srcOrd="15" destOrd="0" presId="urn:microsoft.com/office/officeart/2005/8/layout/target3"/>
    <dgm:cxn modelId="{3CC369AE-9F7E-4A3A-A233-E993285A9431}" type="presParOf" srcId="{333A1088-737F-45CB-B68E-254E46348037}" destId="{2BE915AB-18AA-4053-B92C-3BFC9ED204BB}" srcOrd="16" destOrd="0" presId="urn:microsoft.com/office/officeart/2005/8/layout/target3"/>
    <dgm:cxn modelId="{93FED87F-4CFE-47A3-83CE-C97879FCF36B}" type="presParOf" srcId="{333A1088-737F-45CB-B68E-254E46348037}" destId="{6BB5E863-4638-4E1D-BFDE-399D028AC4ED}" srcOrd="17" destOrd="0" presId="urn:microsoft.com/office/officeart/2005/8/layout/target3"/>
    <dgm:cxn modelId="{B4872F57-AF18-4E42-957A-5017A9E96B05}" type="presParOf" srcId="{333A1088-737F-45CB-B68E-254E46348037}" destId="{5A5FFA88-C948-4069-8E93-59FA12366E83}" srcOrd="18" destOrd="0" presId="urn:microsoft.com/office/officeart/2005/8/layout/target3"/>
    <dgm:cxn modelId="{AA00AC00-72C6-4022-9F8C-F0C277B1CD71}" type="presParOf" srcId="{333A1088-737F-45CB-B68E-254E46348037}" destId="{890E4F0B-2866-4A3F-A3C7-2A14B1797930}" srcOrd="19" destOrd="0" presId="urn:microsoft.com/office/officeart/2005/8/layout/target3"/>
  </dgm:cxnLst>
  <dgm:bg>
    <a:noFill/>
  </dgm:bg>
  <dgm:whole>
    <a:ln>
      <a:noFill/>
    </a:ln>
  </dgm:whole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835746" cy="28357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353688" y="0"/>
          <a:ext cx="6503007" cy="28357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</a:t>
          </a:r>
          <a:r>
            <a:rPr lang="cs-CZ" sz="1600" kern="1200" dirty="0" smtClean="0"/>
            <a:t>ÁZEV ŠKOLY: SOŠ Net Office Orlová, spol. s r. o. </a:t>
          </a:r>
          <a:endParaRPr lang="cs-CZ" sz="1600" kern="1200" dirty="0"/>
        </a:p>
      </dsp:txBody>
      <dsp:txXfrm>
        <a:off x="1353688" y="0"/>
        <a:ext cx="6503007" cy="453719"/>
      </dsp:txXfrm>
    </dsp:sp>
    <dsp:sp modelId="{A52A0455-90FF-4808-ABD0-F02540D31D5A}">
      <dsp:nvSpPr>
        <dsp:cNvPr id="0" name=""/>
        <dsp:cNvSpPr/>
      </dsp:nvSpPr>
      <dsp:spPr>
        <a:xfrm>
          <a:off x="297753" y="453719"/>
          <a:ext cx="2240239" cy="224023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17873" y="453719"/>
          <a:ext cx="6503007" cy="224023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Naděžda Tománková </a:t>
          </a:r>
          <a:endParaRPr lang="cs-CZ" sz="1600" kern="1200" dirty="0"/>
        </a:p>
      </dsp:txBody>
      <dsp:txXfrm>
        <a:off x="1417873" y="453719"/>
        <a:ext cx="6503007" cy="453719"/>
      </dsp:txXfrm>
    </dsp:sp>
    <dsp:sp modelId="{313FC574-E1CD-4FB4-B054-0B805CE0447D}">
      <dsp:nvSpPr>
        <dsp:cNvPr id="0" name=""/>
        <dsp:cNvSpPr/>
      </dsp:nvSpPr>
      <dsp:spPr>
        <a:xfrm>
          <a:off x="595506" y="907438"/>
          <a:ext cx="1644732" cy="164473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17873" y="907438"/>
          <a:ext cx="6503007" cy="16447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Podpora výuky v technických oborech </a:t>
          </a:r>
          <a:endParaRPr lang="cs-CZ" sz="1600" kern="1200" dirty="0"/>
        </a:p>
      </dsp:txBody>
      <dsp:txXfrm>
        <a:off x="1417873" y="907438"/>
        <a:ext cx="6503007" cy="453719"/>
      </dsp:txXfrm>
    </dsp:sp>
    <dsp:sp modelId="{FFC9F71D-1B4F-4AD9-A4A6-86ADEFC8AF5C}">
      <dsp:nvSpPr>
        <dsp:cNvPr id="0" name=""/>
        <dsp:cNvSpPr/>
      </dsp:nvSpPr>
      <dsp:spPr>
        <a:xfrm>
          <a:off x="893259" y="1361158"/>
          <a:ext cx="1049226" cy="104922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17873" y="1361158"/>
          <a:ext cx="6503007" cy="104922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TÉMA: Pařížská mírová konference</a:t>
          </a:r>
          <a:endParaRPr lang="cs-CZ" sz="1600" kern="1200" dirty="0"/>
        </a:p>
      </dsp:txBody>
      <dsp:txXfrm>
        <a:off x="1417873" y="1361158"/>
        <a:ext cx="6503007" cy="453719"/>
      </dsp:txXfrm>
    </dsp:sp>
    <dsp:sp modelId="{EE85B701-7295-41C0-BA7A-34D3756A2AE6}">
      <dsp:nvSpPr>
        <dsp:cNvPr id="0" name=""/>
        <dsp:cNvSpPr/>
      </dsp:nvSpPr>
      <dsp:spPr>
        <a:xfrm>
          <a:off x="1191013" y="1814877"/>
          <a:ext cx="453719" cy="4537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17873" y="1814877"/>
          <a:ext cx="6503007" cy="4537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CZ.1.07/1.5.00/34.0458 </a:t>
          </a:r>
          <a:endParaRPr lang="cs-CZ" sz="1600" kern="1200" dirty="0"/>
        </a:p>
      </dsp:txBody>
      <dsp:txXfrm>
        <a:off x="1417873" y="1814877"/>
        <a:ext cx="6503007" cy="45371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7258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9115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450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1287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6150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7437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24515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5761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58160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745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3264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5A2A59-6B3F-4FCB-A368-160798D5170F}" type="datetimeFigureOut">
              <a:rPr lang="cs-CZ" smtClean="0"/>
              <a:t>28.6.2013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E62873-5990-49A9-A784-515B5B5BD6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57008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81922944"/>
              </p:ext>
            </p:extLst>
          </p:nvPr>
        </p:nvGraphicFramePr>
        <p:xfrm>
          <a:off x="611560" y="620688"/>
          <a:ext cx="7920880" cy="283574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4339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4075" y="4868863"/>
            <a:ext cx="5407025" cy="1046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76403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Metodický list</a:t>
            </a:r>
          </a:p>
        </p:txBody>
      </p:sp>
      <p:sp>
        <p:nvSpPr>
          <p:cNvPr id="1536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Zpracoval: Mgr. Naděžda Tománková</a:t>
            </a:r>
          </a:p>
          <a:p>
            <a:r>
              <a:rPr lang="cs-CZ" sz="1800" dirty="0" smtClean="0"/>
              <a:t>Cílová skupina: žáci středních škol </a:t>
            </a:r>
          </a:p>
          <a:p>
            <a:r>
              <a:rPr lang="cs-CZ" sz="1800" dirty="0" smtClean="0"/>
              <a:t>Rok vytvoření: 2013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Anotace: Materiál slouží k opakování a rozšíření učiva dějepisu ZŠ. </a:t>
            </a:r>
          </a:p>
          <a:p>
            <a:pPr>
              <a:lnSpc>
                <a:spcPct val="150000"/>
              </a:lnSpc>
            </a:pPr>
            <a:r>
              <a:rPr lang="cs-CZ" sz="1800" dirty="0" smtClean="0"/>
              <a:t>Probírané pojmy: nástupnické státy, důsledky,</a:t>
            </a:r>
            <a:r>
              <a:rPr lang="cs-CZ" sz="1800" dirty="0"/>
              <a:t> versaillesko-washingtonský systém </a:t>
            </a:r>
            <a:endParaRPr lang="cs-CZ" sz="1800" dirty="0" smtClean="0"/>
          </a:p>
          <a:p>
            <a:r>
              <a:rPr lang="cs-CZ" sz="1800" dirty="0" smtClean="0"/>
              <a:t>Předpokládaný přínos (výstup): rozšíření a upevnění učiva základní školy </a:t>
            </a:r>
          </a:p>
          <a:p>
            <a:r>
              <a:rPr lang="cs-CZ" sz="1800" dirty="0" smtClean="0"/>
              <a:t>Pomůcky: dataprojektor, počítač</a:t>
            </a:r>
          </a:p>
          <a:p>
            <a:r>
              <a:rPr lang="cs-CZ" sz="1800" dirty="0" smtClean="0"/>
              <a:t>Předpokládaný čas: 30 minut </a:t>
            </a:r>
          </a:p>
          <a:p>
            <a:r>
              <a:rPr lang="cs-CZ" sz="1800" dirty="0" smtClean="0"/>
              <a:t>Postup: Teoretický základ představuje definování nového učiva</a:t>
            </a:r>
            <a:r>
              <a:rPr lang="cs-CZ" sz="1800" dirty="0"/>
              <a:t>.</a:t>
            </a:r>
            <a:r>
              <a:rPr lang="cs-CZ" sz="1800" dirty="0" smtClean="0"/>
              <a:t> </a:t>
            </a:r>
          </a:p>
          <a:p>
            <a:r>
              <a:rPr lang="cs-CZ" sz="1800" dirty="0" smtClean="0"/>
              <a:t>Souhlasím se zveřejněním mého příspěvku v knižní či elektronické podobě jako metodického materiálu.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51934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Pařížská mírová konference</a:t>
            </a:r>
            <a:br>
              <a:rPr lang="cs-CZ" b="1" dirty="0" smtClean="0"/>
            </a:br>
            <a:r>
              <a:rPr lang="cs-CZ" sz="3100" dirty="0" smtClean="0"/>
              <a:t>leden 1919 – leden 1920</a:t>
            </a:r>
            <a:endParaRPr lang="cs-CZ" sz="31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jednalo 27 států</a:t>
            </a:r>
          </a:p>
          <a:p>
            <a:r>
              <a:rPr lang="cs-CZ" dirty="0" smtClean="0"/>
              <a:t>mírová jednání na zámku Versailles mezi státy Dohody (Anglie, Francie, Itálie, USA) a poraženými centrálními mocnostmi ( Německo, Rakousko, Maďarsko, Bulharsko a Osmanská říše</a:t>
            </a:r>
          </a:p>
          <a:p>
            <a:r>
              <a:rPr lang="cs-CZ" dirty="0" smtClean="0"/>
              <a:t>Rusko se neúčastnilo</a:t>
            </a:r>
          </a:p>
          <a:p>
            <a:r>
              <a:rPr lang="cs-CZ" dirty="0"/>
              <a:t>p</a:t>
            </a:r>
            <a:r>
              <a:rPr lang="cs-CZ" dirty="0" smtClean="0"/>
              <a:t>otvrzen rozpad čtyř monarchií – ruské, německé, rakousko-uherské a turecké</a:t>
            </a:r>
          </a:p>
          <a:p>
            <a:r>
              <a:rPr lang="cs-CZ" dirty="0" smtClean="0"/>
              <a:t>zákaz spojení Rakouska s Německem</a:t>
            </a:r>
          </a:p>
          <a:p>
            <a:r>
              <a:rPr lang="cs-CZ" dirty="0" smtClean="0"/>
              <a:t>nejvíce se obohatily Francie a Polsko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76080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Důsledky pro Německo:</a:t>
            </a:r>
          </a:p>
          <a:p>
            <a:r>
              <a:rPr lang="cs-CZ" dirty="0"/>
              <a:t>p</a:t>
            </a:r>
            <a:r>
              <a:rPr lang="cs-CZ" dirty="0" smtClean="0"/>
              <a:t>řišli o 13 % území, o všechny kolonie</a:t>
            </a:r>
          </a:p>
          <a:p>
            <a:r>
              <a:rPr lang="cs-CZ" dirty="0" smtClean="0"/>
              <a:t>omezena armáda (nesměla vlastnit těžké zbraně a mohla mít nejvíce 100 000 dobrovolníků), loďstvo předáno spojencům</a:t>
            </a:r>
          </a:p>
          <a:p>
            <a:r>
              <a:rPr lang="cs-CZ" dirty="0"/>
              <a:t>l</a:t>
            </a:r>
            <a:r>
              <a:rPr lang="cs-CZ" dirty="0" smtClean="0"/>
              <a:t>evý břeh Rýna měl být 15 let okupován spojenci</a:t>
            </a:r>
          </a:p>
          <a:p>
            <a:r>
              <a:rPr lang="cs-CZ" dirty="0" smtClean="0"/>
              <a:t>50 km na východ od Rýna vytvořena demilitarizovaná zóna </a:t>
            </a:r>
          </a:p>
          <a:p>
            <a:r>
              <a:rPr lang="cs-CZ" dirty="0"/>
              <a:t>v</a:t>
            </a:r>
            <a:r>
              <a:rPr lang="cs-CZ" dirty="0" smtClean="0"/>
              <a:t>elké části Německa připadly Polsku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Šlesvicko</a:t>
            </a:r>
            <a:r>
              <a:rPr lang="cs-CZ" dirty="0" smtClean="0"/>
              <a:t> - Holštýnsko Dánsku</a:t>
            </a:r>
          </a:p>
          <a:p>
            <a:r>
              <a:rPr lang="cs-CZ" dirty="0" smtClean="0"/>
              <a:t>Francie získala zpět Alsasko a Lotrinsko</a:t>
            </a:r>
          </a:p>
          <a:p>
            <a:r>
              <a:rPr lang="cs-CZ" dirty="0"/>
              <a:t>m</a:t>
            </a:r>
            <a:r>
              <a:rPr lang="cs-CZ" dirty="0" smtClean="0"/>
              <a:t>ělo zaplatit jako </a:t>
            </a:r>
            <a:r>
              <a:rPr lang="cs-CZ" smtClean="0"/>
              <a:t>reparaci 0 </a:t>
            </a:r>
            <a:r>
              <a:rPr lang="cs-CZ" dirty="0" smtClean="0"/>
              <a:t>miliard říšských marek (zaplatilo jen 2 miliardy)</a:t>
            </a:r>
          </a:p>
          <a:p>
            <a:r>
              <a:rPr lang="cs-CZ" dirty="0" smtClean="0"/>
              <a:t>Francie na 15 let obsadila německé uhelné doly</a:t>
            </a:r>
          </a:p>
        </p:txBody>
      </p:sp>
    </p:spTree>
    <p:extLst>
      <p:ext uri="{BB962C8B-B14F-4D97-AF65-F5344CB8AC3E}">
        <p14:creationId xmlns:p14="http://schemas.microsoft.com/office/powerpoint/2010/main" val="40412643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Rakousko-Uhersko se rozpadlo na 5 států: Československo, Rakouská republika, Polsko, Maďarsko, Království Srbů, Chorvatů a Slovinců (Jugoslávie)</a:t>
            </a:r>
          </a:p>
          <a:p>
            <a:r>
              <a:rPr lang="cs-CZ" dirty="0"/>
              <a:t>z</a:t>
            </a:r>
            <a:r>
              <a:rPr lang="cs-CZ" dirty="0" smtClean="0"/>
              <a:t>bylé území Rakousko-Uherska připadlo Rumunsku a Itálii </a:t>
            </a:r>
          </a:p>
          <a:p>
            <a:r>
              <a:rPr lang="cs-CZ" dirty="0" smtClean="0"/>
              <a:t>Ruská Besarábie připojena k Rumunsku </a:t>
            </a:r>
          </a:p>
          <a:p>
            <a:r>
              <a:rPr lang="cs-CZ" dirty="0" smtClean="0"/>
              <a:t>roku 1919 Podkarpatská Rus připojena k Československu</a:t>
            </a:r>
          </a:p>
          <a:p>
            <a:r>
              <a:rPr lang="cs-CZ" dirty="0" smtClean="0"/>
              <a:t>Maďarsko ztráta  70% území</a:t>
            </a:r>
          </a:p>
          <a:p>
            <a:r>
              <a:rPr lang="cs-CZ" dirty="0"/>
              <a:t>vyčlenění Finska, Lotyšska, Litvy a Estonska z </a:t>
            </a:r>
            <a:r>
              <a:rPr lang="cs-CZ" dirty="0" smtClean="0"/>
              <a:t>Ruska</a:t>
            </a:r>
          </a:p>
          <a:p>
            <a:r>
              <a:rPr lang="cs-CZ" dirty="0"/>
              <a:t>o</a:t>
            </a:r>
            <a:r>
              <a:rPr lang="cs-CZ" dirty="0" smtClean="0"/>
              <a:t>bnovení Polska </a:t>
            </a:r>
            <a:endParaRPr lang="cs-CZ" dirty="0"/>
          </a:p>
          <a:p>
            <a:r>
              <a:rPr lang="cs-CZ" dirty="0" smtClean="0"/>
              <a:t>Spojené státy  = hlavní mocnost</a:t>
            </a:r>
          </a:p>
        </p:txBody>
      </p:sp>
    </p:spTree>
    <p:extLst>
      <p:ext uri="{BB962C8B-B14F-4D97-AF65-F5344CB8AC3E}">
        <p14:creationId xmlns:p14="http://schemas.microsoft.com/office/powerpoint/2010/main" val="14535588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1921-1922 konference ve Washingtonu – upravuje situaci na dálném východě a v Tichomoří = </a:t>
            </a:r>
            <a:r>
              <a:rPr lang="cs-CZ" b="1" dirty="0" smtClean="0"/>
              <a:t>versaillesko-washingtonský systém </a:t>
            </a:r>
            <a:r>
              <a:rPr lang="cs-CZ" i="1" dirty="0" smtClean="0"/>
              <a:t>(systém uspořádání Evropy po               1. světové válce)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65095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s-CZ" i="1" dirty="0"/>
              <a:t>Encyklopedický slovník</a:t>
            </a:r>
            <a:r>
              <a:rPr lang="cs-CZ" dirty="0"/>
              <a:t>. 1. vyd. Praha: Odeon, 1993, 1253 s. ISBN 80-207-0438-8. KOLEKTIV AUTORŮ. </a:t>
            </a:r>
          </a:p>
          <a:p>
            <a:pPr>
              <a:defRPr/>
            </a:pPr>
            <a:r>
              <a:rPr lang="cs-CZ" dirty="0"/>
              <a:t>ČORNEJ, Petr. </a:t>
            </a:r>
            <a:r>
              <a:rPr lang="cs-CZ" i="1" dirty="0"/>
              <a:t>Dějepis pro střední odborné školy</a:t>
            </a:r>
            <a:r>
              <a:rPr lang="cs-CZ" dirty="0"/>
              <a:t>. 1. vyd. Praha: SPN - pedagogické nakladatelství, c2002, 238 s. ISBN </a:t>
            </a:r>
            <a:r>
              <a:rPr lang="cs-CZ" dirty="0" smtClean="0"/>
              <a:t>80-723-5194-X.</a:t>
            </a:r>
          </a:p>
          <a:p>
            <a:pPr>
              <a:defRPr/>
            </a:pPr>
            <a:r>
              <a:rPr lang="cs-CZ" dirty="0"/>
              <a:t>http://</a:t>
            </a:r>
            <a:r>
              <a:rPr lang="cs-CZ" dirty="0" smtClean="0"/>
              <a:t>cs.wikipedia.org/wiki/konference </a:t>
            </a:r>
            <a:r>
              <a:rPr lang="cs-CZ" dirty="0" smtClean="0"/>
              <a:t>1919</a:t>
            </a:r>
          </a:p>
          <a:p>
            <a:pPr>
              <a:defRPr/>
            </a:pPr>
            <a:r>
              <a:rPr lang="en-US" dirty="0"/>
              <a:t>ŠTĚPÁNKOVÁ, </a:t>
            </a:r>
            <a:r>
              <a:rPr lang="en-US" dirty="0" err="1"/>
              <a:t>Alena</a:t>
            </a:r>
            <a:r>
              <a:rPr lang="en-US" dirty="0"/>
              <a:t> a </a:t>
            </a:r>
            <a:r>
              <a:rPr lang="en-US" dirty="0" err="1"/>
              <a:t>Pavel</a:t>
            </a:r>
            <a:r>
              <a:rPr lang="en-US" dirty="0"/>
              <a:t> SLEPIČKA. </a:t>
            </a:r>
            <a:r>
              <a:rPr lang="en-US" i="1" dirty="0" err="1"/>
              <a:t>Odmaturuj</a:t>
            </a:r>
            <a:r>
              <a:rPr lang="en-US" i="1" dirty="0"/>
              <a:t>! z </a:t>
            </a:r>
            <a:r>
              <a:rPr lang="en-US" i="1" dirty="0" err="1"/>
              <a:t>dějepisu</a:t>
            </a:r>
            <a:r>
              <a:rPr lang="en-US" dirty="0"/>
              <a:t>. </a:t>
            </a:r>
            <a:r>
              <a:rPr lang="en-US" dirty="0" err="1"/>
              <a:t>Vyd</a:t>
            </a:r>
            <a:r>
              <a:rPr lang="en-US" dirty="0"/>
              <a:t>. 1. Brno: </a:t>
            </a:r>
            <a:r>
              <a:rPr lang="en-US" dirty="0" err="1"/>
              <a:t>Didaktis</a:t>
            </a:r>
            <a:r>
              <a:rPr lang="en-US" dirty="0"/>
              <a:t>, c2006, 256 s. ISBN 80-735-8069-1</a:t>
            </a:r>
            <a:endParaRPr lang="cs-CZ" i="1"/>
          </a:p>
          <a:p>
            <a:pPr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30755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367</Words>
  <Application>Microsoft Office PowerPoint</Application>
  <PresentationFormat>Předvádění na obrazovce (4:3)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Metodický list</vt:lpstr>
      <vt:lpstr>Pařížská mírová konference leden 1919 – leden 1920</vt:lpstr>
      <vt:lpstr>Prezentace aplikace PowerPoint</vt:lpstr>
      <vt:lpstr>Prezentace aplikace PowerPoint</vt:lpstr>
      <vt:lpstr>Prezentace aplikace PowerPoint</vt:lpstr>
      <vt:lpstr>zdroje</vt:lpstr>
    </vt:vector>
  </TitlesOfParts>
  <Company>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</dc:creator>
  <cp:lastModifiedBy>Mirka</cp:lastModifiedBy>
  <cp:revision>14</cp:revision>
  <dcterms:created xsi:type="dcterms:W3CDTF">2013-05-26T11:49:18Z</dcterms:created>
  <dcterms:modified xsi:type="dcterms:W3CDTF">2013-06-28T06:54:39Z</dcterms:modified>
</cp:coreProperties>
</file>