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Podpora výuky v technických oborech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</a:t>
          </a:r>
          <a:r>
            <a:rPr lang="cs-CZ" sz="1600" dirty="0" smtClean="0"/>
            <a:t>ÁZEV ŠKOLY: SOŠ Net Office Orlová, spol. s r. o. 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Naděžda Tománková 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Vznik ČSR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CZ.1.07/1.5.00/34.0458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DF175F-DD60-470E-831A-5B57AE90263B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CB7D89-9742-4A3B-9011-573FCEA933FB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00CEE4-A4CA-4C22-8090-54B3C0E0DF42}" type="presOf" srcId="{D8197B8C-B260-4A16-BDF4-0947B075E274}" destId="{25B08C86-7E15-44DC-BE7F-FFB55DD49D12}" srcOrd="0" destOrd="0" presId="urn:microsoft.com/office/officeart/2005/8/layout/target3"/>
    <dgm:cxn modelId="{A034D66B-96B2-45EF-B963-76DF89BA69D0}" type="presOf" srcId="{D1D4F407-5343-4D3F-B5B9-D407B03CAEB4}" destId="{D005CE8C-CC26-4C3E-AC11-E15060ECD759}" srcOrd="0" destOrd="0" presId="urn:microsoft.com/office/officeart/2005/8/layout/target3"/>
    <dgm:cxn modelId="{A19143E0-10E3-4395-AD1E-DDA787955208}" type="presOf" srcId="{B651F6E3-6281-48DB-9319-2AEAFDAE7572}" destId="{619D679B-A015-4ECF-8348-D1034C574F40}" srcOrd="0" destOrd="0" presId="urn:microsoft.com/office/officeart/2005/8/layout/target3"/>
    <dgm:cxn modelId="{E2635A73-2A29-4A87-BCAC-A040E17CEA95}" type="presOf" srcId="{4C35D32F-0EAB-4CD7-82EE-45574DC2A586}" destId="{890E4F0B-2866-4A3F-A3C7-2A14B1797930}" srcOrd="1" destOrd="0" presId="urn:microsoft.com/office/officeart/2005/8/layout/target3"/>
    <dgm:cxn modelId="{AFCD00B4-BB0D-4773-A35B-E47F76801B9D}" type="presOf" srcId="{D1B46980-6531-4606-95E6-44980827E919}" destId="{6140AFEC-043D-4C43-A2F9-D0F5331DF3A3}" srcOrd="0" destOrd="0" presId="urn:microsoft.com/office/officeart/2005/8/layout/target3"/>
    <dgm:cxn modelId="{59C0DB4B-5613-481F-8E0B-B72DEDDF75FA}" type="presOf" srcId="{B651F6E3-6281-48DB-9319-2AEAFDAE7572}" destId="{6BB5E863-4638-4E1D-BFDE-399D028AC4ED}" srcOrd="1" destOrd="0" presId="urn:microsoft.com/office/officeart/2005/8/layout/target3"/>
    <dgm:cxn modelId="{E0E6B61B-F324-40F8-BF7A-454A8FA2DA54}" type="presOf" srcId="{D1D4F407-5343-4D3F-B5B9-D407B03CAEB4}" destId="{AED2198E-93D5-4001-81B4-73124B309672}" srcOrd="1" destOrd="0" presId="urn:microsoft.com/office/officeart/2005/8/layout/target3"/>
    <dgm:cxn modelId="{3328971F-1497-463D-802E-2304B674FD5A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8E926BE-5E2A-4DBE-9767-DA0006AE5EA5}" type="presOf" srcId="{D1B46980-6531-4606-95E6-44980827E919}" destId="{2BE915AB-18AA-4053-B92C-3BFC9ED204BB}" srcOrd="1" destOrd="0" presId="urn:microsoft.com/office/officeart/2005/8/layout/target3"/>
    <dgm:cxn modelId="{57E51696-FD09-4E75-AB1A-C08EB775887F}" type="presParOf" srcId="{333A1088-737F-45CB-B68E-254E46348037}" destId="{F5ABB229-8D3B-4694-996A-96F23CF14429}" srcOrd="0" destOrd="0" presId="urn:microsoft.com/office/officeart/2005/8/layout/target3"/>
    <dgm:cxn modelId="{231A15DF-6B5D-4386-AE53-C90CA79E3463}" type="presParOf" srcId="{333A1088-737F-45CB-B68E-254E46348037}" destId="{F41139FD-01EE-4571-8B17-4FB00FC51163}" srcOrd="1" destOrd="0" presId="urn:microsoft.com/office/officeart/2005/8/layout/target3"/>
    <dgm:cxn modelId="{C06F0EDA-A5F2-452A-9FFB-841F7CBF9095}" type="presParOf" srcId="{333A1088-737F-45CB-B68E-254E46348037}" destId="{D005CE8C-CC26-4C3E-AC11-E15060ECD759}" srcOrd="2" destOrd="0" presId="urn:microsoft.com/office/officeart/2005/8/layout/target3"/>
    <dgm:cxn modelId="{2B513880-42E6-491E-A294-F856ED1E79D1}" type="presParOf" srcId="{333A1088-737F-45CB-B68E-254E46348037}" destId="{2C702D82-9B77-49B7-9568-BB8EB47C3372}" srcOrd="3" destOrd="0" presId="urn:microsoft.com/office/officeart/2005/8/layout/target3"/>
    <dgm:cxn modelId="{23077487-BC89-497A-B72A-AA06D9B2D06C}" type="presParOf" srcId="{333A1088-737F-45CB-B68E-254E46348037}" destId="{A52A0455-90FF-4808-ABD0-F02540D31D5A}" srcOrd="4" destOrd="0" presId="urn:microsoft.com/office/officeart/2005/8/layout/target3"/>
    <dgm:cxn modelId="{F9DF80F7-1ED5-446F-8654-1DC261B1CF5F}" type="presParOf" srcId="{333A1088-737F-45CB-B68E-254E46348037}" destId="{6140AFEC-043D-4C43-A2F9-D0F5331DF3A3}" srcOrd="5" destOrd="0" presId="urn:microsoft.com/office/officeart/2005/8/layout/target3"/>
    <dgm:cxn modelId="{05432FC7-A3CF-4886-AE79-BBA0677B79BA}" type="presParOf" srcId="{333A1088-737F-45CB-B68E-254E46348037}" destId="{9358AC05-5D7D-4327-9F80-1AD486AEA664}" srcOrd="6" destOrd="0" presId="urn:microsoft.com/office/officeart/2005/8/layout/target3"/>
    <dgm:cxn modelId="{C558E541-6A1A-437A-8005-849B0A2B446D}" type="presParOf" srcId="{333A1088-737F-45CB-B68E-254E46348037}" destId="{313FC574-E1CD-4FB4-B054-0B805CE0447D}" srcOrd="7" destOrd="0" presId="urn:microsoft.com/office/officeart/2005/8/layout/target3"/>
    <dgm:cxn modelId="{B9DCA6F8-852B-4F5B-B41D-04359AE1C335}" type="presParOf" srcId="{333A1088-737F-45CB-B68E-254E46348037}" destId="{619D679B-A015-4ECF-8348-D1034C574F40}" srcOrd="8" destOrd="0" presId="urn:microsoft.com/office/officeart/2005/8/layout/target3"/>
    <dgm:cxn modelId="{D5CF2A07-3ACD-48E6-AF0F-1BA75DC8DBB7}" type="presParOf" srcId="{333A1088-737F-45CB-B68E-254E46348037}" destId="{322283A8-4A27-4CDA-BAE3-F381106A9174}" srcOrd="9" destOrd="0" presId="urn:microsoft.com/office/officeart/2005/8/layout/target3"/>
    <dgm:cxn modelId="{42DC2913-6225-431A-9E14-95484F37AC2A}" type="presParOf" srcId="{333A1088-737F-45CB-B68E-254E46348037}" destId="{FFC9F71D-1B4F-4AD9-A4A6-86ADEFC8AF5C}" srcOrd="10" destOrd="0" presId="urn:microsoft.com/office/officeart/2005/8/layout/target3"/>
    <dgm:cxn modelId="{53727D5A-FB1D-466B-812C-C595E0942170}" type="presParOf" srcId="{333A1088-737F-45CB-B68E-254E46348037}" destId="{25B08C86-7E15-44DC-BE7F-FFB55DD49D12}" srcOrd="11" destOrd="0" presId="urn:microsoft.com/office/officeart/2005/8/layout/target3"/>
    <dgm:cxn modelId="{D20B2965-2D67-4322-9611-455488204AD0}" type="presParOf" srcId="{333A1088-737F-45CB-B68E-254E46348037}" destId="{76644BE8-9D7C-4C09-B250-3D10AF48CBB7}" srcOrd="12" destOrd="0" presId="urn:microsoft.com/office/officeart/2005/8/layout/target3"/>
    <dgm:cxn modelId="{EFBA93D3-E97B-40B2-875A-B7B5D1C32590}" type="presParOf" srcId="{333A1088-737F-45CB-B68E-254E46348037}" destId="{EE85B701-7295-41C0-BA7A-34D3756A2AE6}" srcOrd="13" destOrd="0" presId="urn:microsoft.com/office/officeart/2005/8/layout/target3"/>
    <dgm:cxn modelId="{D07D8DDA-259B-4D19-B4B5-C709DD1BF535}" type="presParOf" srcId="{333A1088-737F-45CB-B68E-254E46348037}" destId="{8BEBB6EC-1DAA-4CAC-8A25-BC0FCBD5DBD5}" srcOrd="14" destOrd="0" presId="urn:microsoft.com/office/officeart/2005/8/layout/target3"/>
    <dgm:cxn modelId="{4F71A82B-E2D3-4C1E-B00A-917DF4392B8B}" type="presParOf" srcId="{333A1088-737F-45CB-B68E-254E46348037}" destId="{AED2198E-93D5-4001-81B4-73124B309672}" srcOrd="15" destOrd="0" presId="urn:microsoft.com/office/officeart/2005/8/layout/target3"/>
    <dgm:cxn modelId="{68BA61B9-0558-4F33-8DC9-4BD4B0EAB9EC}" type="presParOf" srcId="{333A1088-737F-45CB-B68E-254E46348037}" destId="{2BE915AB-18AA-4053-B92C-3BFC9ED204BB}" srcOrd="16" destOrd="0" presId="urn:microsoft.com/office/officeart/2005/8/layout/target3"/>
    <dgm:cxn modelId="{B49AF5B0-3264-4AA7-A28F-F143E707EF48}" type="presParOf" srcId="{333A1088-737F-45CB-B68E-254E46348037}" destId="{6BB5E863-4638-4E1D-BFDE-399D028AC4ED}" srcOrd="17" destOrd="0" presId="urn:microsoft.com/office/officeart/2005/8/layout/target3"/>
    <dgm:cxn modelId="{73B36793-2AE3-4528-BD4A-2BCF48978B3D}" type="presParOf" srcId="{333A1088-737F-45CB-B68E-254E46348037}" destId="{5A5FFA88-C948-4069-8E93-59FA12366E83}" srcOrd="18" destOrd="0" presId="urn:microsoft.com/office/officeart/2005/8/layout/target3"/>
    <dgm:cxn modelId="{5917B70B-52AF-4A96-8E72-D4187F2A1638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</a:t>
          </a:r>
          <a:r>
            <a:rPr lang="cs-CZ" sz="1600" kern="1200" dirty="0" smtClean="0"/>
            <a:t>ÁZEV ŠKOLY: SOŠ Net Office Orlová, spol. s r. o. </a:t>
          </a:r>
          <a:endParaRPr lang="cs-CZ" sz="16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Naděžda Tománková </a:t>
          </a:r>
          <a:endParaRPr lang="cs-CZ" sz="16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Podpora výuky v technických oborech </a:t>
          </a:r>
          <a:endParaRPr lang="cs-CZ" sz="16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Vznik ČSR</a:t>
          </a:r>
          <a:endParaRPr lang="cs-CZ" sz="16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CZ.1.07/1.5.00/34.0458 </a:t>
          </a:r>
          <a:endParaRPr lang="cs-CZ" sz="16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3D0ED-79BE-4AED-9E79-5F11BBDC026B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14534-A613-42BC-9669-D17BE4F86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775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3D0ED-79BE-4AED-9E79-5F11BBDC026B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14534-A613-42BC-9669-D17BE4F86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880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3D0ED-79BE-4AED-9E79-5F11BBDC026B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14534-A613-42BC-9669-D17BE4F86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404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3D0ED-79BE-4AED-9E79-5F11BBDC026B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14534-A613-42BC-9669-D17BE4F86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700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3D0ED-79BE-4AED-9E79-5F11BBDC026B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14534-A613-42BC-9669-D17BE4F86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865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3D0ED-79BE-4AED-9E79-5F11BBDC026B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14534-A613-42BC-9669-D17BE4F86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09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3D0ED-79BE-4AED-9E79-5F11BBDC026B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14534-A613-42BC-9669-D17BE4F86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100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3D0ED-79BE-4AED-9E79-5F11BBDC026B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14534-A613-42BC-9669-D17BE4F86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575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3D0ED-79BE-4AED-9E79-5F11BBDC026B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14534-A613-42BC-9669-D17BE4F86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732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3D0ED-79BE-4AED-9E79-5F11BBDC026B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14534-A613-42BC-9669-D17BE4F86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730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3D0ED-79BE-4AED-9E79-5F11BBDC026B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14534-A613-42BC-9669-D17BE4F86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682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93D0ED-79BE-4AED-9E79-5F11BBDC026B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114534-A613-42BC-9669-D17BE4F86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548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37589253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443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list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2013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dějepisu ZŠ.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Probírané pojmy: Tříkrálová </a:t>
            </a:r>
            <a:r>
              <a:rPr lang="cs-CZ" sz="1800" dirty="0" err="1" smtClean="0"/>
              <a:t>deklerace</a:t>
            </a:r>
            <a:r>
              <a:rPr lang="cs-CZ" sz="1800" dirty="0" smtClean="0"/>
              <a:t>, Pittsburská dohoda, Washingtonská </a:t>
            </a:r>
            <a:r>
              <a:rPr lang="cs-CZ" sz="1800" dirty="0" err="1" smtClean="0"/>
              <a:t>deklerace</a:t>
            </a:r>
            <a:r>
              <a:rPr lang="cs-CZ" sz="1800" dirty="0" smtClean="0"/>
              <a:t>, Martinská </a:t>
            </a:r>
            <a:r>
              <a:rPr lang="cs-CZ" sz="1800" dirty="0" err="1" smtClean="0"/>
              <a:t>deklerace</a:t>
            </a:r>
            <a:endParaRPr lang="cs-CZ" sz="1800" dirty="0" smtClean="0"/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35 minut </a:t>
            </a:r>
          </a:p>
          <a:p>
            <a:r>
              <a:rPr lang="cs-CZ" sz="1800" dirty="0" smtClean="0"/>
              <a:t>Postup: Teoretický základ představuje definování nového učiva</a:t>
            </a:r>
            <a:r>
              <a:rPr lang="cs-CZ" sz="1800" dirty="0"/>
              <a:t>.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40591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ČSR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1916 </a:t>
            </a:r>
            <a:r>
              <a:rPr lang="cs-CZ" dirty="0" smtClean="0"/>
              <a:t>novým panovníkem </a:t>
            </a:r>
            <a:r>
              <a:rPr lang="cs-CZ" b="1" dirty="0" smtClean="0"/>
              <a:t>Karel I.</a:t>
            </a:r>
          </a:p>
          <a:p>
            <a:r>
              <a:rPr lang="cs-CZ" dirty="0"/>
              <a:t>s</a:t>
            </a:r>
            <a:r>
              <a:rPr lang="cs-CZ" dirty="0" smtClean="0"/>
              <a:t>volána říšská rada, poslanci Českého svazu doufají ve vytvoření federace</a:t>
            </a:r>
          </a:p>
          <a:p>
            <a:r>
              <a:rPr lang="cs-CZ" dirty="0"/>
              <a:t>k</a:t>
            </a:r>
            <a:r>
              <a:rPr lang="cs-CZ" dirty="0" smtClean="0"/>
              <a:t>věten </a:t>
            </a:r>
            <a:r>
              <a:rPr lang="cs-CZ" b="1" dirty="0" smtClean="0"/>
              <a:t>1917</a:t>
            </a:r>
            <a:r>
              <a:rPr lang="cs-CZ" dirty="0" smtClean="0"/>
              <a:t> manifest českých spisovatelů vyzval poslance k hájení zájmů českého národa</a:t>
            </a:r>
          </a:p>
          <a:p>
            <a:r>
              <a:rPr lang="cs-CZ" dirty="0"/>
              <a:t>l</a:t>
            </a:r>
            <a:r>
              <a:rPr lang="cs-CZ" dirty="0" smtClean="0"/>
              <a:t>eden </a:t>
            </a:r>
            <a:r>
              <a:rPr lang="cs-CZ" b="1" dirty="0" smtClean="0"/>
              <a:t>1918</a:t>
            </a:r>
            <a:r>
              <a:rPr lang="cs-CZ" dirty="0" smtClean="0"/>
              <a:t> </a:t>
            </a:r>
            <a:r>
              <a:rPr lang="cs-CZ" b="1" dirty="0" smtClean="0"/>
              <a:t>Tříkrálová </a:t>
            </a:r>
            <a:r>
              <a:rPr lang="cs-CZ" b="1" dirty="0" err="1" smtClean="0"/>
              <a:t>deklerace</a:t>
            </a:r>
            <a:r>
              <a:rPr lang="cs-CZ" b="1" dirty="0" smtClean="0"/>
              <a:t> </a:t>
            </a:r>
            <a:r>
              <a:rPr lang="cs-CZ" dirty="0" smtClean="0"/>
              <a:t>= požadavek sebeurčení, vznik spolkového státu</a:t>
            </a:r>
          </a:p>
          <a:p>
            <a:r>
              <a:rPr lang="cs-CZ" dirty="0" smtClean="0"/>
              <a:t>v  čele politiky Národní výbor (</a:t>
            </a:r>
            <a:r>
              <a:rPr lang="cs-CZ" dirty="0" err="1" smtClean="0"/>
              <a:t>K.Kramář</a:t>
            </a:r>
            <a:r>
              <a:rPr lang="cs-CZ" dirty="0" smtClean="0"/>
              <a:t>)</a:t>
            </a:r>
          </a:p>
          <a:p>
            <a:r>
              <a:rPr lang="cs-CZ" dirty="0"/>
              <a:t>k</a:t>
            </a:r>
            <a:r>
              <a:rPr lang="cs-CZ" dirty="0" smtClean="0"/>
              <a:t>věten 1918 </a:t>
            </a:r>
            <a:r>
              <a:rPr lang="cs-CZ" b="1" dirty="0" smtClean="0"/>
              <a:t>Pittsburská dohoda = </a:t>
            </a:r>
            <a:r>
              <a:rPr lang="cs-CZ" dirty="0" smtClean="0"/>
              <a:t>schválení spojení Čechů a Slováků v samostatném státě</a:t>
            </a:r>
          </a:p>
        </p:txBody>
      </p:sp>
    </p:spTree>
    <p:extLst>
      <p:ext uri="{BB962C8B-B14F-4D97-AF65-F5344CB8AC3E}">
        <p14:creationId xmlns:p14="http://schemas.microsoft.com/office/powerpoint/2010/main" val="1630598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14.října 1918 </a:t>
            </a:r>
            <a:r>
              <a:rPr lang="cs-CZ" dirty="0" smtClean="0"/>
              <a:t>vyhlášena </a:t>
            </a:r>
            <a:r>
              <a:rPr lang="cs-CZ" b="1" dirty="0" smtClean="0"/>
              <a:t>generální st</a:t>
            </a:r>
            <a:r>
              <a:rPr lang="cs-CZ" dirty="0" smtClean="0"/>
              <a:t>ávka, neúspěšný pokus o vyhlášení samostatné republiky </a:t>
            </a:r>
          </a:p>
          <a:p>
            <a:r>
              <a:rPr lang="cs-CZ" dirty="0" smtClean="0"/>
              <a:t>16. října 1918 vydán Císařský manifest –    Karel I. slíbil federalizaci monarchie</a:t>
            </a:r>
          </a:p>
          <a:p>
            <a:r>
              <a:rPr lang="cs-CZ" dirty="0"/>
              <a:t>d</a:t>
            </a:r>
            <a:r>
              <a:rPr lang="cs-CZ" dirty="0" smtClean="0"/>
              <a:t>ohodové mocnosti uznaly  prozatímní čs. vládu. </a:t>
            </a:r>
            <a:r>
              <a:rPr lang="cs-CZ" b="1" dirty="0" smtClean="0"/>
              <a:t>Masaryk</a:t>
            </a:r>
            <a:r>
              <a:rPr lang="cs-CZ" dirty="0" smtClean="0"/>
              <a:t> prezident a ministr vnitra, </a:t>
            </a:r>
            <a:r>
              <a:rPr lang="cs-CZ" b="1" dirty="0"/>
              <a:t>B</a:t>
            </a:r>
            <a:r>
              <a:rPr lang="cs-CZ" b="1" dirty="0" smtClean="0"/>
              <a:t>eneš</a:t>
            </a:r>
            <a:r>
              <a:rPr lang="cs-CZ" dirty="0" smtClean="0"/>
              <a:t> ministr zahraničí, Štefánik ministr války</a:t>
            </a:r>
          </a:p>
          <a:p>
            <a:r>
              <a:rPr lang="cs-CZ" dirty="0" smtClean="0"/>
              <a:t>18. října 1918 </a:t>
            </a:r>
            <a:r>
              <a:rPr lang="cs-CZ" b="1" dirty="0" smtClean="0"/>
              <a:t>Washingtonská </a:t>
            </a:r>
            <a:r>
              <a:rPr lang="cs-CZ" b="1" dirty="0" err="1" smtClean="0"/>
              <a:t>deklerace</a:t>
            </a:r>
            <a:r>
              <a:rPr lang="cs-CZ" dirty="0" smtClean="0"/>
              <a:t> = vyhlášení samostatného čs. </a:t>
            </a:r>
            <a:r>
              <a:rPr lang="cs-CZ" dirty="0"/>
              <a:t>s</a:t>
            </a:r>
            <a:r>
              <a:rPr lang="cs-CZ" dirty="0" smtClean="0"/>
              <a:t>tátu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715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28. října 1918 </a:t>
            </a:r>
            <a:r>
              <a:rPr lang="cs-CZ" dirty="0" smtClean="0"/>
              <a:t>– vyhlášení samostatného Československa na Václavském náměstí</a:t>
            </a:r>
          </a:p>
          <a:p>
            <a:r>
              <a:rPr lang="cs-CZ" dirty="0" smtClean="0"/>
              <a:t>30. října </a:t>
            </a:r>
            <a:r>
              <a:rPr lang="cs-CZ" b="1" dirty="0" smtClean="0"/>
              <a:t>Martinská deklarace </a:t>
            </a:r>
            <a:r>
              <a:rPr lang="cs-CZ" dirty="0" smtClean="0"/>
              <a:t>– </a:t>
            </a:r>
            <a:r>
              <a:rPr lang="cs-CZ" dirty="0"/>
              <a:t>S</a:t>
            </a:r>
            <a:r>
              <a:rPr lang="cs-CZ" dirty="0" smtClean="0"/>
              <a:t>lováci se vyslovují pro společný stát</a:t>
            </a:r>
          </a:p>
          <a:p>
            <a:r>
              <a:rPr lang="cs-CZ" dirty="0" smtClean="0"/>
              <a:t>r. </a:t>
            </a:r>
            <a:r>
              <a:rPr lang="cs-CZ" b="1" dirty="0" smtClean="0"/>
              <a:t>1919 </a:t>
            </a:r>
            <a:r>
              <a:rPr lang="cs-CZ" dirty="0" smtClean="0"/>
              <a:t> připojení Podkarpatské Rusi (rozhodnutí rusínské emigrace v USA),vlastní </a:t>
            </a:r>
            <a:r>
              <a:rPr lang="cs-CZ" b="1" dirty="0" smtClean="0"/>
              <a:t>autonomie</a:t>
            </a:r>
            <a:r>
              <a:rPr lang="cs-CZ" dirty="0" smtClean="0"/>
              <a:t> (vlastní sněm, guvernér, zastoupení v Národním shromáždění)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80151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ČSR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06916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h</a:t>
            </a:r>
            <a:r>
              <a:rPr lang="cs-CZ" dirty="0" smtClean="0"/>
              <a:t>ranice stanoveny Pařížskou mírovou konferencí</a:t>
            </a:r>
          </a:p>
          <a:p>
            <a:r>
              <a:rPr lang="cs-CZ" u="sng" dirty="0"/>
              <a:t>p</a:t>
            </a:r>
            <a:r>
              <a:rPr lang="cs-CZ" u="sng" dirty="0" smtClean="0"/>
              <a:t>roblematické pohraničí </a:t>
            </a:r>
            <a:r>
              <a:rPr lang="cs-CZ" dirty="0" smtClean="0"/>
              <a:t>-osídlení menšinami</a:t>
            </a:r>
          </a:p>
          <a:p>
            <a:pPr marL="0" indent="0">
              <a:buNone/>
            </a:pPr>
            <a:r>
              <a:rPr lang="cs-CZ" b="1" dirty="0" smtClean="0"/>
              <a:t>Němci </a:t>
            </a:r>
          </a:p>
          <a:p>
            <a:r>
              <a:rPr lang="cs-CZ" dirty="0" smtClean="0"/>
              <a:t>29. října 1918 v pohraničí (Sudetech) vyhlášeny samostatné provincie (okolí Liberce, severní Morava, východní </a:t>
            </a:r>
            <a:r>
              <a:rPr lang="cs-CZ" dirty="0"/>
              <a:t>Č</a:t>
            </a:r>
            <a:r>
              <a:rPr lang="cs-CZ" dirty="0" smtClean="0"/>
              <a:t>echy, jižní Čechy a jižní Morava), věří </a:t>
            </a:r>
            <a:r>
              <a:rPr lang="cs-CZ" dirty="0"/>
              <a:t>v</a:t>
            </a:r>
            <a:r>
              <a:rPr lang="cs-CZ" dirty="0" smtClean="0"/>
              <a:t> připojení k Rakouské republice</a:t>
            </a:r>
          </a:p>
          <a:p>
            <a:r>
              <a:rPr lang="cs-CZ" dirty="0"/>
              <a:t>č</a:t>
            </a:r>
            <a:r>
              <a:rPr lang="cs-CZ" dirty="0" smtClean="0"/>
              <a:t>eské vojsko území obsadilo (konec roku 1918)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768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Maďaři</a:t>
            </a:r>
          </a:p>
          <a:p>
            <a:r>
              <a:rPr lang="cs-CZ" dirty="0" smtClean="0"/>
              <a:t>13. </a:t>
            </a:r>
            <a:r>
              <a:rPr lang="cs-CZ" dirty="0"/>
              <a:t>l</a:t>
            </a:r>
            <a:r>
              <a:rPr lang="cs-CZ" dirty="0" smtClean="0"/>
              <a:t>istopadu 1918 snaha Maďarů obsadit Slovensko, 2/3 území</a:t>
            </a:r>
          </a:p>
          <a:p>
            <a:r>
              <a:rPr lang="cs-CZ" dirty="0"/>
              <a:t>č</a:t>
            </a:r>
            <a:r>
              <a:rPr lang="cs-CZ" dirty="0" smtClean="0"/>
              <a:t>erven 1919 Maďaři dohodovými mocnostmi přinuceny vyklidit území (</a:t>
            </a:r>
            <a:r>
              <a:rPr lang="cs-CZ" dirty="0"/>
              <a:t>T</a:t>
            </a:r>
            <a:r>
              <a:rPr lang="cs-CZ" dirty="0" smtClean="0"/>
              <a:t>rianonská smlouva 1920)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658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Poláci</a:t>
            </a:r>
          </a:p>
          <a:p>
            <a:r>
              <a:rPr lang="cs-CZ" dirty="0"/>
              <a:t>s</a:t>
            </a:r>
            <a:r>
              <a:rPr lang="cs-CZ" dirty="0" smtClean="0"/>
              <a:t>por o Těšínsko </a:t>
            </a:r>
          </a:p>
          <a:p>
            <a:r>
              <a:rPr lang="cs-CZ" dirty="0"/>
              <a:t>l</a:t>
            </a:r>
            <a:r>
              <a:rPr lang="cs-CZ" dirty="0" smtClean="0"/>
              <a:t>eden 1919 Poláci vytlačeni z celého Těšínska</a:t>
            </a:r>
          </a:p>
          <a:p>
            <a:r>
              <a:rPr lang="cs-CZ" dirty="0"/>
              <a:t>v</a:t>
            </a:r>
            <a:r>
              <a:rPr lang="cs-CZ" dirty="0" smtClean="0"/>
              <a:t>ýsledek sporů: Těšínsko rozděleno mezi dva státy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34121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ČORNEJ, Petr. </a:t>
            </a:r>
            <a:r>
              <a:rPr lang="cs-CZ" i="1" dirty="0"/>
              <a:t>Dějepis pro střední odborné školy</a:t>
            </a:r>
            <a:r>
              <a:rPr lang="cs-CZ" dirty="0"/>
              <a:t>. 1. vyd. Praha: SPN - pedagogické nakladatelství, c2002, 238 s. ISBN 80-723-5194-X</a:t>
            </a:r>
            <a:r>
              <a:rPr lang="cs-CZ" dirty="0" smtClean="0"/>
              <a:t>.</a:t>
            </a:r>
          </a:p>
          <a:p>
            <a:r>
              <a:rPr lang="en-US" dirty="0"/>
              <a:t>ŠTĚPÁNKOVÁ, </a:t>
            </a:r>
            <a:r>
              <a:rPr lang="en-US" dirty="0" err="1"/>
              <a:t>Alena</a:t>
            </a:r>
            <a:r>
              <a:rPr lang="en-US" dirty="0"/>
              <a:t> a </a:t>
            </a:r>
            <a:r>
              <a:rPr lang="en-US" dirty="0" err="1"/>
              <a:t>Pavel</a:t>
            </a:r>
            <a:r>
              <a:rPr lang="en-US" dirty="0"/>
              <a:t> SLEPIČKA. </a:t>
            </a:r>
            <a:r>
              <a:rPr lang="en-US" i="1" dirty="0" err="1"/>
              <a:t>Odmaturuj</a:t>
            </a:r>
            <a:r>
              <a:rPr lang="en-US" i="1" dirty="0"/>
              <a:t>! z </a:t>
            </a:r>
            <a:r>
              <a:rPr lang="en-US" i="1" dirty="0" err="1"/>
              <a:t>dějepisu</a:t>
            </a:r>
            <a:r>
              <a:rPr lang="en-US" dirty="0"/>
              <a:t>. </a:t>
            </a:r>
            <a:r>
              <a:rPr lang="en-US" dirty="0" err="1"/>
              <a:t>Vyd</a:t>
            </a:r>
            <a:r>
              <a:rPr lang="en-US" dirty="0"/>
              <a:t>. 1. Brno: </a:t>
            </a:r>
            <a:r>
              <a:rPr lang="en-US" dirty="0" err="1"/>
              <a:t>Didaktis</a:t>
            </a:r>
            <a:r>
              <a:rPr lang="en-US" dirty="0"/>
              <a:t>, c2006, 256 s. ISBN 80-735-8069-1</a:t>
            </a:r>
            <a:endParaRPr lang="cs-CZ" i="1"/>
          </a:p>
          <a:p>
            <a:pPr marL="0" indent="0">
              <a:buNone/>
            </a:pPr>
            <a:r>
              <a:rPr lang="cs-CZ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2921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453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Metodický list</vt:lpstr>
      <vt:lpstr>Vznik ČSR</vt:lpstr>
      <vt:lpstr>Prezentace aplikace PowerPoint</vt:lpstr>
      <vt:lpstr>Prezentace aplikace PowerPoint</vt:lpstr>
      <vt:lpstr>Vymezení ČSR</vt:lpstr>
      <vt:lpstr>Prezentace aplikace PowerPoint</vt:lpstr>
      <vt:lpstr>Prezentace aplikace PowerPoint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Mirka</cp:lastModifiedBy>
  <cp:revision>16</cp:revision>
  <dcterms:created xsi:type="dcterms:W3CDTF">2013-05-27T14:00:31Z</dcterms:created>
  <dcterms:modified xsi:type="dcterms:W3CDTF">2013-06-28T06:58:09Z</dcterms:modified>
</cp:coreProperties>
</file>