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ČSR za 2.světové války, domácí odboj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E60E0B-7197-4796-ADD3-AF3788A9AA84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7947B67-290D-4EB1-A3AA-51467DDE1B61}" type="presOf" srcId="{D1B46980-6531-4606-95E6-44980827E919}" destId="{6140AFEC-043D-4C43-A2F9-D0F5331DF3A3}" srcOrd="0" destOrd="0" presId="urn:microsoft.com/office/officeart/2005/8/layout/target3"/>
    <dgm:cxn modelId="{31423F5B-A211-46AC-BC54-5CF8C3343DE6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368661-1860-44DA-8627-A0953EF75CC6}" type="presOf" srcId="{D8197B8C-B260-4A16-BDF4-0947B075E274}" destId="{5A5FFA88-C948-4069-8E93-59FA12366E83}" srcOrd="1" destOrd="0" presId="urn:microsoft.com/office/officeart/2005/8/layout/target3"/>
    <dgm:cxn modelId="{806B2D6F-ABFF-4A7F-BF7B-942B20C5722B}" type="presOf" srcId="{D1D4F407-5343-4D3F-B5B9-D407B03CAEB4}" destId="{D005CE8C-CC26-4C3E-AC11-E15060ECD759}" srcOrd="0" destOrd="0" presId="urn:microsoft.com/office/officeart/2005/8/layout/target3"/>
    <dgm:cxn modelId="{40F04698-A1D3-450A-B236-EA4F3D89E2A9}" type="presOf" srcId="{D8197B8C-B260-4A16-BDF4-0947B075E274}" destId="{25B08C86-7E15-44DC-BE7F-FFB55DD49D12}" srcOrd="0" destOrd="0" presId="urn:microsoft.com/office/officeart/2005/8/layout/target3"/>
    <dgm:cxn modelId="{42CB4007-4468-4581-BD98-B2D9C7E95495}" type="presOf" srcId="{B651F6E3-6281-48DB-9319-2AEAFDAE7572}" destId="{619D679B-A015-4ECF-8348-D1034C574F40}" srcOrd="0" destOrd="0" presId="urn:microsoft.com/office/officeart/2005/8/layout/target3"/>
    <dgm:cxn modelId="{0D29D3B6-AF83-46F9-A0FF-DF8387D8C3ED}" type="presOf" srcId="{4C35D32F-0EAB-4CD7-82EE-45574DC2A586}" destId="{890E4F0B-2866-4A3F-A3C7-2A14B1797930}" srcOrd="1" destOrd="0" presId="urn:microsoft.com/office/officeart/2005/8/layout/target3"/>
    <dgm:cxn modelId="{2CC65B4F-4DA8-4CE4-8AA0-80AAB2AA875E}" type="presOf" srcId="{757F3AB3-0718-4624-B441-E567A8F0AB56}" destId="{333A1088-737F-45CB-B68E-254E46348037}" srcOrd="0" destOrd="0" presId="urn:microsoft.com/office/officeart/2005/8/layout/target3"/>
    <dgm:cxn modelId="{0123ED4D-248B-421E-8325-AEDC916A4285}" type="presOf" srcId="{D1B46980-6531-4606-95E6-44980827E919}" destId="{2BE915AB-18AA-4053-B92C-3BFC9ED204BB}" srcOrd="1" destOrd="0" presId="urn:microsoft.com/office/officeart/2005/8/layout/target3"/>
    <dgm:cxn modelId="{ECA098AB-4DD6-4464-9B44-89091904DF4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D9AC22-E4F8-4587-8CF7-EC9E7E057357}" type="presParOf" srcId="{333A1088-737F-45CB-B68E-254E46348037}" destId="{F5ABB229-8D3B-4694-996A-96F23CF14429}" srcOrd="0" destOrd="0" presId="urn:microsoft.com/office/officeart/2005/8/layout/target3"/>
    <dgm:cxn modelId="{9AD70EDE-E8F5-4578-B87D-D2B78D8F5489}" type="presParOf" srcId="{333A1088-737F-45CB-B68E-254E46348037}" destId="{F41139FD-01EE-4571-8B17-4FB00FC51163}" srcOrd="1" destOrd="0" presId="urn:microsoft.com/office/officeart/2005/8/layout/target3"/>
    <dgm:cxn modelId="{80B742BD-7F5F-4E67-9707-BE23257111F6}" type="presParOf" srcId="{333A1088-737F-45CB-B68E-254E46348037}" destId="{D005CE8C-CC26-4C3E-AC11-E15060ECD759}" srcOrd="2" destOrd="0" presId="urn:microsoft.com/office/officeart/2005/8/layout/target3"/>
    <dgm:cxn modelId="{F4EA382F-2D81-433F-95DC-CFFFCC2E28D9}" type="presParOf" srcId="{333A1088-737F-45CB-B68E-254E46348037}" destId="{2C702D82-9B77-49B7-9568-BB8EB47C3372}" srcOrd="3" destOrd="0" presId="urn:microsoft.com/office/officeart/2005/8/layout/target3"/>
    <dgm:cxn modelId="{96CC84B4-85F7-4491-A903-14ACFB7099BA}" type="presParOf" srcId="{333A1088-737F-45CB-B68E-254E46348037}" destId="{A52A0455-90FF-4808-ABD0-F02540D31D5A}" srcOrd="4" destOrd="0" presId="urn:microsoft.com/office/officeart/2005/8/layout/target3"/>
    <dgm:cxn modelId="{B944A56D-3EA8-4092-A312-2D768B94F6A7}" type="presParOf" srcId="{333A1088-737F-45CB-B68E-254E46348037}" destId="{6140AFEC-043D-4C43-A2F9-D0F5331DF3A3}" srcOrd="5" destOrd="0" presId="urn:microsoft.com/office/officeart/2005/8/layout/target3"/>
    <dgm:cxn modelId="{3D3A995B-4EEC-43B6-9892-5770290E3B59}" type="presParOf" srcId="{333A1088-737F-45CB-B68E-254E46348037}" destId="{9358AC05-5D7D-4327-9F80-1AD486AEA664}" srcOrd="6" destOrd="0" presId="urn:microsoft.com/office/officeart/2005/8/layout/target3"/>
    <dgm:cxn modelId="{10C6783E-3F2C-441C-BF43-E396E134D640}" type="presParOf" srcId="{333A1088-737F-45CB-B68E-254E46348037}" destId="{313FC574-E1CD-4FB4-B054-0B805CE0447D}" srcOrd="7" destOrd="0" presId="urn:microsoft.com/office/officeart/2005/8/layout/target3"/>
    <dgm:cxn modelId="{E73CD165-E2D2-471B-B5F3-A80A238E262B}" type="presParOf" srcId="{333A1088-737F-45CB-B68E-254E46348037}" destId="{619D679B-A015-4ECF-8348-D1034C574F40}" srcOrd="8" destOrd="0" presId="urn:microsoft.com/office/officeart/2005/8/layout/target3"/>
    <dgm:cxn modelId="{AA101D40-877E-49EA-AC66-EE7F1838504E}" type="presParOf" srcId="{333A1088-737F-45CB-B68E-254E46348037}" destId="{322283A8-4A27-4CDA-BAE3-F381106A9174}" srcOrd="9" destOrd="0" presId="urn:microsoft.com/office/officeart/2005/8/layout/target3"/>
    <dgm:cxn modelId="{FD09D963-55D9-44B4-A59A-36250A9DD7BA}" type="presParOf" srcId="{333A1088-737F-45CB-B68E-254E46348037}" destId="{FFC9F71D-1B4F-4AD9-A4A6-86ADEFC8AF5C}" srcOrd="10" destOrd="0" presId="urn:microsoft.com/office/officeart/2005/8/layout/target3"/>
    <dgm:cxn modelId="{913BA916-4C05-48DE-9DC3-9E975CF35F5C}" type="presParOf" srcId="{333A1088-737F-45CB-B68E-254E46348037}" destId="{25B08C86-7E15-44DC-BE7F-FFB55DD49D12}" srcOrd="11" destOrd="0" presId="urn:microsoft.com/office/officeart/2005/8/layout/target3"/>
    <dgm:cxn modelId="{312FA672-F118-45E9-81AF-AE0027026DA5}" type="presParOf" srcId="{333A1088-737F-45CB-B68E-254E46348037}" destId="{76644BE8-9D7C-4C09-B250-3D10AF48CBB7}" srcOrd="12" destOrd="0" presId="urn:microsoft.com/office/officeart/2005/8/layout/target3"/>
    <dgm:cxn modelId="{73910425-7D02-49E7-9224-574362C7230E}" type="presParOf" srcId="{333A1088-737F-45CB-B68E-254E46348037}" destId="{EE85B701-7295-41C0-BA7A-34D3756A2AE6}" srcOrd="13" destOrd="0" presId="urn:microsoft.com/office/officeart/2005/8/layout/target3"/>
    <dgm:cxn modelId="{708D51D1-38F5-4B26-B45D-DB05651C0EFA}" type="presParOf" srcId="{333A1088-737F-45CB-B68E-254E46348037}" destId="{8BEBB6EC-1DAA-4CAC-8A25-BC0FCBD5DBD5}" srcOrd="14" destOrd="0" presId="urn:microsoft.com/office/officeart/2005/8/layout/target3"/>
    <dgm:cxn modelId="{75C916DE-447F-46F6-8CF2-569173D8A774}" type="presParOf" srcId="{333A1088-737F-45CB-B68E-254E46348037}" destId="{AED2198E-93D5-4001-81B4-73124B309672}" srcOrd="15" destOrd="0" presId="urn:microsoft.com/office/officeart/2005/8/layout/target3"/>
    <dgm:cxn modelId="{82F82F05-5CFB-4382-840C-39AF3D82E16A}" type="presParOf" srcId="{333A1088-737F-45CB-B68E-254E46348037}" destId="{2BE915AB-18AA-4053-B92C-3BFC9ED204BB}" srcOrd="16" destOrd="0" presId="urn:microsoft.com/office/officeart/2005/8/layout/target3"/>
    <dgm:cxn modelId="{F9D15317-DE62-4D8E-A438-0BEED8E3BE35}" type="presParOf" srcId="{333A1088-737F-45CB-B68E-254E46348037}" destId="{6BB5E863-4638-4E1D-BFDE-399D028AC4ED}" srcOrd="17" destOrd="0" presId="urn:microsoft.com/office/officeart/2005/8/layout/target3"/>
    <dgm:cxn modelId="{97E24D2B-CCD0-41B1-98B3-EF9CE03DD2BC}" type="presParOf" srcId="{333A1088-737F-45CB-B68E-254E46348037}" destId="{5A5FFA88-C948-4069-8E93-59FA12366E83}" srcOrd="18" destOrd="0" presId="urn:microsoft.com/office/officeart/2005/8/layout/target3"/>
    <dgm:cxn modelId="{02DA0827-5CE8-4A34-8294-5520CF558933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ČSR za 2.světové války, domácí odboj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493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38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950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139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797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460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510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913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373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657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626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EF6D6-73DB-4E15-A472-9EFAE41C6E57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095163-177D-42F7-AB05-4065CC213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807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58015103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0842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komunistický a demokratický proud, heydrichiáda, 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51825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ČSR za druhé světové války</a:t>
            </a:r>
            <a:br>
              <a:rPr lang="cs-CZ" dirty="0" smtClean="0"/>
            </a:br>
            <a:r>
              <a:rPr lang="cs-CZ" smtClean="0"/>
              <a:t>domácí odboj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Němci v ČSR dva záměry:</a:t>
            </a:r>
          </a:p>
          <a:p>
            <a:pPr marL="514350" indent="-514350">
              <a:buAutoNum type="arabicParenR"/>
            </a:pPr>
            <a:r>
              <a:rPr lang="cs-CZ" dirty="0"/>
              <a:t>v</a:t>
            </a:r>
            <a:r>
              <a:rPr lang="cs-CZ" dirty="0" smtClean="0"/>
              <a:t> období války využít kapacitu průmyslu</a:t>
            </a:r>
          </a:p>
          <a:p>
            <a:pPr marL="514350" indent="-514350">
              <a:buAutoNum type="arabicParenR"/>
            </a:pPr>
            <a:r>
              <a:rPr lang="cs-CZ" dirty="0"/>
              <a:t>p</a:t>
            </a:r>
            <a:r>
              <a:rPr lang="cs-CZ" dirty="0" smtClean="0"/>
              <a:t>o válce odsun slovanského obyvatelstva = tzv. </a:t>
            </a:r>
            <a:r>
              <a:rPr lang="cs-CZ" b="1" dirty="0" smtClean="0"/>
              <a:t>česká otázka </a:t>
            </a:r>
          </a:p>
          <a:p>
            <a:pPr marL="514350" indent="-514350">
              <a:buAutoNum type="arabicParenR"/>
            </a:pPr>
            <a:r>
              <a:rPr lang="cs-CZ" dirty="0"/>
              <a:t>z</a:t>
            </a:r>
            <a:r>
              <a:rPr lang="cs-CZ" dirty="0" smtClean="0"/>
              <a:t>avedení norimberských zákonů (Terezín) </a:t>
            </a:r>
          </a:p>
          <a:p>
            <a:pPr marL="0" indent="0">
              <a:buNone/>
            </a:pPr>
            <a:r>
              <a:rPr lang="cs-CZ" dirty="0" smtClean="0"/>
              <a:t>Po vzniku protektorátu pořádány </a:t>
            </a:r>
            <a:r>
              <a:rPr lang="cs-CZ" b="1" dirty="0" smtClean="0"/>
              <a:t>masové demonstrace  </a:t>
            </a:r>
            <a:r>
              <a:rPr lang="cs-CZ" dirty="0" smtClean="0"/>
              <a:t>proti okupantům ( v den významných českých svátků).</a:t>
            </a:r>
          </a:p>
          <a:p>
            <a:pPr marL="0" indent="0">
              <a:buNone/>
            </a:pPr>
            <a:r>
              <a:rPr lang="cs-CZ" i="1" dirty="0" smtClean="0"/>
              <a:t>Dovedeš jmenovat významné památné dny?</a:t>
            </a: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63400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Po vzniku protektorátu pořádány </a:t>
            </a:r>
            <a:r>
              <a:rPr lang="cs-CZ" b="1" dirty="0"/>
              <a:t>masové demonstrace  </a:t>
            </a:r>
            <a:r>
              <a:rPr lang="cs-CZ" dirty="0"/>
              <a:t>proti okupantům ( v den významných českých svátků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r>
              <a:rPr lang="cs-CZ" u="sng" dirty="0" smtClean="0"/>
              <a:t>Další akce</a:t>
            </a:r>
            <a:r>
              <a:rPr lang="cs-CZ" dirty="0" smtClean="0"/>
              <a:t>: diverze, </a:t>
            </a:r>
            <a:r>
              <a:rPr lang="cs-CZ" dirty="0"/>
              <a:t>sabotáže, ilegální tiskoviny, shromažďování zbraní pro povstání, zpravodajská činnost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Dovedeš jmenovat významné památné dny?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2937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Např. </a:t>
            </a:r>
            <a:r>
              <a:rPr lang="cs-CZ" i="1" dirty="0" err="1" smtClean="0"/>
              <a:t>K.H.Mácha</a:t>
            </a:r>
            <a:r>
              <a:rPr lang="cs-CZ" i="1" dirty="0" smtClean="0"/>
              <a:t> (druhý pohřeb 7.5.1939) Jan Hus (6.7.1415), sv. Václav (28.9.), vznik ČSR (28.10.)</a:t>
            </a:r>
          </a:p>
          <a:p>
            <a:pPr marL="0" indent="0">
              <a:buNone/>
            </a:pPr>
            <a:r>
              <a:rPr lang="cs-CZ" i="1" dirty="0" smtClean="0"/>
              <a:t> </a:t>
            </a:r>
          </a:p>
          <a:p>
            <a:r>
              <a:rPr lang="cs-CZ" dirty="0" smtClean="0"/>
              <a:t>demonstrace 28.10.1939 a </a:t>
            </a:r>
            <a:r>
              <a:rPr lang="cs-CZ" dirty="0"/>
              <a:t>pohřeb studenta medicíny Jana Opletala 15.11</a:t>
            </a:r>
            <a:r>
              <a:rPr lang="cs-CZ" dirty="0" smtClean="0"/>
              <a:t>.) důvodem k uzavření vysokých škol </a:t>
            </a:r>
            <a:r>
              <a:rPr lang="cs-CZ" b="1" dirty="0" smtClean="0"/>
              <a:t>17.11.1939</a:t>
            </a:r>
            <a:r>
              <a:rPr lang="cs-CZ" dirty="0" smtClean="0"/>
              <a:t> (1200studentů odvlečeno do koncentráku)</a:t>
            </a:r>
          </a:p>
          <a:p>
            <a:r>
              <a:rPr lang="cs-CZ" dirty="0"/>
              <a:t>o</a:t>
            </a:r>
            <a:r>
              <a:rPr lang="cs-CZ" dirty="0" smtClean="0"/>
              <a:t>dboj v </a:t>
            </a:r>
            <a:r>
              <a:rPr lang="cs-CZ" b="1" dirty="0" smtClean="0"/>
              <a:t>ilegalitě</a:t>
            </a:r>
          </a:p>
          <a:p>
            <a:r>
              <a:rPr lang="cs-CZ" dirty="0"/>
              <a:t>d</a:t>
            </a:r>
            <a:r>
              <a:rPr lang="cs-CZ" dirty="0" smtClean="0"/>
              <a:t>va proudy: </a:t>
            </a:r>
            <a:r>
              <a:rPr lang="cs-CZ" b="1" dirty="0" smtClean="0"/>
              <a:t>demokratický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komunistický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768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Demokratický</a:t>
            </a:r>
            <a:r>
              <a:rPr lang="cs-CZ" dirty="0" smtClean="0"/>
              <a:t> </a:t>
            </a:r>
            <a:r>
              <a:rPr lang="cs-CZ" b="1" dirty="0" smtClean="0"/>
              <a:t>proud odboje </a:t>
            </a:r>
            <a:r>
              <a:rPr lang="cs-CZ" dirty="0" smtClean="0"/>
              <a:t>(občanský proud) – snaha obnovit prvorepublikové zřízení</a:t>
            </a:r>
          </a:p>
          <a:p>
            <a:r>
              <a:rPr lang="cs-CZ" u="sng" dirty="0" smtClean="0"/>
              <a:t>Obrana národa</a:t>
            </a:r>
            <a:r>
              <a:rPr lang="cs-CZ" dirty="0" smtClean="0"/>
              <a:t>(důstojníci armády, legionáři), Politické ústředí( členové bývalých politických stran), Petiční výbor Věrni zůstaneme (odboráři a levicoví intelektuálové) = </a:t>
            </a:r>
            <a:r>
              <a:rPr lang="cs-CZ" b="1" dirty="0" smtClean="0"/>
              <a:t>1940 </a:t>
            </a:r>
            <a:r>
              <a:rPr lang="cs-CZ" dirty="0" smtClean="0"/>
              <a:t>sjednocení v </a:t>
            </a:r>
            <a:r>
              <a:rPr lang="cs-CZ" b="1" dirty="0" smtClean="0"/>
              <a:t>Ústřední vedení odboje domácího</a:t>
            </a:r>
          </a:p>
          <a:p>
            <a:r>
              <a:rPr lang="cs-CZ" dirty="0"/>
              <a:t>k</a:t>
            </a:r>
            <a:r>
              <a:rPr lang="cs-CZ" dirty="0" smtClean="0"/>
              <a:t>ontakty s Emilem Háchou, Aloisem Eliášem,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358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Komunistický proud odboje </a:t>
            </a:r>
            <a:r>
              <a:rPr lang="cs-CZ" dirty="0" smtClean="0"/>
              <a:t>– vize zavedení komunistické diktatury</a:t>
            </a:r>
          </a:p>
          <a:p>
            <a:r>
              <a:rPr lang="cs-CZ" dirty="0"/>
              <a:t>ř</a:t>
            </a:r>
            <a:r>
              <a:rPr lang="cs-CZ" dirty="0" smtClean="0"/>
              <a:t>ízen z </a:t>
            </a:r>
            <a:r>
              <a:rPr lang="cs-CZ" b="1" dirty="0" smtClean="0"/>
              <a:t>Moskvy</a:t>
            </a:r>
            <a:r>
              <a:rPr lang="cs-CZ" dirty="0" smtClean="0"/>
              <a:t> (</a:t>
            </a:r>
            <a:r>
              <a:rPr lang="cs-CZ" b="1" dirty="0"/>
              <a:t>K</a:t>
            </a:r>
            <a:r>
              <a:rPr lang="cs-CZ" b="1" dirty="0" smtClean="0"/>
              <a:t>lement Gottwald</a:t>
            </a:r>
            <a:r>
              <a:rPr lang="cs-CZ" dirty="0" smtClean="0"/>
              <a:t>)</a:t>
            </a:r>
          </a:p>
          <a:p>
            <a:r>
              <a:rPr lang="cs-CZ" dirty="0"/>
              <a:t>d</a:t>
            </a:r>
            <a:r>
              <a:rPr lang="cs-CZ" dirty="0" smtClean="0"/>
              <a:t>o napadení Sovětského svazu respektují německo-sovětský pakt o neútočení</a:t>
            </a:r>
          </a:p>
          <a:p>
            <a:r>
              <a:rPr lang="cs-CZ" dirty="0"/>
              <a:t>p</a:t>
            </a:r>
            <a:r>
              <a:rPr lang="cs-CZ" dirty="0" smtClean="0"/>
              <a:t>ůsobnost ilegálních výborů KSČ (často záhy odhaleny gestapem)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232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5069160"/>
          </a:xfrm>
        </p:spPr>
        <p:txBody>
          <a:bodyPr/>
          <a:lstStyle/>
          <a:p>
            <a:r>
              <a:rPr lang="cs-CZ" dirty="0" smtClean="0"/>
              <a:t>1941 vytvořen </a:t>
            </a:r>
            <a:r>
              <a:rPr lang="cs-CZ" b="1" dirty="0" smtClean="0"/>
              <a:t>Ústřední národní revoluční výbor </a:t>
            </a:r>
            <a:r>
              <a:rPr lang="cs-CZ" dirty="0" smtClean="0"/>
              <a:t>= koordinace obou odbojových proudů</a:t>
            </a:r>
          </a:p>
          <a:p>
            <a:r>
              <a:rPr lang="cs-CZ" b="1" dirty="0"/>
              <a:t>n</a:t>
            </a:r>
            <a:r>
              <a:rPr lang="cs-CZ" b="1" dirty="0" smtClean="0"/>
              <a:t>ejvětší  likvidace odboje </a:t>
            </a:r>
            <a:r>
              <a:rPr lang="cs-CZ" dirty="0" smtClean="0"/>
              <a:t>= nastoupení říšského protektora </a:t>
            </a:r>
            <a:r>
              <a:rPr lang="cs-CZ" b="1" dirty="0" smtClean="0"/>
              <a:t>Reinharda Heydricha</a:t>
            </a:r>
          </a:p>
          <a:p>
            <a:r>
              <a:rPr lang="cs-CZ" dirty="0" smtClean="0"/>
              <a:t>zavedení</a:t>
            </a:r>
            <a:r>
              <a:rPr lang="cs-CZ" b="1" dirty="0" smtClean="0"/>
              <a:t> stanného práva </a:t>
            </a:r>
            <a:r>
              <a:rPr lang="cs-CZ" dirty="0" smtClean="0"/>
              <a:t>(od ledna 1941 do ledna 1942 popraveno 500 lidí, rozbití ÚNRVČ)</a:t>
            </a:r>
          </a:p>
          <a:p>
            <a:r>
              <a:rPr lang="cs-CZ" dirty="0" smtClean="0"/>
              <a:t>27.5.1942 spáchán atentát na </a:t>
            </a:r>
            <a:r>
              <a:rPr lang="cs-CZ" smtClean="0"/>
              <a:t>Heydricha výsadkáři z </a:t>
            </a:r>
            <a:r>
              <a:rPr lang="cs-CZ" dirty="0"/>
              <a:t>L</a:t>
            </a:r>
            <a:r>
              <a:rPr lang="cs-CZ" dirty="0" smtClean="0"/>
              <a:t>ondýna (Jan Kubiš, Josef Gabčík)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163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Heydrichiáda</a:t>
            </a:r>
            <a:r>
              <a:rPr lang="cs-CZ" dirty="0"/>
              <a:t> = období teroru po </a:t>
            </a:r>
            <a:r>
              <a:rPr lang="cs-CZ" dirty="0" smtClean="0"/>
              <a:t>atentátu na protektora</a:t>
            </a:r>
          </a:p>
          <a:p>
            <a:r>
              <a:rPr lang="cs-CZ" b="1" dirty="0"/>
              <a:t>d</a:t>
            </a:r>
            <a:r>
              <a:rPr lang="cs-CZ" b="1" dirty="0" smtClean="0"/>
              <a:t>ruhé stanné právo  </a:t>
            </a:r>
            <a:r>
              <a:rPr lang="cs-CZ" dirty="0" smtClean="0"/>
              <a:t>= masové popravy, zatýkání, vyhlazení Lidic, Ležáků, paralyzování odboje, zavedení totálního nasazení (lidé nuceni pracovat v Říši</a:t>
            </a:r>
          </a:p>
          <a:p>
            <a:r>
              <a:rPr lang="cs-CZ" dirty="0"/>
              <a:t>p</a:t>
            </a:r>
            <a:r>
              <a:rPr lang="cs-CZ" dirty="0" smtClean="0"/>
              <a:t>rvní činnost </a:t>
            </a:r>
            <a:r>
              <a:rPr lang="cs-CZ" b="1" dirty="0" smtClean="0"/>
              <a:t>partyzánských oddílů </a:t>
            </a:r>
            <a:r>
              <a:rPr lang="cs-CZ" dirty="0" smtClean="0"/>
              <a:t>(východní Morava, Vysočina, Brdy)</a:t>
            </a:r>
          </a:p>
          <a:p>
            <a:r>
              <a:rPr lang="cs-CZ" dirty="0"/>
              <a:t>n</a:t>
            </a:r>
            <a:r>
              <a:rPr lang="cs-CZ" dirty="0" smtClean="0"/>
              <a:t>ové ústřední vedení odboje </a:t>
            </a:r>
            <a:r>
              <a:rPr lang="cs-CZ" b="1" dirty="0" smtClean="0"/>
              <a:t>= </a:t>
            </a:r>
            <a:r>
              <a:rPr lang="cs-CZ" dirty="0" smtClean="0"/>
              <a:t>nekomunistická </a:t>
            </a:r>
            <a:r>
              <a:rPr lang="cs-CZ" b="1" dirty="0" smtClean="0"/>
              <a:t>Rada tří </a:t>
            </a:r>
            <a:r>
              <a:rPr lang="cs-CZ" dirty="0" smtClean="0"/>
              <a:t>(R3- </a:t>
            </a:r>
            <a:r>
              <a:rPr lang="cs-CZ" smtClean="0"/>
              <a:t>Josef Luža)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9132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  <a:endParaRPr lang="cs-CZ" dirty="0" smtClean="0"/>
          </a:p>
          <a:p>
            <a:r>
              <a:rPr lang="cs-CZ" i="1" dirty="0"/>
              <a:t>Dějiny v obrazech Československo 1938-1945</a:t>
            </a:r>
            <a:r>
              <a:rPr lang="cs-CZ" dirty="0"/>
              <a:t>. Praha: KMČ, 1995. ISBN </a:t>
            </a:r>
            <a:r>
              <a:rPr lang="cs-CZ" dirty="0" smtClean="0"/>
              <a:t>80-00-00187-X</a:t>
            </a:r>
            <a:r>
              <a:rPr lang="cs-CZ" dirty="0" smtClean="0"/>
              <a:t>.</a:t>
            </a:r>
          </a:p>
          <a:p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57788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539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Metodický list</vt:lpstr>
      <vt:lpstr> ČSR za druhé světové války domácí odboj </vt:lpstr>
      <vt:lpstr>Domácí odboj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17</cp:revision>
  <dcterms:created xsi:type="dcterms:W3CDTF">2013-05-28T13:25:11Z</dcterms:created>
  <dcterms:modified xsi:type="dcterms:W3CDTF">2013-06-28T06:52:12Z</dcterms:modified>
</cp:coreProperties>
</file>