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3" r:id="rId11"/>
    <p:sldId id="264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Podpora výuky v technických oborech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</a:t>
          </a:r>
          <a:r>
            <a:rPr lang="cs-CZ" sz="1600" dirty="0" smtClean="0"/>
            <a:t>ÁZEV ŠKOLY: SOŠ Net Office Orlová, spol. s r. o. 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Naděžda Tománková 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Vývoj v poválečném Československu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CZ.1.07/1.5.00/34.0458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7" custLinFactNeighborY="-25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26A6C8B-AA0C-4CFE-B6AF-6B8D3FCA1001}" type="presOf" srcId="{D8197B8C-B260-4A16-BDF4-0947B075E274}" destId="{5A5FFA88-C948-4069-8E93-59FA12366E83}" srcOrd="1" destOrd="0" presId="urn:microsoft.com/office/officeart/2005/8/layout/target3"/>
    <dgm:cxn modelId="{FCAEF856-B091-4F1C-BDA8-5BEF81603917}" type="presOf" srcId="{4C35D32F-0EAB-4CD7-82EE-45574DC2A586}" destId="{8BEBB6EC-1DAA-4CAC-8A25-BC0FCBD5DBD5}" srcOrd="0" destOrd="0" presId="urn:microsoft.com/office/officeart/2005/8/layout/target3"/>
    <dgm:cxn modelId="{058236FC-9E66-4AFB-B60B-58CE2DA245E2}" type="presOf" srcId="{D1B46980-6531-4606-95E6-44980827E919}" destId="{6140AFEC-043D-4C43-A2F9-D0F5331DF3A3}" srcOrd="0" destOrd="0" presId="urn:microsoft.com/office/officeart/2005/8/layout/target3"/>
    <dgm:cxn modelId="{D0239C93-286C-4C3C-A0A5-EBFA4C42C28E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83101BA-8D55-4E04-9649-F8F4D4FE020F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D18B137-8CA7-42B3-983C-194C4B10AFBC}" type="presOf" srcId="{D1B46980-6531-4606-95E6-44980827E919}" destId="{2BE915AB-18AA-4053-B92C-3BFC9ED204BB}" srcOrd="1" destOrd="0" presId="urn:microsoft.com/office/officeart/2005/8/layout/target3"/>
    <dgm:cxn modelId="{52F1C4DF-1C37-4FE6-BB1D-C771DB720792}" type="presOf" srcId="{D1D4F407-5343-4D3F-B5B9-D407B03CAEB4}" destId="{AED2198E-93D5-4001-81B4-73124B309672}" srcOrd="1" destOrd="0" presId="urn:microsoft.com/office/officeart/2005/8/layout/target3"/>
    <dgm:cxn modelId="{221A2E45-3E27-4C75-A291-FF45DAE751A8}" type="presOf" srcId="{B651F6E3-6281-48DB-9319-2AEAFDAE7572}" destId="{619D679B-A015-4ECF-8348-D1034C574F40}" srcOrd="0" destOrd="0" presId="urn:microsoft.com/office/officeart/2005/8/layout/target3"/>
    <dgm:cxn modelId="{98C05409-E6A8-48FC-B4C9-BB72430EEF90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2FB9A4F-B317-4E18-9897-6E7FD816EBCA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0761FDF-135E-467A-A281-F46949A50438}" type="presOf" srcId="{4C35D32F-0EAB-4CD7-82EE-45574DC2A586}" destId="{890E4F0B-2866-4A3F-A3C7-2A14B1797930}" srcOrd="1" destOrd="0" presId="urn:microsoft.com/office/officeart/2005/8/layout/target3"/>
    <dgm:cxn modelId="{B510E9D6-23E6-495E-9B4B-25985206D894}" type="presParOf" srcId="{333A1088-737F-45CB-B68E-254E46348037}" destId="{F5ABB229-8D3B-4694-996A-96F23CF14429}" srcOrd="0" destOrd="0" presId="urn:microsoft.com/office/officeart/2005/8/layout/target3"/>
    <dgm:cxn modelId="{E38DC4EB-26C3-4B44-ACA0-081584D2F5DA}" type="presParOf" srcId="{333A1088-737F-45CB-B68E-254E46348037}" destId="{F41139FD-01EE-4571-8B17-4FB00FC51163}" srcOrd="1" destOrd="0" presId="urn:microsoft.com/office/officeart/2005/8/layout/target3"/>
    <dgm:cxn modelId="{BF21597F-3395-414B-84A6-133B3DC84CD3}" type="presParOf" srcId="{333A1088-737F-45CB-B68E-254E46348037}" destId="{D005CE8C-CC26-4C3E-AC11-E15060ECD759}" srcOrd="2" destOrd="0" presId="urn:microsoft.com/office/officeart/2005/8/layout/target3"/>
    <dgm:cxn modelId="{2FFE8176-D54A-4099-BFE7-AC39F449DD0D}" type="presParOf" srcId="{333A1088-737F-45CB-B68E-254E46348037}" destId="{2C702D82-9B77-49B7-9568-BB8EB47C3372}" srcOrd="3" destOrd="0" presId="urn:microsoft.com/office/officeart/2005/8/layout/target3"/>
    <dgm:cxn modelId="{507B0BB6-6CB0-4B49-A374-A7813D692CB0}" type="presParOf" srcId="{333A1088-737F-45CB-B68E-254E46348037}" destId="{A52A0455-90FF-4808-ABD0-F02540D31D5A}" srcOrd="4" destOrd="0" presId="urn:microsoft.com/office/officeart/2005/8/layout/target3"/>
    <dgm:cxn modelId="{4C3895BC-18E1-40DC-9859-D53FC97B42FB}" type="presParOf" srcId="{333A1088-737F-45CB-B68E-254E46348037}" destId="{6140AFEC-043D-4C43-A2F9-D0F5331DF3A3}" srcOrd="5" destOrd="0" presId="urn:microsoft.com/office/officeart/2005/8/layout/target3"/>
    <dgm:cxn modelId="{CAF1EFBA-98AE-4D24-97EA-1B082B0AD460}" type="presParOf" srcId="{333A1088-737F-45CB-B68E-254E46348037}" destId="{9358AC05-5D7D-4327-9F80-1AD486AEA664}" srcOrd="6" destOrd="0" presId="urn:microsoft.com/office/officeart/2005/8/layout/target3"/>
    <dgm:cxn modelId="{DF799C4C-9999-4F34-AD39-C6FA690F19F1}" type="presParOf" srcId="{333A1088-737F-45CB-B68E-254E46348037}" destId="{313FC574-E1CD-4FB4-B054-0B805CE0447D}" srcOrd="7" destOrd="0" presId="urn:microsoft.com/office/officeart/2005/8/layout/target3"/>
    <dgm:cxn modelId="{A1E2DA30-4959-4E58-AADE-8BB8C9AE8315}" type="presParOf" srcId="{333A1088-737F-45CB-B68E-254E46348037}" destId="{619D679B-A015-4ECF-8348-D1034C574F40}" srcOrd="8" destOrd="0" presId="urn:microsoft.com/office/officeart/2005/8/layout/target3"/>
    <dgm:cxn modelId="{B3A48295-22AD-4DDC-9CE0-204162324427}" type="presParOf" srcId="{333A1088-737F-45CB-B68E-254E46348037}" destId="{322283A8-4A27-4CDA-BAE3-F381106A9174}" srcOrd="9" destOrd="0" presId="urn:microsoft.com/office/officeart/2005/8/layout/target3"/>
    <dgm:cxn modelId="{346EE0E6-3700-4403-B7F1-A9CE5E066E6C}" type="presParOf" srcId="{333A1088-737F-45CB-B68E-254E46348037}" destId="{FFC9F71D-1B4F-4AD9-A4A6-86ADEFC8AF5C}" srcOrd="10" destOrd="0" presId="urn:microsoft.com/office/officeart/2005/8/layout/target3"/>
    <dgm:cxn modelId="{7B0DD392-A385-4AB8-94DF-D85230FA521D}" type="presParOf" srcId="{333A1088-737F-45CB-B68E-254E46348037}" destId="{25B08C86-7E15-44DC-BE7F-FFB55DD49D12}" srcOrd="11" destOrd="0" presId="urn:microsoft.com/office/officeart/2005/8/layout/target3"/>
    <dgm:cxn modelId="{7F069C16-64A5-451F-B407-FB0D0B0DFE2D}" type="presParOf" srcId="{333A1088-737F-45CB-B68E-254E46348037}" destId="{76644BE8-9D7C-4C09-B250-3D10AF48CBB7}" srcOrd="12" destOrd="0" presId="urn:microsoft.com/office/officeart/2005/8/layout/target3"/>
    <dgm:cxn modelId="{7F2F5CD4-6F8D-47A7-A722-EED448D03442}" type="presParOf" srcId="{333A1088-737F-45CB-B68E-254E46348037}" destId="{EE85B701-7295-41C0-BA7A-34D3756A2AE6}" srcOrd="13" destOrd="0" presId="urn:microsoft.com/office/officeart/2005/8/layout/target3"/>
    <dgm:cxn modelId="{5D2056FC-E991-4915-BB71-7C359E63B191}" type="presParOf" srcId="{333A1088-737F-45CB-B68E-254E46348037}" destId="{8BEBB6EC-1DAA-4CAC-8A25-BC0FCBD5DBD5}" srcOrd="14" destOrd="0" presId="urn:microsoft.com/office/officeart/2005/8/layout/target3"/>
    <dgm:cxn modelId="{8D08A088-2E69-48E4-8E40-80A3545B68E1}" type="presParOf" srcId="{333A1088-737F-45CB-B68E-254E46348037}" destId="{AED2198E-93D5-4001-81B4-73124B309672}" srcOrd="15" destOrd="0" presId="urn:microsoft.com/office/officeart/2005/8/layout/target3"/>
    <dgm:cxn modelId="{3C032333-8C58-4395-AF39-902A719CF47C}" type="presParOf" srcId="{333A1088-737F-45CB-B68E-254E46348037}" destId="{2BE915AB-18AA-4053-B92C-3BFC9ED204BB}" srcOrd="16" destOrd="0" presId="urn:microsoft.com/office/officeart/2005/8/layout/target3"/>
    <dgm:cxn modelId="{9DD522B6-74B3-4DF0-83BF-3DD8F5080A75}" type="presParOf" srcId="{333A1088-737F-45CB-B68E-254E46348037}" destId="{6BB5E863-4638-4E1D-BFDE-399D028AC4ED}" srcOrd="17" destOrd="0" presId="urn:microsoft.com/office/officeart/2005/8/layout/target3"/>
    <dgm:cxn modelId="{FB99CADA-43BA-4DC8-86BF-0E18CA6D67B7}" type="presParOf" srcId="{333A1088-737F-45CB-B68E-254E46348037}" destId="{5A5FFA88-C948-4069-8E93-59FA12366E83}" srcOrd="18" destOrd="0" presId="urn:microsoft.com/office/officeart/2005/8/layout/target3"/>
    <dgm:cxn modelId="{7D89C60D-F25F-476E-B52A-60004D0C09B7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3688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</a:t>
          </a:r>
          <a:r>
            <a:rPr lang="cs-CZ" sz="1600" kern="1200" dirty="0" smtClean="0"/>
            <a:t>ÁZEV ŠKOLY: SOŠ Net Office Orlová, spol. s r. o. </a:t>
          </a:r>
          <a:endParaRPr lang="cs-CZ" sz="1600" kern="1200" dirty="0"/>
        </a:p>
      </dsp:txBody>
      <dsp:txXfrm>
        <a:off x="1353688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Naděžda Tománková </a:t>
          </a:r>
          <a:endParaRPr lang="cs-CZ" sz="16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Podpora výuky v technických oborech </a:t>
          </a:r>
          <a:endParaRPr lang="cs-CZ" sz="16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Vývoj v poválečném Československu</a:t>
          </a:r>
          <a:endParaRPr lang="cs-CZ" sz="16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CZ.1.07/1.5.00/34.0458 </a:t>
          </a:r>
          <a:endParaRPr lang="cs-CZ" sz="16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58E2F-931E-45D9-9280-3052C9F4202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63E7-DE99-4020-8727-A67E5F07D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770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58E2F-931E-45D9-9280-3052C9F4202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63E7-DE99-4020-8727-A67E5F07D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198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58E2F-931E-45D9-9280-3052C9F4202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63E7-DE99-4020-8727-A67E5F07D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252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58E2F-931E-45D9-9280-3052C9F4202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63E7-DE99-4020-8727-A67E5F07D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049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58E2F-931E-45D9-9280-3052C9F4202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63E7-DE99-4020-8727-A67E5F07D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900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58E2F-931E-45D9-9280-3052C9F4202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63E7-DE99-4020-8727-A67E5F07D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6588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58E2F-931E-45D9-9280-3052C9F4202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63E7-DE99-4020-8727-A67E5F07D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933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58E2F-931E-45D9-9280-3052C9F4202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63E7-DE99-4020-8727-A67E5F07D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260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58E2F-931E-45D9-9280-3052C9F4202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63E7-DE99-4020-8727-A67E5F07D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398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58E2F-931E-45D9-9280-3052C9F4202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63E7-DE99-4020-8727-A67E5F07D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891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58E2F-931E-45D9-9280-3052C9F4202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63E7-DE99-4020-8727-A67E5F07D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689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358E2F-931E-45D9-9280-3052C9F4202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E863E7-DE99-4020-8727-A67E5F07D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880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06063863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3536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Metodický list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2013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dějepisu ZŠ.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Probírané pojmy: prezidentovy dekrety, únor 1948, milice, </a:t>
            </a:r>
            <a:r>
              <a:rPr lang="cs-CZ" sz="1800" dirty="0" err="1" smtClean="0"/>
              <a:t>StB</a:t>
            </a:r>
            <a:endParaRPr lang="cs-CZ" sz="1800" dirty="0" smtClean="0"/>
          </a:p>
          <a:p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35 minut </a:t>
            </a:r>
          </a:p>
          <a:p>
            <a:r>
              <a:rPr lang="cs-CZ" sz="1800" dirty="0" smtClean="0"/>
              <a:t>Postup: Teoretický základ představuje definování nového učiva</a:t>
            </a:r>
            <a:r>
              <a:rPr lang="cs-CZ" sz="1800" dirty="0"/>
              <a:t>.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Souhlasím se zveřejněním mého příspěvku v knižní či elektronické podobě jako metodického materiálu.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83936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Vývoj v poválečném Československu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1945</a:t>
            </a:r>
          </a:p>
          <a:p>
            <a:r>
              <a:rPr lang="cs-CZ" dirty="0" smtClean="0"/>
              <a:t>květen - Československo osvobozeno sovětskými a americkými vojsky</a:t>
            </a:r>
          </a:p>
          <a:p>
            <a:r>
              <a:rPr lang="cs-CZ" dirty="0"/>
              <a:t>ú</a:t>
            </a:r>
            <a:r>
              <a:rPr lang="cs-CZ" dirty="0" smtClean="0"/>
              <a:t>silí </a:t>
            </a:r>
            <a:r>
              <a:rPr lang="cs-CZ" dirty="0"/>
              <a:t>o</a:t>
            </a:r>
            <a:r>
              <a:rPr lang="cs-CZ" dirty="0" smtClean="0"/>
              <a:t> překonání následků války</a:t>
            </a:r>
          </a:p>
          <a:p>
            <a:r>
              <a:rPr lang="cs-CZ" dirty="0"/>
              <a:t>o</a:t>
            </a:r>
            <a:r>
              <a:rPr lang="cs-CZ" dirty="0" smtClean="0"/>
              <a:t>dsun Němců (2,5 mil.) a Maďarů</a:t>
            </a:r>
          </a:p>
          <a:p>
            <a:r>
              <a:rPr lang="cs-CZ" dirty="0"/>
              <a:t>p</a:t>
            </a:r>
            <a:r>
              <a:rPr lang="cs-CZ" dirty="0" smtClean="0"/>
              <a:t>ozemková reforma = pohraničí obsazováno obyvatelstvem z vnitrozemí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8952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imořádné soudy s válečnými zločinci a kolaboranty </a:t>
            </a:r>
          </a:p>
          <a:p>
            <a:r>
              <a:rPr lang="cs-CZ" dirty="0"/>
              <a:t>z</a:t>
            </a:r>
            <a:r>
              <a:rPr lang="cs-CZ" dirty="0" smtClean="0"/>
              <a:t>měna v postavení  politických stran, sloučeny do Národní fronty</a:t>
            </a:r>
          </a:p>
          <a:p>
            <a:r>
              <a:rPr lang="cs-CZ" b="1" dirty="0"/>
              <a:t>p</a:t>
            </a:r>
            <a:r>
              <a:rPr lang="cs-CZ" b="1" dirty="0" smtClean="0"/>
              <a:t>rezidentovy dekrety </a:t>
            </a:r>
            <a:r>
              <a:rPr lang="cs-CZ" dirty="0" smtClean="0"/>
              <a:t>= zákony :</a:t>
            </a:r>
          </a:p>
          <a:p>
            <a:pPr marL="0" indent="0">
              <a:buNone/>
            </a:pPr>
            <a:r>
              <a:rPr lang="cs-CZ" dirty="0" smtClean="0"/>
              <a:t>-  </a:t>
            </a:r>
            <a:r>
              <a:rPr lang="cs-CZ" u="sng" dirty="0" smtClean="0"/>
              <a:t>znárodnění </a:t>
            </a:r>
            <a:r>
              <a:rPr lang="cs-CZ" dirty="0" smtClean="0"/>
              <a:t>bank, dolů, podniků nad 500 zaměstnanců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78814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1946</a:t>
            </a:r>
          </a:p>
          <a:p>
            <a:r>
              <a:rPr lang="cs-CZ" dirty="0"/>
              <a:t>p</a:t>
            </a:r>
            <a:r>
              <a:rPr lang="cs-CZ" dirty="0" smtClean="0"/>
              <a:t>arlamentní volby – 40%hlasů komunistická strana</a:t>
            </a:r>
          </a:p>
          <a:p>
            <a:r>
              <a:rPr lang="cs-CZ" dirty="0"/>
              <a:t>n</a:t>
            </a:r>
            <a:r>
              <a:rPr lang="cs-CZ" dirty="0" smtClean="0"/>
              <a:t>ová vláda: Ed. Beneš prezident, K. Gottwald premiér, Jan Masaryk ministr zahraničí, Ludvík Svoboda ministr obrany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745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1947</a:t>
            </a:r>
          </a:p>
          <a:p>
            <a:r>
              <a:rPr lang="cs-CZ" dirty="0" smtClean="0"/>
              <a:t>rostoucí vliv komunistů</a:t>
            </a:r>
          </a:p>
          <a:p>
            <a:r>
              <a:rPr lang="cs-CZ" dirty="0" smtClean="0"/>
              <a:t>přihlášení k účasti ČSR na Marshallově plánu Stalin zakazuje</a:t>
            </a:r>
          </a:p>
          <a:p>
            <a:r>
              <a:rPr lang="cs-CZ" dirty="0"/>
              <a:t>v</a:t>
            </a:r>
            <a:r>
              <a:rPr lang="cs-CZ" dirty="0" smtClean="0"/>
              <a:t>elké sucho způsobilo neúrodu, komunisté prosazují „milionářskou daň“</a:t>
            </a:r>
          </a:p>
          <a:p>
            <a:r>
              <a:rPr lang="cs-CZ" dirty="0"/>
              <a:t>p</a:t>
            </a:r>
            <a:r>
              <a:rPr lang="cs-CZ" dirty="0" smtClean="0"/>
              <a:t>roti ostatním stranám KSČ využívá tajnou policii (</a:t>
            </a:r>
            <a:r>
              <a:rPr lang="cs-CZ" dirty="0" err="1" smtClean="0"/>
              <a:t>StB</a:t>
            </a:r>
            <a:r>
              <a:rPr lang="cs-CZ" dirty="0" smtClean="0"/>
              <a:t>=Státní bezpečnost)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6238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</a:t>
            </a:r>
            <a:r>
              <a:rPr lang="cs-CZ" dirty="0" smtClean="0"/>
              <a:t>onec roku 1947 = krize ve vládě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1948</a:t>
            </a:r>
          </a:p>
          <a:p>
            <a:r>
              <a:rPr lang="cs-CZ" dirty="0"/>
              <a:t>ú</a:t>
            </a:r>
            <a:r>
              <a:rPr lang="cs-CZ" dirty="0" smtClean="0"/>
              <a:t>nor – komunisté předložili nové znárodňovací návrhy</a:t>
            </a:r>
          </a:p>
          <a:p>
            <a:r>
              <a:rPr lang="cs-CZ" dirty="0" smtClean="0"/>
              <a:t>20. únor - ministři (národní socialisté, lidovci, slovenští demokraté) podali demisi na protest proti dosazování komunistů do funkcí v bezpečnosti kom. </a:t>
            </a:r>
            <a:r>
              <a:rPr lang="cs-CZ" dirty="0"/>
              <a:t>m</a:t>
            </a:r>
            <a:r>
              <a:rPr lang="cs-CZ" dirty="0" smtClean="0"/>
              <a:t>inistrem vnitra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81753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</a:t>
            </a:r>
            <a:r>
              <a:rPr lang="cs-CZ" dirty="0" smtClean="0"/>
              <a:t>omunisté nátlak na prezidenta, aby demisi přijal (demonstrace, jednohodinová generální stávka)</a:t>
            </a:r>
          </a:p>
          <a:p>
            <a:r>
              <a:rPr lang="cs-CZ" dirty="0"/>
              <a:t>v</a:t>
            </a:r>
            <a:r>
              <a:rPr lang="cs-CZ" dirty="0" smtClean="0"/>
              <a:t> továrnách moc převzaly </a:t>
            </a:r>
            <a:r>
              <a:rPr lang="cs-CZ" b="1" dirty="0" smtClean="0"/>
              <a:t>dělnické milice </a:t>
            </a:r>
            <a:r>
              <a:rPr lang="cs-CZ" dirty="0" smtClean="0"/>
              <a:t>(ozbrojené složky KSČ, později lidové milice) a </a:t>
            </a:r>
            <a:r>
              <a:rPr lang="cs-CZ" b="1" dirty="0"/>
              <a:t>akční výbory </a:t>
            </a:r>
            <a:r>
              <a:rPr lang="cs-CZ" dirty="0"/>
              <a:t>(skupiny politických aktivistů, převážně členů </a:t>
            </a:r>
            <a:r>
              <a:rPr lang="cs-CZ" dirty="0" smtClean="0"/>
              <a:t>KSČ a dalších </a:t>
            </a:r>
            <a:r>
              <a:rPr lang="cs-CZ" dirty="0"/>
              <a:t>přívrženců komunistické </a:t>
            </a:r>
            <a:r>
              <a:rPr lang="cs-CZ" dirty="0" smtClean="0"/>
              <a:t>ideologie)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913065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 25. únor </a:t>
            </a:r>
            <a:r>
              <a:rPr lang="cs-CZ" dirty="0"/>
              <a:t>– přijetí demise, Gottwald doplnil vládu komunisty</a:t>
            </a:r>
          </a:p>
          <a:p>
            <a:r>
              <a:rPr lang="cs-CZ" dirty="0" smtClean="0"/>
              <a:t>protikomunistický pochod v Praze asi </a:t>
            </a:r>
            <a:r>
              <a:rPr lang="cs-CZ" dirty="0"/>
              <a:t>5 000 vysokoškoláků, učitelů a novinářů</a:t>
            </a:r>
            <a:r>
              <a:rPr lang="cs-CZ" dirty="0" smtClean="0"/>
              <a:t>, </a:t>
            </a:r>
            <a:r>
              <a:rPr lang="cs-CZ" dirty="0"/>
              <a:t>byli zbiti příslušníky </a:t>
            </a:r>
            <a:r>
              <a:rPr lang="cs-CZ" dirty="0" smtClean="0"/>
              <a:t>bezpečnosti ( pozatýkáni, uvězněni, </a:t>
            </a:r>
            <a:r>
              <a:rPr lang="cs-CZ" dirty="0"/>
              <a:t>mnozí </a:t>
            </a:r>
            <a:r>
              <a:rPr lang="cs-CZ" dirty="0" smtClean="0"/>
              <a:t> vyloučeni ze studií)</a:t>
            </a:r>
          </a:p>
          <a:p>
            <a:r>
              <a:rPr lang="cs-CZ" dirty="0"/>
              <a:t>b</a:t>
            </a:r>
            <a:r>
              <a:rPr lang="cs-CZ" dirty="0" smtClean="0"/>
              <a:t>řezen – nevyjasněné úmrtí </a:t>
            </a:r>
            <a:r>
              <a:rPr lang="cs-CZ" dirty="0"/>
              <a:t>J</a:t>
            </a:r>
            <a:r>
              <a:rPr lang="cs-CZ" dirty="0" smtClean="0"/>
              <a:t>ana </a:t>
            </a:r>
            <a:r>
              <a:rPr lang="cs-CZ" dirty="0"/>
              <a:t>M</a:t>
            </a:r>
            <a:r>
              <a:rPr lang="cs-CZ" dirty="0" smtClean="0"/>
              <a:t>asaryka 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06038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květen – přijata nová ústava (Ústava 9. května)</a:t>
            </a:r>
          </a:p>
          <a:p>
            <a:r>
              <a:rPr lang="cs-CZ" dirty="0" smtClean="0"/>
              <a:t>Beneš odmítá podepsat ústavu vyhlašující </a:t>
            </a:r>
            <a:r>
              <a:rPr lang="cs-CZ" b="1" dirty="0"/>
              <a:t>lidově demokratickou republiku </a:t>
            </a:r>
            <a:endParaRPr lang="cs-CZ" b="1" dirty="0" smtClean="0"/>
          </a:p>
          <a:p>
            <a:r>
              <a:rPr lang="cs-CZ" dirty="0" smtClean="0"/>
              <a:t>volby do Národního shromáždění= vítězství komunistů, </a:t>
            </a:r>
          </a:p>
          <a:p>
            <a:r>
              <a:rPr lang="cs-CZ" dirty="0"/>
              <a:t>č</a:t>
            </a:r>
            <a:r>
              <a:rPr lang="cs-CZ" dirty="0" smtClean="0"/>
              <a:t>erven – odstoupení Beneše, prezidentem Gottwald, předsedou vlády Antonín Zápotocký</a:t>
            </a:r>
          </a:p>
          <a:p>
            <a:r>
              <a:rPr lang="cs-CZ" dirty="0" smtClean="0"/>
              <a:t>sloučení </a:t>
            </a:r>
            <a:r>
              <a:rPr lang="cs-CZ" dirty="0"/>
              <a:t>KSČ a sociálních </a:t>
            </a:r>
            <a:r>
              <a:rPr lang="cs-CZ" dirty="0" smtClean="0"/>
              <a:t>demokratů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819552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Vítězný“ únor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= </a:t>
            </a:r>
            <a:r>
              <a:rPr lang="cs-CZ" dirty="0" smtClean="0"/>
              <a:t>období mezi 17. únorem a 25. únorem </a:t>
            </a:r>
            <a:r>
              <a:rPr lang="cs-CZ" b="1" dirty="0" smtClean="0"/>
              <a:t>1948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b="1" dirty="0" smtClean="0"/>
              <a:t>státní </a:t>
            </a:r>
            <a:r>
              <a:rPr lang="cs-CZ" b="1" dirty="0"/>
              <a:t>převrat</a:t>
            </a:r>
            <a:r>
              <a:rPr lang="cs-CZ" dirty="0"/>
              <a:t>, </a:t>
            </a:r>
            <a:r>
              <a:rPr lang="cs-CZ" b="1" dirty="0" smtClean="0"/>
              <a:t>komunistická </a:t>
            </a:r>
            <a:r>
              <a:rPr lang="cs-CZ" b="1" dirty="0"/>
              <a:t>strana</a:t>
            </a:r>
            <a:r>
              <a:rPr lang="cs-CZ" dirty="0"/>
              <a:t> </a:t>
            </a:r>
            <a:r>
              <a:rPr lang="cs-CZ" dirty="0" smtClean="0"/>
              <a:t>se </a:t>
            </a:r>
            <a:r>
              <a:rPr lang="cs-CZ" b="1" dirty="0" smtClean="0"/>
              <a:t>dostala k moci</a:t>
            </a:r>
          </a:p>
          <a:p>
            <a:pPr marL="0" indent="0">
              <a:buNone/>
            </a:pPr>
            <a:r>
              <a:rPr lang="cs-CZ" dirty="0" smtClean="0"/>
              <a:t>=  likvidace </a:t>
            </a:r>
            <a:r>
              <a:rPr lang="cs-CZ" dirty="0"/>
              <a:t>parlamentní </a:t>
            </a:r>
            <a:r>
              <a:rPr lang="cs-CZ" dirty="0" smtClean="0"/>
              <a:t>demokracie </a:t>
            </a:r>
            <a:r>
              <a:rPr lang="cs-CZ" dirty="0"/>
              <a:t>a </a:t>
            </a:r>
            <a:r>
              <a:rPr lang="cs-CZ" dirty="0" smtClean="0"/>
              <a:t>připojení Československa </a:t>
            </a:r>
            <a:r>
              <a:rPr lang="cs-CZ" dirty="0"/>
              <a:t>k sovětskému </a:t>
            </a:r>
            <a:r>
              <a:rPr lang="cs-CZ" dirty="0" smtClean="0"/>
              <a:t>bloku 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2111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ČORNEJ, Petr. </a:t>
            </a:r>
            <a:r>
              <a:rPr lang="cs-CZ" i="1" dirty="0"/>
              <a:t>Dějepis pro střední odborné školy</a:t>
            </a:r>
            <a:r>
              <a:rPr lang="cs-CZ" dirty="0"/>
              <a:t>. 1. vyd. Praha: SPN - pedagogické nakladatelství, c2002, 238 s. ISBN 80-723-5194-X. </a:t>
            </a:r>
          </a:p>
          <a:p>
            <a:r>
              <a:rPr lang="cs-CZ" i="1" dirty="0"/>
              <a:t>Československo 1946-1992</a:t>
            </a:r>
            <a:r>
              <a:rPr lang="cs-CZ" dirty="0"/>
              <a:t>. Praha: KMČ, 1995. ISBN 13-174-KMČ-97. </a:t>
            </a:r>
            <a:endParaRPr lang="cs-CZ" dirty="0" smtClean="0"/>
          </a:p>
          <a:p>
            <a:r>
              <a:rPr lang="en-US" dirty="0"/>
              <a:t>ŠTĚPÁNKOVÁ, </a:t>
            </a:r>
            <a:r>
              <a:rPr lang="en-US" dirty="0" err="1"/>
              <a:t>Alena</a:t>
            </a:r>
            <a:r>
              <a:rPr lang="en-US" dirty="0"/>
              <a:t> a </a:t>
            </a:r>
            <a:r>
              <a:rPr lang="en-US" dirty="0" err="1"/>
              <a:t>Pavel</a:t>
            </a:r>
            <a:r>
              <a:rPr lang="en-US" dirty="0"/>
              <a:t> SLEPIČKA. </a:t>
            </a:r>
            <a:r>
              <a:rPr lang="en-US" i="1" dirty="0" err="1"/>
              <a:t>Odmaturuj</a:t>
            </a:r>
            <a:r>
              <a:rPr lang="en-US" i="1" dirty="0"/>
              <a:t>! z </a:t>
            </a:r>
            <a:r>
              <a:rPr lang="en-US" i="1" dirty="0" err="1"/>
              <a:t>dějepisu</a:t>
            </a:r>
            <a:r>
              <a:rPr lang="en-US" dirty="0"/>
              <a:t>. </a:t>
            </a:r>
            <a:r>
              <a:rPr lang="en-US" dirty="0" err="1"/>
              <a:t>Vyd</a:t>
            </a:r>
            <a:r>
              <a:rPr lang="en-US" dirty="0"/>
              <a:t>. 1. Brno: </a:t>
            </a:r>
            <a:r>
              <a:rPr lang="en-US" dirty="0" err="1"/>
              <a:t>Didaktis</a:t>
            </a:r>
            <a:r>
              <a:rPr lang="en-US" dirty="0"/>
              <a:t>, c2006, 256 s. ISBN 80-735-8069-1</a:t>
            </a:r>
            <a:endParaRPr lang="cs-CZ" i="1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6142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538</Words>
  <Application>Microsoft Office PowerPoint</Application>
  <PresentationFormat>Předvádění na obrazovce (4:3)</PresentationFormat>
  <Paragraphs>57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Metodický list</vt:lpstr>
      <vt:lpstr>Vývoj v poválečném Československu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Shrnutí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Mirka</cp:lastModifiedBy>
  <cp:revision>14</cp:revision>
  <dcterms:created xsi:type="dcterms:W3CDTF">2013-05-18T09:02:57Z</dcterms:created>
  <dcterms:modified xsi:type="dcterms:W3CDTF">2013-06-28T06:57:42Z</dcterms:modified>
</cp:coreProperties>
</file>