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9" d="100"/>
          <a:sy n="89" d="100"/>
        </p:scale>
        <p:origin x="-144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BAFDD-EE52-40C9-B6B0-539325609000}" type="datetimeFigureOut">
              <a:rPr lang="cs-CZ" smtClean="0"/>
              <a:t>15.11.2013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1AB90E5B-E847-460D-8E41-19BB9A68DA3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BAFDD-EE52-40C9-B6B0-539325609000}" type="datetimeFigureOut">
              <a:rPr lang="cs-CZ" smtClean="0"/>
              <a:t>15.11.2013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1AB90E5B-E847-460D-8E41-19BB9A68DA3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BAFDD-EE52-40C9-B6B0-539325609000}" type="datetimeFigureOut">
              <a:rPr lang="cs-CZ" smtClean="0"/>
              <a:t>15.11.2013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90E5B-E847-460D-8E41-19BB9A68DA3B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BAFDD-EE52-40C9-B6B0-539325609000}" type="datetimeFigureOut">
              <a:rPr lang="cs-CZ" smtClean="0"/>
              <a:t>15.11.2013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90E5B-E847-460D-8E41-19BB9A68DA3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BAFDD-EE52-40C9-B6B0-539325609000}" type="datetimeFigureOut">
              <a:rPr lang="cs-CZ" smtClean="0"/>
              <a:t>15.11.2013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1AB90E5B-E847-460D-8E41-19BB9A68DA3B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BAFDD-EE52-40C9-B6B0-539325609000}" type="datetimeFigureOut">
              <a:rPr lang="cs-CZ" smtClean="0"/>
              <a:t>15.11.2013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90E5B-E847-460D-8E41-19BB9A68DA3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BAFDD-EE52-40C9-B6B0-539325609000}" type="datetimeFigureOut">
              <a:rPr lang="cs-CZ" smtClean="0"/>
              <a:t>15.11.2013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90E5B-E847-460D-8E41-19BB9A68DA3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BAFDD-EE52-40C9-B6B0-539325609000}" type="datetimeFigureOut">
              <a:rPr lang="cs-CZ" smtClean="0"/>
              <a:t>15.11.2013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90E5B-E847-460D-8E41-19BB9A68DA3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BAFDD-EE52-40C9-B6B0-539325609000}" type="datetimeFigureOut">
              <a:rPr lang="cs-CZ" smtClean="0"/>
              <a:t>15.11.2013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90E5B-E847-460D-8E41-19BB9A68DA3B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BAFDD-EE52-40C9-B6B0-539325609000}" type="datetimeFigureOut">
              <a:rPr lang="cs-CZ" smtClean="0"/>
              <a:t>15.11.2013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90E5B-E847-460D-8E41-19BB9A68DA3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BAFDD-EE52-40C9-B6B0-539325609000}" type="datetimeFigureOut">
              <a:rPr lang="cs-CZ" smtClean="0"/>
              <a:t>15.11.2013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90E5B-E847-460D-8E41-19BB9A68DA3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C96BAFDD-EE52-40C9-B6B0-539325609000}" type="datetimeFigureOut">
              <a:rPr lang="cs-CZ" smtClean="0"/>
              <a:t>15.11.2013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AB90E5B-E847-460D-8E41-19BB9A68DA3B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Evidence peněžních prostředků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Ing. Lenka </a:t>
            </a:r>
            <a:r>
              <a:rPr lang="cs-CZ" dirty="0" err="1" smtClean="0"/>
              <a:t>Bombera</a:t>
            </a:r>
            <a:r>
              <a:rPr lang="cs-CZ" dirty="0" smtClean="0"/>
              <a:t> </a:t>
            </a:r>
            <a:r>
              <a:rPr lang="cs-CZ" dirty="0" err="1" smtClean="0"/>
              <a:t>Piskačová</a:t>
            </a:r>
            <a:endParaRPr lang="cs-CZ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Digitální učební materiál</a:t>
            </a:r>
            <a:endParaRPr lang="cs-CZ" dirty="0"/>
          </a:p>
        </p:txBody>
      </p:sp>
      <p:graphicFrame>
        <p:nvGraphicFramePr>
          <p:cNvPr id="4" name="Group 7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69228994"/>
              </p:ext>
            </p:extLst>
          </p:nvPr>
        </p:nvGraphicFramePr>
        <p:xfrm>
          <a:off x="251520" y="1556792"/>
          <a:ext cx="6911975" cy="3833812"/>
        </p:xfrm>
        <a:graphic>
          <a:graphicData uri="http://schemas.openxmlformats.org/drawingml/2006/table">
            <a:tbl>
              <a:tblPr/>
              <a:tblGrid>
                <a:gridCol w="1867819"/>
                <a:gridCol w="5044156"/>
              </a:tblGrid>
              <a:tr h="304815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Číslo projektu</a:t>
                      </a:r>
                    </a:p>
                  </a:txBody>
                  <a:tcPr marL="91423" marR="91423" marT="45727" marB="45727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CZ.1.07/1.5.00/34.0124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23" marR="91423" marT="45727" marB="45727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91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Název projektu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DUM</a:t>
                      </a:r>
                    </a:p>
                  </a:txBody>
                  <a:tcPr marL="91423" marR="91423" marT="45727" marB="45727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200" dirty="0" smtClean="0"/>
                        <a:t>Škola budoucnosti s využitím IT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200" dirty="0" smtClean="0"/>
                        <a:t>VY_12_INOVACE_OV36</a:t>
                      </a:r>
                      <a:endParaRPr lang="cs-CZ" sz="1200" dirty="0" smtClean="0"/>
                    </a:p>
                  </a:txBody>
                  <a:tcPr marL="91423" marR="91423" marT="45727" marB="45727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9807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Název školy</a:t>
                      </a:r>
                    </a:p>
                  </a:txBody>
                  <a:tcPr marL="91423" marR="91423" marT="45727" marB="45727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SPŠ a SOŠGS Most</a:t>
                      </a:r>
                    </a:p>
                  </a:txBody>
                  <a:tcPr marL="91423" marR="91423" marT="45727" marB="45727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236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Předmět </a:t>
                      </a:r>
                    </a:p>
                  </a:txBody>
                  <a:tcPr marL="91423" marR="91423" marT="45727" marB="45727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Odborný výcvik</a:t>
                      </a:r>
                    </a:p>
                  </a:txBody>
                  <a:tcPr marL="91423" marR="91423" marT="45727" marB="45727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9807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Tematická oblast</a:t>
                      </a:r>
                    </a:p>
                  </a:txBody>
                  <a:tcPr marL="91423" marR="91423" marT="45727" marB="45727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Provoz obchodu</a:t>
                      </a:r>
                    </a:p>
                  </a:txBody>
                  <a:tcPr marL="91423" marR="91423" marT="45727" marB="45727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9807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Téma</a:t>
                      </a:r>
                    </a:p>
                  </a:txBody>
                  <a:tcPr marL="91423" marR="91423" marT="45727" marB="45727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Evidence peněžních prostředků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23" marR="91423" marT="45727" marB="45727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236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Ročník</a:t>
                      </a:r>
                    </a:p>
                  </a:txBody>
                  <a:tcPr marL="91423" marR="91423" marT="45727" marB="45727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2.</a:t>
                      </a:r>
                    </a:p>
                  </a:txBody>
                  <a:tcPr marL="91423" marR="91423" marT="45727" marB="45727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9807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Jméno autora</a:t>
                      </a:r>
                    </a:p>
                  </a:txBody>
                  <a:tcPr marL="91423" marR="91423" marT="45727" marB="45727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Ing. Lenka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Bombera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 Piskačová</a:t>
                      </a:r>
                    </a:p>
                  </a:txBody>
                  <a:tcPr marL="91423" marR="91423" marT="45727" marB="45727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236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Datum tvorby</a:t>
                      </a:r>
                    </a:p>
                  </a:txBody>
                  <a:tcPr marL="91423" marR="91423" marT="45727" marB="45727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Srpen 2012</a:t>
                      </a:r>
                    </a:p>
                  </a:txBody>
                  <a:tcPr marL="91423" marR="91423" marT="45727" marB="45727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1270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Anotace</a:t>
                      </a:r>
                    </a:p>
                  </a:txBody>
                  <a:tcPr marL="91423" marR="91423" marT="45727" marB="45727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Franklin Gothic Book"/>
                          <a:ea typeface=""/>
                          <a:cs typeface="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Žáci se seznámí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s evidencí peněžních prostředků.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23" marR="91423" marT="45727" marB="45727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5445224"/>
            <a:ext cx="8138865" cy="11766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Evidence peněžních prostředků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endParaRPr lang="cs-CZ" dirty="0" smtClean="0"/>
          </a:p>
          <a:p>
            <a:pPr algn="just"/>
            <a:endParaRPr lang="cs-CZ" dirty="0" smtClean="0"/>
          </a:p>
          <a:p>
            <a:pPr algn="just"/>
            <a:r>
              <a:rPr lang="cs-CZ" dirty="0" smtClean="0"/>
              <a:t>Pro záznamy pohybu peněžních prostředků je určen peněžní deník, v účetnictví pokladní kniha.</a:t>
            </a:r>
          </a:p>
          <a:p>
            <a:pPr algn="just"/>
            <a:endParaRPr lang="cs-CZ" dirty="0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Evidence peněžních prostředků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cs-CZ" dirty="0" smtClean="0"/>
              <a:t>V peněžním deníku se zaznamenávají příjmy a výdaje uskutečněné v hotovosti na základě příjmových a výdajových pokladních dokladů nebo příjmy a výdaje uskutečněné v bezhotovostním platebním styku prostřednictvím peněžního ústavu.</a:t>
            </a:r>
          </a:p>
          <a:p>
            <a:pPr algn="just"/>
            <a:endParaRPr lang="cs-CZ" dirty="0" smtClean="0"/>
          </a:p>
          <a:p>
            <a:pPr algn="just"/>
            <a:r>
              <a:rPr lang="cs-CZ" dirty="0" smtClean="0"/>
              <a:t>Zápisy se provádějí zásadně v časovém sledu podle jednotlivých dní a účetních dokladů.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Evidence peněžních prostředků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endParaRPr lang="cs-CZ" dirty="0" smtClean="0"/>
          </a:p>
          <a:p>
            <a:pPr algn="just"/>
            <a:r>
              <a:rPr lang="cs-CZ" b="1" dirty="0" smtClean="0"/>
              <a:t>Minimální členění příjmů:</a:t>
            </a:r>
          </a:p>
          <a:p>
            <a:pPr algn="just"/>
            <a:r>
              <a:rPr lang="cs-CZ" dirty="0" smtClean="0"/>
              <a:t>- </a:t>
            </a:r>
            <a:r>
              <a:rPr lang="cs-CZ" b="1" dirty="0" smtClean="0"/>
              <a:t>tržby za zboží </a:t>
            </a:r>
            <a:r>
              <a:rPr lang="cs-CZ" dirty="0" smtClean="0"/>
              <a:t>– přijaté v hotovosti, placené šekem, platební kartou</a:t>
            </a:r>
          </a:p>
          <a:p>
            <a:pPr algn="just"/>
            <a:r>
              <a:rPr lang="cs-CZ" dirty="0" smtClean="0"/>
              <a:t>- </a:t>
            </a:r>
            <a:r>
              <a:rPr lang="cs-CZ" b="1" dirty="0" smtClean="0"/>
              <a:t>příjmy za placené služby</a:t>
            </a:r>
          </a:p>
          <a:p>
            <a:pPr algn="just"/>
            <a:r>
              <a:rPr lang="cs-CZ" dirty="0" smtClean="0"/>
              <a:t>- </a:t>
            </a:r>
            <a:r>
              <a:rPr lang="cs-CZ" b="1" dirty="0" smtClean="0"/>
              <a:t>ostatní příjmy </a:t>
            </a:r>
            <a:r>
              <a:rPr lang="cs-CZ" dirty="0" smtClean="0"/>
              <a:t>– např. úhrada zákazníka za vzniklou škodu. Ostatní příjmy nejsou tržbou, podléhají, ale odvodu na účet podnikatele.</a:t>
            </a: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Evidence peněžních prostředků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     </a:t>
            </a:r>
            <a:r>
              <a:rPr lang="cs-CZ" b="1" dirty="0" smtClean="0"/>
              <a:t>Minimální členění výdajů:</a:t>
            </a:r>
          </a:p>
          <a:p>
            <a:pPr algn="just"/>
            <a:r>
              <a:rPr lang="cs-CZ" dirty="0" smtClean="0"/>
              <a:t>- </a:t>
            </a:r>
            <a:r>
              <a:rPr lang="cs-CZ" b="1" dirty="0" smtClean="0"/>
              <a:t>odvod tržby </a:t>
            </a:r>
            <a:r>
              <a:rPr lang="cs-CZ" dirty="0" smtClean="0"/>
              <a:t>– odvádí se na poštu, do pokladny peněžního ústavu nebo do nočního trezoru</a:t>
            </a:r>
          </a:p>
          <a:p>
            <a:pPr algn="just"/>
            <a:r>
              <a:rPr lang="cs-CZ" dirty="0" smtClean="0"/>
              <a:t>-  </a:t>
            </a:r>
            <a:r>
              <a:rPr lang="cs-CZ" b="1" dirty="0" smtClean="0"/>
              <a:t>za výkup vratných obalů</a:t>
            </a:r>
          </a:p>
          <a:p>
            <a:pPr algn="just"/>
            <a:r>
              <a:rPr lang="cs-CZ" dirty="0" smtClean="0"/>
              <a:t>- </a:t>
            </a:r>
            <a:r>
              <a:rPr lang="cs-CZ" b="1" dirty="0" smtClean="0"/>
              <a:t>ostatní pokladní vydání </a:t>
            </a:r>
            <a:r>
              <a:rPr lang="cs-CZ" dirty="0" smtClean="0"/>
              <a:t>– je určené k účelům, které jsou nezbytně nutné pro provoz prodejny</a:t>
            </a:r>
          </a:p>
          <a:p>
            <a:pPr algn="just"/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Evidence peněžních prostředků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Ostatní pokladní vydání:</a:t>
            </a:r>
          </a:p>
          <a:p>
            <a:endParaRPr lang="cs-CZ" dirty="0" smtClean="0"/>
          </a:p>
          <a:p>
            <a:r>
              <a:rPr lang="cs-CZ" dirty="0" smtClean="0"/>
              <a:t>- např. výplata mezd pracovníkům</a:t>
            </a:r>
          </a:p>
          <a:p>
            <a:r>
              <a:rPr lang="cs-CZ" dirty="0" smtClean="0"/>
              <a:t>- nákup pomocného materiálu</a:t>
            </a:r>
          </a:p>
          <a:p>
            <a:r>
              <a:rPr lang="cs-CZ" dirty="0" smtClean="0"/>
              <a:t>- poštovné</a:t>
            </a:r>
          </a:p>
          <a:p>
            <a:r>
              <a:rPr lang="cs-CZ" dirty="0" smtClean="0"/>
              <a:t>- úhrada faktur za odebrané zboží v hotovosti</a:t>
            </a:r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Kontrolní otázky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1.) Kam zapisujeme záznamy o pohybu zboží ?</a:t>
            </a:r>
          </a:p>
          <a:p>
            <a:endParaRPr lang="cs-CZ" dirty="0" smtClean="0"/>
          </a:p>
          <a:p>
            <a:r>
              <a:rPr lang="cs-CZ" dirty="0" smtClean="0"/>
              <a:t>2.) Jak členíme příjmy ?</a:t>
            </a:r>
          </a:p>
          <a:p>
            <a:endParaRPr lang="cs-CZ" dirty="0" smtClean="0"/>
          </a:p>
          <a:p>
            <a:r>
              <a:rPr lang="cs-CZ" dirty="0" smtClean="0"/>
              <a:t>3.) jak </a:t>
            </a:r>
            <a:r>
              <a:rPr lang="cs-CZ" smtClean="0"/>
              <a:t>členíme výdaje ?</a:t>
            </a:r>
            <a:endParaRPr lang="cs-CZ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Použitá 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/>
              <a:t>Fr.Kaplová</a:t>
            </a:r>
            <a:r>
              <a:rPr lang="cs-CZ" dirty="0"/>
              <a:t>, Obchodní provoz pro SOU, obor prodavač</a:t>
            </a:r>
          </a:p>
          <a:p>
            <a:r>
              <a:rPr lang="cs-CZ" dirty="0"/>
              <a:t>Nakladatelství </a:t>
            </a:r>
            <a:r>
              <a:rPr lang="cs-CZ" dirty="0" err="1"/>
              <a:t>Olomouc,s.r.o</a:t>
            </a:r>
            <a:r>
              <a:rPr lang="cs-CZ" dirty="0"/>
              <a:t>, r.2001</a:t>
            </a:r>
          </a:p>
          <a:p>
            <a:r>
              <a:rPr lang="cs-CZ"/>
              <a:t>ISBN 80-7182-131-4</a:t>
            </a:r>
          </a:p>
        </p:txBody>
      </p:sp>
    </p:spTree>
    <p:extLst>
      <p:ext uri="{BB962C8B-B14F-4D97-AF65-F5344CB8AC3E}">
        <p14:creationId xmlns:p14="http://schemas.microsoft.com/office/powerpoint/2010/main" val="404934868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22</TotalTime>
  <Words>294</Words>
  <Application>Microsoft Office PowerPoint</Application>
  <PresentationFormat>Předvádění na obrazovce (4:3)</PresentationFormat>
  <Paragraphs>62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Cesta</vt:lpstr>
      <vt:lpstr>Evidence peněžních prostředků</vt:lpstr>
      <vt:lpstr>Digitální učební materiál</vt:lpstr>
      <vt:lpstr>Evidence peněžních prostředků</vt:lpstr>
      <vt:lpstr>Evidence peněžních prostředků</vt:lpstr>
      <vt:lpstr>Evidence peněžních prostředků</vt:lpstr>
      <vt:lpstr>Evidence peněžních prostředků</vt:lpstr>
      <vt:lpstr>Evidence peněžních prostředků</vt:lpstr>
      <vt:lpstr>Kontrolní otázky</vt:lpstr>
      <vt:lpstr>Použitá literatura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Evidence peněžních prostředků</dc:title>
  <dc:creator>Lenka Bombera Piskačová</dc:creator>
  <cp:lastModifiedBy>U217UCITEL</cp:lastModifiedBy>
  <cp:revision>5</cp:revision>
  <dcterms:created xsi:type="dcterms:W3CDTF">2013-11-13T21:14:36Z</dcterms:created>
  <dcterms:modified xsi:type="dcterms:W3CDTF">2013-11-15T08:07:58Z</dcterms:modified>
</cp:coreProperties>
</file>