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9" r:id="rId3"/>
    <p:sldId id="257" r:id="rId4"/>
    <p:sldId id="263" r:id="rId5"/>
    <p:sldId id="260" r:id="rId6"/>
    <p:sldId id="262" r:id="rId7"/>
    <p:sldId id="258" r:id="rId8"/>
    <p:sldId id="259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Destalinizace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15D8E0-F1B7-4122-9FA4-9659B07A37EC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31A92F-D472-4A61-8FC1-AB4C5888E2E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8AE128E-135F-4592-B796-C31EB729DCB1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A225728-1C21-475C-B6E0-16F8F38C954A}" type="presOf" srcId="{4C35D32F-0EAB-4CD7-82EE-45574DC2A586}" destId="{890E4F0B-2866-4A3F-A3C7-2A14B1797930}" srcOrd="1" destOrd="0" presId="urn:microsoft.com/office/officeart/2005/8/layout/target3"/>
    <dgm:cxn modelId="{B315FA6B-66F7-4583-8EBC-42D1C6761B5F}" type="presOf" srcId="{D1D4F407-5343-4D3F-B5B9-D407B03CAEB4}" destId="{AED2198E-93D5-4001-81B4-73124B309672}" srcOrd="1" destOrd="0" presId="urn:microsoft.com/office/officeart/2005/8/layout/target3"/>
    <dgm:cxn modelId="{25A6E21D-A477-4D9D-BEEC-43CE24A6CA8B}" type="presOf" srcId="{D1B46980-6531-4606-95E6-44980827E919}" destId="{2BE915AB-18AA-4053-B92C-3BFC9ED204BB}" srcOrd="1" destOrd="0" presId="urn:microsoft.com/office/officeart/2005/8/layout/target3"/>
    <dgm:cxn modelId="{85B7E405-BEB6-4D29-9FE8-8101EE81AB5F}" type="presOf" srcId="{D8197B8C-B260-4A16-BDF4-0947B075E274}" destId="{5A5FFA88-C948-4069-8E93-59FA12366E83}" srcOrd="1" destOrd="0" presId="urn:microsoft.com/office/officeart/2005/8/layout/target3"/>
    <dgm:cxn modelId="{E1E07436-37E4-4B9B-8DD4-D81471698F1D}" type="presOf" srcId="{D1D4F407-5343-4D3F-B5B9-D407B03CAEB4}" destId="{D005CE8C-CC26-4C3E-AC11-E15060ECD759}" srcOrd="0" destOrd="0" presId="urn:microsoft.com/office/officeart/2005/8/layout/target3"/>
    <dgm:cxn modelId="{AB802598-8248-4619-9E89-415069A91F3A}" type="presOf" srcId="{B651F6E3-6281-48DB-9319-2AEAFDAE7572}" destId="{6BB5E863-4638-4E1D-BFDE-399D028AC4ED}" srcOrd="1" destOrd="0" presId="urn:microsoft.com/office/officeart/2005/8/layout/target3"/>
    <dgm:cxn modelId="{6FE0DB7D-3CA9-4457-90AE-D509E03547FB}" type="presOf" srcId="{D1B46980-6531-4606-95E6-44980827E919}" destId="{6140AFEC-043D-4C43-A2F9-D0F5331DF3A3}" srcOrd="0" destOrd="0" presId="urn:microsoft.com/office/officeart/2005/8/layout/target3"/>
    <dgm:cxn modelId="{F92F6F02-D61C-4EF5-9CD8-5AA56B8B84A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25ED8AE-DEEE-4021-AA1A-FCE7E524CBCA}" type="presParOf" srcId="{333A1088-737F-45CB-B68E-254E46348037}" destId="{F5ABB229-8D3B-4694-996A-96F23CF14429}" srcOrd="0" destOrd="0" presId="urn:microsoft.com/office/officeart/2005/8/layout/target3"/>
    <dgm:cxn modelId="{55FCF4E2-A0EA-4678-A275-2F5E57FE827B}" type="presParOf" srcId="{333A1088-737F-45CB-B68E-254E46348037}" destId="{F41139FD-01EE-4571-8B17-4FB00FC51163}" srcOrd="1" destOrd="0" presId="urn:microsoft.com/office/officeart/2005/8/layout/target3"/>
    <dgm:cxn modelId="{275D337C-CEDD-40AE-BBA8-DBF5130392E6}" type="presParOf" srcId="{333A1088-737F-45CB-B68E-254E46348037}" destId="{D005CE8C-CC26-4C3E-AC11-E15060ECD759}" srcOrd="2" destOrd="0" presId="urn:microsoft.com/office/officeart/2005/8/layout/target3"/>
    <dgm:cxn modelId="{ABB6CAD7-01F1-4D51-A66C-5D00279F0951}" type="presParOf" srcId="{333A1088-737F-45CB-B68E-254E46348037}" destId="{2C702D82-9B77-49B7-9568-BB8EB47C3372}" srcOrd="3" destOrd="0" presId="urn:microsoft.com/office/officeart/2005/8/layout/target3"/>
    <dgm:cxn modelId="{143422A9-9CD7-430D-84FD-204662C5A321}" type="presParOf" srcId="{333A1088-737F-45CB-B68E-254E46348037}" destId="{A52A0455-90FF-4808-ABD0-F02540D31D5A}" srcOrd="4" destOrd="0" presId="urn:microsoft.com/office/officeart/2005/8/layout/target3"/>
    <dgm:cxn modelId="{E425DED2-597D-4A23-A0BC-ED11340F229E}" type="presParOf" srcId="{333A1088-737F-45CB-B68E-254E46348037}" destId="{6140AFEC-043D-4C43-A2F9-D0F5331DF3A3}" srcOrd="5" destOrd="0" presId="urn:microsoft.com/office/officeart/2005/8/layout/target3"/>
    <dgm:cxn modelId="{CFDB2C45-BD7E-40F1-A669-E6FA7576AF37}" type="presParOf" srcId="{333A1088-737F-45CB-B68E-254E46348037}" destId="{9358AC05-5D7D-4327-9F80-1AD486AEA664}" srcOrd="6" destOrd="0" presId="urn:microsoft.com/office/officeart/2005/8/layout/target3"/>
    <dgm:cxn modelId="{D3EF942A-681E-428D-B66C-ED31506E0D59}" type="presParOf" srcId="{333A1088-737F-45CB-B68E-254E46348037}" destId="{313FC574-E1CD-4FB4-B054-0B805CE0447D}" srcOrd="7" destOrd="0" presId="urn:microsoft.com/office/officeart/2005/8/layout/target3"/>
    <dgm:cxn modelId="{15E85EC5-2029-4777-BC06-722C89D2165E}" type="presParOf" srcId="{333A1088-737F-45CB-B68E-254E46348037}" destId="{619D679B-A015-4ECF-8348-D1034C574F40}" srcOrd="8" destOrd="0" presId="urn:microsoft.com/office/officeart/2005/8/layout/target3"/>
    <dgm:cxn modelId="{C604D49F-CA5D-4951-98AB-B29060251936}" type="presParOf" srcId="{333A1088-737F-45CB-B68E-254E46348037}" destId="{322283A8-4A27-4CDA-BAE3-F381106A9174}" srcOrd="9" destOrd="0" presId="urn:microsoft.com/office/officeart/2005/8/layout/target3"/>
    <dgm:cxn modelId="{52431150-54C5-4BF9-BE3D-73760962E871}" type="presParOf" srcId="{333A1088-737F-45CB-B68E-254E46348037}" destId="{FFC9F71D-1B4F-4AD9-A4A6-86ADEFC8AF5C}" srcOrd="10" destOrd="0" presId="urn:microsoft.com/office/officeart/2005/8/layout/target3"/>
    <dgm:cxn modelId="{4C8E2315-7AAB-4443-B8E4-606A27C794A6}" type="presParOf" srcId="{333A1088-737F-45CB-B68E-254E46348037}" destId="{25B08C86-7E15-44DC-BE7F-FFB55DD49D12}" srcOrd="11" destOrd="0" presId="urn:microsoft.com/office/officeart/2005/8/layout/target3"/>
    <dgm:cxn modelId="{EA4EB44A-2C1F-492B-9659-7CC714128E07}" type="presParOf" srcId="{333A1088-737F-45CB-B68E-254E46348037}" destId="{76644BE8-9D7C-4C09-B250-3D10AF48CBB7}" srcOrd="12" destOrd="0" presId="urn:microsoft.com/office/officeart/2005/8/layout/target3"/>
    <dgm:cxn modelId="{F11FCAD2-92FA-4738-A6CD-B8BE78388AE6}" type="presParOf" srcId="{333A1088-737F-45CB-B68E-254E46348037}" destId="{EE85B701-7295-41C0-BA7A-34D3756A2AE6}" srcOrd="13" destOrd="0" presId="urn:microsoft.com/office/officeart/2005/8/layout/target3"/>
    <dgm:cxn modelId="{1D894F74-3677-4C72-AE4A-F638E5A9C5E7}" type="presParOf" srcId="{333A1088-737F-45CB-B68E-254E46348037}" destId="{8BEBB6EC-1DAA-4CAC-8A25-BC0FCBD5DBD5}" srcOrd="14" destOrd="0" presId="urn:microsoft.com/office/officeart/2005/8/layout/target3"/>
    <dgm:cxn modelId="{FFB6FFF3-2450-4D15-AC2E-8438E55943AF}" type="presParOf" srcId="{333A1088-737F-45CB-B68E-254E46348037}" destId="{AED2198E-93D5-4001-81B4-73124B309672}" srcOrd="15" destOrd="0" presId="urn:microsoft.com/office/officeart/2005/8/layout/target3"/>
    <dgm:cxn modelId="{939F2384-19BD-4BC9-B490-FDA6462EC84E}" type="presParOf" srcId="{333A1088-737F-45CB-B68E-254E46348037}" destId="{2BE915AB-18AA-4053-B92C-3BFC9ED204BB}" srcOrd="16" destOrd="0" presId="urn:microsoft.com/office/officeart/2005/8/layout/target3"/>
    <dgm:cxn modelId="{F776EE18-326C-48DA-937B-8419FF564780}" type="presParOf" srcId="{333A1088-737F-45CB-B68E-254E46348037}" destId="{6BB5E863-4638-4E1D-BFDE-399D028AC4ED}" srcOrd="17" destOrd="0" presId="urn:microsoft.com/office/officeart/2005/8/layout/target3"/>
    <dgm:cxn modelId="{13F5527D-07B5-4916-9853-EB120B54484B}" type="presParOf" srcId="{333A1088-737F-45CB-B68E-254E46348037}" destId="{5A5FFA88-C948-4069-8E93-59FA12366E83}" srcOrd="18" destOrd="0" presId="urn:microsoft.com/office/officeart/2005/8/layout/target3"/>
    <dgm:cxn modelId="{2DD31B2A-4899-42C9-B162-6ACBDCF0867F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Destalinizace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9599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2310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840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3760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551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447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8472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923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094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552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557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10A59-D37E-45AE-9EC1-B8094B1411DC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AE155-3672-4E34-A5DC-CF11C80F1D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207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2404938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5630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destalinizace,</a:t>
            </a:r>
            <a:r>
              <a:rPr lang="cs-CZ" sz="1800" b="1" dirty="0" smtClean="0"/>
              <a:t> </a:t>
            </a:r>
            <a:r>
              <a:rPr lang="cs-CZ" sz="1800" dirty="0" smtClean="0"/>
              <a:t>protikomunistické demonstrace, stanné právo</a:t>
            </a:r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35 minut </a:t>
            </a:r>
          </a:p>
          <a:p>
            <a:r>
              <a:rPr lang="cs-CZ" sz="1800" dirty="0" smtClean="0"/>
              <a:t>Postup: Teoretický základ představuje definování nového učiva.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48036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D</a:t>
            </a:r>
            <a:r>
              <a:rPr lang="cs-CZ" b="1" dirty="0" smtClean="0"/>
              <a:t>estalinizace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označení snah části vedení Komunistické strany Sovětského svazu omezit po smrti J. V. Stalina (1953) negativní důsledky jeho vlády </a:t>
            </a:r>
          </a:p>
          <a:p>
            <a:pPr marL="0" indent="0">
              <a:buNone/>
            </a:pPr>
            <a:r>
              <a:rPr lang="cs-CZ" dirty="0" smtClean="0"/>
              <a:t>-  konec kultu osobnosti (XX. </a:t>
            </a:r>
            <a:r>
              <a:rPr lang="cs-CZ" dirty="0"/>
              <a:t>s</a:t>
            </a:r>
            <a:r>
              <a:rPr lang="cs-CZ" dirty="0" smtClean="0"/>
              <a:t>jezd KS SSSR, únor 1956)</a:t>
            </a:r>
          </a:p>
          <a:p>
            <a:pPr>
              <a:buFontTx/>
              <a:buChar char="-"/>
            </a:pPr>
            <a:r>
              <a:rPr lang="cs-CZ" dirty="0" smtClean="0"/>
              <a:t>liberalizace politického systému, nepřipouští mocenské změny 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spjata s gen. tajemníkem KS SSSR Chruščovem (1953 až 1964)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6613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Východoněmecké povstání </a:t>
            </a:r>
            <a:r>
              <a:rPr lang="cs-CZ" b="1" dirty="0" smtClean="0"/>
              <a:t>1953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/>
              <a:t>p</a:t>
            </a:r>
            <a:r>
              <a:rPr lang="cs-CZ" u="sng" dirty="0" smtClean="0"/>
              <a:t>říčiny</a:t>
            </a:r>
            <a:r>
              <a:rPr lang="cs-CZ" dirty="0" smtClean="0"/>
              <a:t>: urychlená </a:t>
            </a:r>
            <a:r>
              <a:rPr lang="cs-CZ" dirty="0"/>
              <a:t>výstavba socialismu, </a:t>
            </a:r>
            <a:r>
              <a:rPr lang="cs-CZ" dirty="0" smtClean="0"/>
              <a:t>snížené </a:t>
            </a:r>
            <a:r>
              <a:rPr lang="cs-CZ" dirty="0"/>
              <a:t>příděly potravin, zvýšené pracovní normy</a:t>
            </a:r>
            <a:endParaRPr lang="cs-CZ" dirty="0" smtClean="0"/>
          </a:p>
          <a:p>
            <a:r>
              <a:rPr lang="cs-CZ" dirty="0" smtClean="0"/>
              <a:t>červen 1953 </a:t>
            </a:r>
            <a:r>
              <a:rPr lang="cs-CZ" b="1" dirty="0" smtClean="0"/>
              <a:t>demonstrace</a:t>
            </a: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dělníků  (300) v Berlíně proti normám, pak požadavek sjednocení Německa prostřednictvím transparentních a demokratických voleb</a:t>
            </a:r>
          </a:p>
          <a:p>
            <a:r>
              <a:rPr lang="cs-CZ" dirty="0"/>
              <a:t>p</a:t>
            </a:r>
            <a:r>
              <a:rPr lang="cs-CZ" dirty="0" smtClean="0"/>
              <a:t>ostupně se zapojilo 500 000 dělníků po celé NDR</a:t>
            </a:r>
          </a:p>
          <a:p>
            <a:r>
              <a:rPr lang="cs-CZ" dirty="0"/>
              <a:t>z</a:t>
            </a:r>
            <a:r>
              <a:rPr lang="cs-CZ" dirty="0" smtClean="0"/>
              <a:t>ásah sovětských vojsk, povstání potlačeno, vyhlášeno </a:t>
            </a:r>
            <a:r>
              <a:rPr lang="cs-CZ" b="1" dirty="0" smtClean="0"/>
              <a:t>stanné právo</a:t>
            </a:r>
          </a:p>
          <a:p>
            <a:r>
              <a:rPr lang="cs-CZ" dirty="0" smtClean="0"/>
              <a:t>zabito (40 mrtvých), popraveno (asi 500 osob),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10 000 zatčeno, celkem 6000 let nucených prací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5218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Maďarsko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1956 diskuze </a:t>
            </a:r>
            <a:r>
              <a:rPr lang="cs-CZ" dirty="0" smtClean="0"/>
              <a:t>o problémech ve společnosti (svobodě projevu, nezákonnostech stalinismu, hospodářských deficitech)</a:t>
            </a:r>
          </a:p>
          <a:p>
            <a:r>
              <a:rPr lang="cs-CZ" dirty="0"/>
              <a:t>i</a:t>
            </a:r>
            <a:r>
              <a:rPr lang="cs-CZ" dirty="0" smtClean="0"/>
              <a:t>niciátoři protikomunistických akcí zatčeni</a:t>
            </a:r>
          </a:p>
          <a:p>
            <a:r>
              <a:rPr lang="cs-CZ" dirty="0" smtClean="0"/>
              <a:t>23. </a:t>
            </a:r>
            <a:r>
              <a:rPr lang="cs-CZ" b="1" dirty="0" smtClean="0"/>
              <a:t>října 1956 </a:t>
            </a:r>
            <a:r>
              <a:rPr lang="cs-CZ" dirty="0" smtClean="0"/>
              <a:t>v Budapešti </a:t>
            </a:r>
            <a:r>
              <a:rPr lang="cs-CZ" b="1" dirty="0" smtClean="0"/>
              <a:t>demonstrace studentů</a:t>
            </a:r>
            <a:r>
              <a:rPr lang="cs-CZ" dirty="0" smtClean="0"/>
              <a:t>, </a:t>
            </a:r>
            <a:r>
              <a:rPr lang="cs-CZ" b="1" dirty="0" smtClean="0"/>
              <a:t>dělníků</a:t>
            </a:r>
            <a:r>
              <a:rPr lang="cs-CZ" dirty="0" smtClean="0"/>
              <a:t>, občanů (200 tisíc)</a:t>
            </a:r>
          </a:p>
          <a:p>
            <a:r>
              <a:rPr lang="cs-CZ" dirty="0" smtClean="0"/>
              <a:t>střet s tajnou policií, invaze sovětských vojsk k potlačení demonstrace</a:t>
            </a:r>
          </a:p>
          <a:p>
            <a:r>
              <a:rPr lang="cs-CZ" dirty="0" smtClean="0"/>
              <a:t>odpor povstalců</a:t>
            </a:r>
          </a:p>
          <a:p>
            <a:r>
              <a:rPr lang="cs-CZ" b="1" u="sng" dirty="0" err="1"/>
              <a:t>I</a:t>
            </a:r>
            <a:r>
              <a:rPr lang="cs-CZ" b="1" u="sng" dirty="0" err="1" smtClean="0"/>
              <a:t>mre</a:t>
            </a:r>
            <a:r>
              <a:rPr lang="cs-CZ" b="1" dirty="0" smtClean="0"/>
              <a:t> </a:t>
            </a:r>
            <a:r>
              <a:rPr lang="cs-CZ" b="1" u="sng" dirty="0" smtClean="0"/>
              <a:t>Nagy</a:t>
            </a:r>
            <a:r>
              <a:rPr lang="cs-CZ" dirty="0" smtClean="0"/>
              <a:t>-předseda vlády, v čele reformních komunistů, zavádí liberalizační reformy, kritika sov. intervence,  požadavek vystoupení </a:t>
            </a:r>
            <a:r>
              <a:rPr lang="cs-CZ" dirty="0"/>
              <a:t>M</a:t>
            </a:r>
            <a:r>
              <a:rPr lang="cs-CZ" dirty="0" smtClean="0"/>
              <a:t>aďarska z Varšavské smlouvy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8359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l</a:t>
            </a:r>
            <a:r>
              <a:rPr lang="cs-CZ" dirty="0" smtClean="0"/>
              <a:t>istopad 1956 -  krvavý boj povstalců se sovětskými vojsky (2 týdny)</a:t>
            </a:r>
          </a:p>
          <a:p>
            <a:r>
              <a:rPr lang="cs-CZ" dirty="0"/>
              <a:t>p</a:t>
            </a:r>
            <a:r>
              <a:rPr lang="cs-CZ" dirty="0" smtClean="0"/>
              <a:t>ovstání potlačeno</a:t>
            </a:r>
          </a:p>
          <a:p>
            <a:r>
              <a:rPr lang="cs-CZ" b="1" dirty="0" smtClean="0"/>
              <a:t>4 000 mrtvých</a:t>
            </a:r>
            <a:r>
              <a:rPr lang="cs-CZ" dirty="0" smtClean="0"/>
              <a:t> Maďarů (600 ruských vojáků)</a:t>
            </a:r>
          </a:p>
          <a:p>
            <a:r>
              <a:rPr lang="cs-CZ" dirty="0" smtClean="0"/>
              <a:t>tisíce raněných</a:t>
            </a:r>
          </a:p>
          <a:p>
            <a:r>
              <a:rPr lang="cs-CZ" dirty="0" smtClean="0"/>
              <a:t>22 000 lidí zatčeno, </a:t>
            </a:r>
            <a:r>
              <a:rPr lang="cs-CZ" b="1" dirty="0" smtClean="0"/>
              <a:t>300 popraveno</a:t>
            </a:r>
          </a:p>
          <a:p>
            <a:r>
              <a:rPr lang="cs-CZ" dirty="0" smtClean="0"/>
              <a:t>statisíce opustily zemi</a:t>
            </a:r>
          </a:p>
          <a:p>
            <a:r>
              <a:rPr lang="cs-CZ" dirty="0" smtClean="0"/>
              <a:t>Nagy popraven </a:t>
            </a:r>
          </a:p>
        </p:txBody>
      </p:sp>
    </p:spTree>
    <p:extLst>
      <p:ext uri="{BB962C8B-B14F-4D97-AF65-F5344CB8AC3E}">
        <p14:creationId xmlns:p14="http://schemas.microsoft.com/office/powerpoint/2010/main" val="6540282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Polsko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u="sng" dirty="0" smtClean="0"/>
              <a:t>nejhlubší důsledky </a:t>
            </a:r>
            <a:r>
              <a:rPr lang="cs-CZ" dirty="0" smtClean="0"/>
              <a:t>= výměna lidí </a:t>
            </a:r>
            <a:r>
              <a:rPr lang="cs-CZ" dirty="0"/>
              <a:t>v bezpečnostním </a:t>
            </a:r>
            <a:r>
              <a:rPr lang="cs-CZ" dirty="0" smtClean="0"/>
              <a:t>aparátu, ve vedení </a:t>
            </a:r>
            <a:r>
              <a:rPr lang="cs-CZ" dirty="0"/>
              <a:t>PSDS, </a:t>
            </a:r>
            <a:r>
              <a:rPr lang="cs-CZ" dirty="0" smtClean="0"/>
              <a:t>uvolnění </a:t>
            </a:r>
            <a:r>
              <a:rPr lang="cs-CZ" dirty="0"/>
              <a:t>zemědělské a církevní </a:t>
            </a:r>
            <a:r>
              <a:rPr lang="cs-CZ" dirty="0" smtClean="0"/>
              <a:t>politiky, kultury</a:t>
            </a:r>
          </a:p>
          <a:p>
            <a:r>
              <a:rPr lang="cs-CZ" b="1" dirty="0" smtClean="0"/>
              <a:t>1956</a:t>
            </a:r>
            <a:r>
              <a:rPr lang="cs-CZ" dirty="0" smtClean="0"/>
              <a:t> v Poznani </a:t>
            </a:r>
            <a:r>
              <a:rPr lang="cs-CZ" b="1" dirty="0" smtClean="0"/>
              <a:t>demonstrace dělníků </a:t>
            </a:r>
            <a:r>
              <a:rPr lang="cs-CZ" dirty="0" smtClean="0"/>
              <a:t>na podporu sociálních požadavků (zpochybňovali pracovní normy, výpočet mezd) přerostla v politickou </a:t>
            </a:r>
            <a:r>
              <a:rPr lang="cs-CZ" b="1" dirty="0" smtClean="0"/>
              <a:t>stávku</a:t>
            </a:r>
            <a:r>
              <a:rPr lang="cs-CZ" dirty="0" smtClean="0"/>
              <a:t> </a:t>
            </a:r>
          </a:p>
          <a:p>
            <a:r>
              <a:rPr lang="cs-CZ" dirty="0" smtClean="0"/>
              <a:t>obsazen vojvodský výbor PSDS, propuštěni vězni, začalo vyzbrojování</a:t>
            </a:r>
          </a:p>
          <a:p>
            <a:r>
              <a:rPr lang="cs-CZ" dirty="0" smtClean="0"/>
              <a:t>krvavý </a:t>
            </a:r>
            <a:r>
              <a:rPr lang="cs-CZ" b="1" dirty="0" smtClean="0"/>
              <a:t>zásah </a:t>
            </a:r>
            <a:r>
              <a:rPr lang="cs-CZ" dirty="0" smtClean="0"/>
              <a:t>policie a </a:t>
            </a:r>
            <a:r>
              <a:rPr lang="cs-CZ" b="1" dirty="0" smtClean="0"/>
              <a:t>armády</a:t>
            </a:r>
            <a:r>
              <a:rPr lang="cs-CZ" dirty="0" smtClean="0"/>
              <a:t> proti demonstrantům </a:t>
            </a:r>
          </a:p>
          <a:p>
            <a:r>
              <a:rPr lang="cs-CZ" dirty="0" smtClean="0"/>
              <a:t>73 mrtvých, 22 lidí odsouzeno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5067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 čele </a:t>
            </a:r>
            <a:r>
              <a:rPr lang="cs-CZ" u="sng" dirty="0" err="1" smtClean="0"/>
              <a:t>Władysław</a:t>
            </a:r>
            <a:r>
              <a:rPr lang="cs-CZ" u="sng" dirty="0" smtClean="0"/>
              <a:t> </a:t>
            </a:r>
            <a:r>
              <a:rPr lang="cs-CZ" u="sng" dirty="0" err="1" smtClean="0"/>
              <a:t>Gomułka</a:t>
            </a:r>
            <a:r>
              <a:rPr lang="cs-CZ" u="sng" dirty="0" smtClean="0"/>
              <a:t> </a:t>
            </a:r>
            <a:r>
              <a:rPr lang="cs-CZ" dirty="0" smtClean="0"/>
              <a:t>- rozlišoval reformy neohrožující podstatu systému a ty, které by mohly vést k výraznější destabilizaci</a:t>
            </a:r>
          </a:p>
          <a:p>
            <a:r>
              <a:rPr lang="cs-CZ" dirty="0" smtClean="0"/>
              <a:t>vytváření autoritativního stylu vlády</a:t>
            </a:r>
          </a:p>
          <a:p>
            <a:r>
              <a:rPr lang="cs-CZ" dirty="0"/>
              <a:t>p</a:t>
            </a:r>
            <a:r>
              <a:rPr lang="cs-CZ" dirty="0" smtClean="0"/>
              <a:t>olitické represe individuální a selektivní ráz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257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Československo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KSČ neochotně přistupuje ke změnám sov. politiky, chyby a nezákonnosti svedeny na mrtvé prominenty</a:t>
            </a:r>
          </a:p>
          <a:p>
            <a:r>
              <a:rPr lang="cs-CZ" b="1" dirty="0" smtClean="0"/>
              <a:t>duben 1956  </a:t>
            </a:r>
            <a:r>
              <a:rPr lang="cs-CZ" dirty="0" smtClean="0"/>
              <a:t>- </a:t>
            </a:r>
            <a:r>
              <a:rPr lang="cs-CZ" dirty="0" err="1" smtClean="0"/>
              <a:t>II.sjezd</a:t>
            </a:r>
            <a:r>
              <a:rPr lang="cs-CZ" dirty="0" smtClean="0"/>
              <a:t> čs. spisovatelů – kritika poměrů (J. Seifert, Fr. Hrubín), heslo „Spisovatelé – svědomí národa“ = existenci </a:t>
            </a:r>
            <a:r>
              <a:rPr lang="cs-CZ" b="1" dirty="0" smtClean="0"/>
              <a:t>intelektuální</a:t>
            </a:r>
            <a:r>
              <a:rPr lang="cs-CZ" dirty="0" smtClean="0"/>
              <a:t> </a:t>
            </a:r>
            <a:r>
              <a:rPr lang="cs-CZ" b="1" dirty="0" smtClean="0"/>
              <a:t>opozice vůči režimu</a:t>
            </a:r>
          </a:p>
          <a:p>
            <a:r>
              <a:rPr lang="cs-CZ" dirty="0" smtClean="0"/>
              <a:t>1957 prezidentem Antonín Novotný (zároveň prvním tajemníkem KSČ), </a:t>
            </a:r>
            <a:r>
              <a:rPr lang="cs-CZ" b="1" dirty="0" smtClean="0"/>
              <a:t>atmosféra</a:t>
            </a:r>
            <a:r>
              <a:rPr lang="cs-CZ" dirty="0" smtClean="0"/>
              <a:t> postupného </a:t>
            </a:r>
            <a:r>
              <a:rPr lang="cs-CZ" b="1" dirty="0" smtClean="0"/>
              <a:t>uvolňování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16443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80-723-5194-X. </a:t>
            </a:r>
            <a:endParaRPr lang="cs-CZ" i="1" dirty="0"/>
          </a:p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pPr>
              <a:defRPr/>
            </a:pPr>
            <a:r>
              <a:rPr lang="cs-CZ" i="1" smtClean="0"/>
              <a:t>http</a:t>
            </a:r>
            <a:r>
              <a:rPr lang="cs-CZ" i="1" dirty="0"/>
              <a:t>://</a:t>
            </a:r>
            <a:r>
              <a:rPr lang="cs-CZ" i="1" dirty="0" smtClean="0"/>
              <a:t>www.rokzarokem.cz/1949-1956</a:t>
            </a:r>
          </a:p>
          <a:p>
            <a:pPr>
              <a:defRPr/>
            </a:pPr>
            <a:r>
              <a:rPr lang="cs-CZ" i="1" dirty="0"/>
              <a:t>http://www.totalita.cz/vysvetlivky/ndr53.php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7167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628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Metodický list</vt:lpstr>
      <vt:lpstr>Destalinizace</vt:lpstr>
      <vt:lpstr>Východoněmecké povstání 1953</vt:lpstr>
      <vt:lpstr>Maďarsko</vt:lpstr>
      <vt:lpstr>Prezentace aplikace PowerPoint</vt:lpstr>
      <vt:lpstr> Polsko </vt:lpstr>
      <vt:lpstr>Prezentace aplikace PowerPoint</vt:lpstr>
      <vt:lpstr> Československo 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22</cp:revision>
  <dcterms:created xsi:type="dcterms:W3CDTF">2013-06-23T10:57:05Z</dcterms:created>
  <dcterms:modified xsi:type="dcterms:W3CDTF">2013-06-28T06:52:44Z</dcterms:modified>
</cp:coreProperties>
</file>