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7" r:id="rId3"/>
    <p:sldId id="257" r:id="rId4"/>
    <p:sldId id="258" r:id="rId5"/>
    <p:sldId id="259" r:id="rId6"/>
    <p:sldId id="261" r:id="rId7"/>
    <p:sldId id="262" r:id="rId8"/>
    <p:sldId id="263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Podpora výuky v technických oborech 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</a:t>
          </a:r>
          <a:r>
            <a:rPr lang="cs-CZ" sz="1600" dirty="0" smtClean="0"/>
            <a:t>ÁZEV ŠKOLY: SOŠ Net Office Orlová, spol. s r. o. 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Naděžda Tománková 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TÉMA: 60.léta a Pražské jaro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CZ.1.07/1.5.00/34.0458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987" custLinFactNeighborY="-253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17F001-C0AD-4536-8BA2-77276B005E7F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AE985E7-8CF1-45FB-9808-045C76BF4169}" type="presOf" srcId="{D1B46980-6531-4606-95E6-44980827E919}" destId="{6140AFEC-043D-4C43-A2F9-D0F5331DF3A3}" srcOrd="0" destOrd="0" presId="urn:microsoft.com/office/officeart/2005/8/layout/target3"/>
    <dgm:cxn modelId="{8F5C2DE0-6B80-4500-B5D2-D0BF919F7E4E}" type="presOf" srcId="{D8197B8C-B260-4A16-BDF4-0947B075E274}" destId="{5A5FFA88-C948-4069-8E93-59FA12366E83}" srcOrd="1" destOrd="0" presId="urn:microsoft.com/office/officeart/2005/8/layout/target3"/>
    <dgm:cxn modelId="{9340BAD7-DD63-48BF-98AB-6DC0B968BEB6}" type="presOf" srcId="{4C35D32F-0EAB-4CD7-82EE-45574DC2A586}" destId="{8BEBB6EC-1DAA-4CAC-8A25-BC0FCBD5DBD5}" srcOrd="0" destOrd="0" presId="urn:microsoft.com/office/officeart/2005/8/layout/target3"/>
    <dgm:cxn modelId="{B6A56ABC-1211-47CF-B29D-DA70B827BE22}" type="presOf" srcId="{4C35D32F-0EAB-4CD7-82EE-45574DC2A586}" destId="{890E4F0B-2866-4A3F-A3C7-2A14B1797930}" srcOrd="1" destOrd="0" presId="urn:microsoft.com/office/officeart/2005/8/layout/target3"/>
    <dgm:cxn modelId="{36027D7B-0F37-476F-98E3-CA3473CFB3A4}" type="presOf" srcId="{D1D4F407-5343-4D3F-B5B9-D407B03CAEB4}" destId="{D005CE8C-CC26-4C3E-AC11-E15060ECD759}" srcOrd="0" destOrd="0" presId="urn:microsoft.com/office/officeart/2005/8/layout/target3"/>
    <dgm:cxn modelId="{34DE3F74-76EC-42BA-B21F-D1DFBA6662EB}" type="presOf" srcId="{D8197B8C-B260-4A16-BDF4-0947B075E274}" destId="{25B08C86-7E15-44DC-BE7F-FFB55DD49D12}" srcOrd="0" destOrd="0" presId="urn:microsoft.com/office/officeart/2005/8/layout/target3"/>
    <dgm:cxn modelId="{53CD391F-555A-47B9-A847-46594EE3AAB7}" type="presOf" srcId="{D1D4F407-5343-4D3F-B5B9-D407B03CAEB4}" destId="{AED2198E-93D5-4001-81B4-73124B309672}" srcOrd="1" destOrd="0" presId="urn:microsoft.com/office/officeart/2005/8/layout/target3"/>
    <dgm:cxn modelId="{74301A74-C0AB-48CB-8E80-F23A64120937}" type="presOf" srcId="{D1B46980-6531-4606-95E6-44980827E919}" destId="{2BE915AB-18AA-4053-B92C-3BFC9ED204BB}" srcOrd="1" destOrd="0" presId="urn:microsoft.com/office/officeart/2005/8/layout/target3"/>
    <dgm:cxn modelId="{1A72487A-3E08-4ABF-86F1-1E82B550D406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49C1F75-1987-4664-B9A6-0687EB032E4F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EF85B1A-DB46-4B6C-BD52-1ED7D394E9B7}" type="presParOf" srcId="{333A1088-737F-45CB-B68E-254E46348037}" destId="{F5ABB229-8D3B-4694-996A-96F23CF14429}" srcOrd="0" destOrd="0" presId="urn:microsoft.com/office/officeart/2005/8/layout/target3"/>
    <dgm:cxn modelId="{B56AEF04-9F00-495E-9201-DA11BB28F460}" type="presParOf" srcId="{333A1088-737F-45CB-B68E-254E46348037}" destId="{F41139FD-01EE-4571-8B17-4FB00FC51163}" srcOrd="1" destOrd="0" presId="urn:microsoft.com/office/officeart/2005/8/layout/target3"/>
    <dgm:cxn modelId="{45BB3345-E9BB-42FE-AB0D-2085706A4592}" type="presParOf" srcId="{333A1088-737F-45CB-B68E-254E46348037}" destId="{D005CE8C-CC26-4C3E-AC11-E15060ECD759}" srcOrd="2" destOrd="0" presId="urn:microsoft.com/office/officeart/2005/8/layout/target3"/>
    <dgm:cxn modelId="{972E11D6-08D4-4CB1-8EF9-ED29D331E115}" type="presParOf" srcId="{333A1088-737F-45CB-B68E-254E46348037}" destId="{2C702D82-9B77-49B7-9568-BB8EB47C3372}" srcOrd="3" destOrd="0" presId="urn:microsoft.com/office/officeart/2005/8/layout/target3"/>
    <dgm:cxn modelId="{C02BC92D-C6D7-41F2-B05D-D426BD5223BA}" type="presParOf" srcId="{333A1088-737F-45CB-B68E-254E46348037}" destId="{A52A0455-90FF-4808-ABD0-F02540D31D5A}" srcOrd="4" destOrd="0" presId="urn:microsoft.com/office/officeart/2005/8/layout/target3"/>
    <dgm:cxn modelId="{501866D0-9AB0-487A-8FC0-C85F9FFF0C37}" type="presParOf" srcId="{333A1088-737F-45CB-B68E-254E46348037}" destId="{6140AFEC-043D-4C43-A2F9-D0F5331DF3A3}" srcOrd="5" destOrd="0" presId="urn:microsoft.com/office/officeart/2005/8/layout/target3"/>
    <dgm:cxn modelId="{C192BAAD-A0E3-4E4F-8CC2-941B6B7042E0}" type="presParOf" srcId="{333A1088-737F-45CB-B68E-254E46348037}" destId="{9358AC05-5D7D-4327-9F80-1AD486AEA664}" srcOrd="6" destOrd="0" presId="urn:microsoft.com/office/officeart/2005/8/layout/target3"/>
    <dgm:cxn modelId="{6F1E5185-885F-4D01-AC5F-4AA176A6DCD5}" type="presParOf" srcId="{333A1088-737F-45CB-B68E-254E46348037}" destId="{313FC574-E1CD-4FB4-B054-0B805CE0447D}" srcOrd="7" destOrd="0" presId="urn:microsoft.com/office/officeart/2005/8/layout/target3"/>
    <dgm:cxn modelId="{159A385F-4C80-42A4-88A9-CD599EC71102}" type="presParOf" srcId="{333A1088-737F-45CB-B68E-254E46348037}" destId="{619D679B-A015-4ECF-8348-D1034C574F40}" srcOrd="8" destOrd="0" presId="urn:microsoft.com/office/officeart/2005/8/layout/target3"/>
    <dgm:cxn modelId="{045DC572-61B5-443C-B53B-C7AD0294F08F}" type="presParOf" srcId="{333A1088-737F-45CB-B68E-254E46348037}" destId="{322283A8-4A27-4CDA-BAE3-F381106A9174}" srcOrd="9" destOrd="0" presId="urn:microsoft.com/office/officeart/2005/8/layout/target3"/>
    <dgm:cxn modelId="{C051AD8E-8929-4285-B184-9D4260A660C3}" type="presParOf" srcId="{333A1088-737F-45CB-B68E-254E46348037}" destId="{FFC9F71D-1B4F-4AD9-A4A6-86ADEFC8AF5C}" srcOrd="10" destOrd="0" presId="urn:microsoft.com/office/officeart/2005/8/layout/target3"/>
    <dgm:cxn modelId="{4B01DB51-9BCF-4330-856F-6A8E92AA1E83}" type="presParOf" srcId="{333A1088-737F-45CB-B68E-254E46348037}" destId="{25B08C86-7E15-44DC-BE7F-FFB55DD49D12}" srcOrd="11" destOrd="0" presId="urn:microsoft.com/office/officeart/2005/8/layout/target3"/>
    <dgm:cxn modelId="{C3E0C223-16D7-46BD-A68E-99E8FAA7481B}" type="presParOf" srcId="{333A1088-737F-45CB-B68E-254E46348037}" destId="{76644BE8-9D7C-4C09-B250-3D10AF48CBB7}" srcOrd="12" destOrd="0" presId="urn:microsoft.com/office/officeart/2005/8/layout/target3"/>
    <dgm:cxn modelId="{5B801D7D-F0AB-4D9B-8E0D-8C43EBA39961}" type="presParOf" srcId="{333A1088-737F-45CB-B68E-254E46348037}" destId="{EE85B701-7295-41C0-BA7A-34D3756A2AE6}" srcOrd="13" destOrd="0" presId="urn:microsoft.com/office/officeart/2005/8/layout/target3"/>
    <dgm:cxn modelId="{9E823293-F4F2-44EF-AF85-EEBABF9499DA}" type="presParOf" srcId="{333A1088-737F-45CB-B68E-254E46348037}" destId="{8BEBB6EC-1DAA-4CAC-8A25-BC0FCBD5DBD5}" srcOrd="14" destOrd="0" presId="urn:microsoft.com/office/officeart/2005/8/layout/target3"/>
    <dgm:cxn modelId="{7B7F2A78-F684-4A13-9C6D-09685B68FBE9}" type="presParOf" srcId="{333A1088-737F-45CB-B68E-254E46348037}" destId="{AED2198E-93D5-4001-81B4-73124B309672}" srcOrd="15" destOrd="0" presId="urn:microsoft.com/office/officeart/2005/8/layout/target3"/>
    <dgm:cxn modelId="{CC7A420B-7BE1-4922-BE76-0E7971996AFA}" type="presParOf" srcId="{333A1088-737F-45CB-B68E-254E46348037}" destId="{2BE915AB-18AA-4053-B92C-3BFC9ED204BB}" srcOrd="16" destOrd="0" presId="urn:microsoft.com/office/officeart/2005/8/layout/target3"/>
    <dgm:cxn modelId="{C971294C-FB22-444F-9FAC-EBA11701AB18}" type="presParOf" srcId="{333A1088-737F-45CB-B68E-254E46348037}" destId="{6BB5E863-4638-4E1D-BFDE-399D028AC4ED}" srcOrd="17" destOrd="0" presId="urn:microsoft.com/office/officeart/2005/8/layout/target3"/>
    <dgm:cxn modelId="{8A5A0519-A705-4B57-8420-D806DFD6B504}" type="presParOf" srcId="{333A1088-737F-45CB-B68E-254E46348037}" destId="{5A5FFA88-C948-4069-8E93-59FA12366E83}" srcOrd="18" destOrd="0" presId="urn:microsoft.com/office/officeart/2005/8/layout/target3"/>
    <dgm:cxn modelId="{8764152D-AFBE-4877-B6A8-DAF3B83E4874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3688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</a:t>
          </a:r>
          <a:r>
            <a:rPr lang="cs-CZ" sz="1600" kern="1200" dirty="0" smtClean="0"/>
            <a:t>ÁZEV ŠKOLY: SOŠ Net Office Orlová, spol. s r. o. </a:t>
          </a:r>
          <a:endParaRPr lang="cs-CZ" sz="1600" kern="1200" dirty="0"/>
        </a:p>
      </dsp:txBody>
      <dsp:txXfrm>
        <a:off x="1353688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Naděžda Tománková </a:t>
          </a:r>
          <a:endParaRPr lang="cs-CZ" sz="16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Podpora výuky v technických oborech </a:t>
          </a:r>
          <a:endParaRPr lang="cs-CZ" sz="16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60.léta a Pražské jaro</a:t>
          </a:r>
          <a:endParaRPr lang="cs-CZ" sz="16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CZ.1.07/1.5.00/34.0458 </a:t>
          </a:r>
          <a:endParaRPr lang="cs-CZ" sz="16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070D3-19FE-4D5A-8E9E-D218CEE20FBD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DB3E0-1FC6-450F-9760-5F3035F810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4823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070D3-19FE-4D5A-8E9E-D218CEE20FBD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DB3E0-1FC6-450F-9760-5F3035F810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9829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070D3-19FE-4D5A-8E9E-D218CEE20FBD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DB3E0-1FC6-450F-9760-5F3035F810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71386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070D3-19FE-4D5A-8E9E-D218CEE20FBD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DB3E0-1FC6-450F-9760-5F3035F810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3631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070D3-19FE-4D5A-8E9E-D218CEE20FBD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DB3E0-1FC6-450F-9760-5F3035F810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2511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070D3-19FE-4D5A-8E9E-D218CEE20FBD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DB3E0-1FC6-450F-9760-5F3035F810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231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070D3-19FE-4D5A-8E9E-D218CEE20FBD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DB3E0-1FC6-450F-9760-5F3035F810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2580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070D3-19FE-4D5A-8E9E-D218CEE20FBD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DB3E0-1FC6-450F-9760-5F3035F810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7673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070D3-19FE-4D5A-8E9E-D218CEE20FBD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DB3E0-1FC6-450F-9760-5F3035F810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4082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070D3-19FE-4D5A-8E9E-D218CEE20FBD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DB3E0-1FC6-450F-9760-5F3035F810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55834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070D3-19FE-4D5A-8E9E-D218CEE20FBD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DB3E0-1FC6-450F-9760-5F3035F810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0455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F070D3-19FE-4D5A-8E9E-D218CEE20FBD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ADB3E0-1FC6-450F-9760-5F3035F810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8699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14145710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40027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Metodický list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Zpracoval: Mgr. Naděžda Tománková</a:t>
            </a:r>
          </a:p>
          <a:p>
            <a:r>
              <a:rPr lang="cs-CZ" sz="1800" dirty="0" smtClean="0"/>
              <a:t>Cílová skupina: žáci středních škol </a:t>
            </a:r>
          </a:p>
          <a:p>
            <a:r>
              <a:rPr lang="cs-CZ" sz="1800" dirty="0" smtClean="0"/>
              <a:t>Rok vytvoření: 2013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Anotace: Materiál slouží k opakování a rozšíření učiva dějepisu ZŠ.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Probírané pojmy: Dubček, „Socialismus s lidskou tváří“, Dva tisíce slov, „varšavský dopis“</a:t>
            </a:r>
          </a:p>
          <a:p>
            <a:r>
              <a:rPr lang="cs-CZ" sz="1800" dirty="0" smtClean="0"/>
              <a:t>Předpokládaný přínos (výstup): rozšíření a upevnění učiva základní školy </a:t>
            </a:r>
          </a:p>
          <a:p>
            <a:r>
              <a:rPr lang="cs-CZ" sz="1800" dirty="0" smtClean="0"/>
              <a:t>Pomůcky: dataprojektor, počítač</a:t>
            </a:r>
          </a:p>
          <a:p>
            <a:r>
              <a:rPr lang="cs-CZ" sz="1800" dirty="0" smtClean="0"/>
              <a:t>Předpokládaný čas: 35 minut </a:t>
            </a:r>
          </a:p>
          <a:p>
            <a:r>
              <a:rPr lang="cs-CZ" sz="1800" dirty="0" smtClean="0"/>
              <a:t>Postup: Teoretický základ představuje definování nového učiva</a:t>
            </a:r>
            <a:r>
              <a:rPr lang="cs-CZ" sz="1800" dirty="0"/>
              <a:t>.</a:t>
            </a:r>
            <a:r>
              <a:rPr lang="cs-CZ" sz="1800" dirty="0" smtClean="0"/>
              <a:t> </a:t>
            </a:r>
          </a:p>
          <a:p>
            <a:r>
              <a:rPr lang="cs-CZ" sz="1800" dirty="0" smtClean="0"/>
              <a:t>Souhlasím se zveřejněním mého příspěvku v knižní či elektronické podobě jako metodického materiálu.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0399146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60. léta a Pražské jaro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dirty="0" smtClean="0"/>
              <a:t>1960 = vyhlášení dovršení</a:t>
            </a:r>
            <a:r>
              <a:rPr lang="cs-CZ" b="1" dirty="0" smtClean="0"/>
              <a:t> </a:t>
            </a:r>
            <a:r>
              <a:rPr lang="cs-CZ" dirty="0" smtClean="0"/>
              <a:t>socialismu, změna</a:t>
            </a:r>
            <a:r>
              <a:rPr lang="cs-CZ" b="1" dirty="0" smtClean="0"/>
              <a:t> </a:t>
            </a:r>
            <a:r>
              <a:rPr lang="cs-CZ" dirty="0" smtClean="0"/>
              <a:t>názvu státu na ČSSR , upevněn centralismus proti Slovákům</a:t>
            </a:r>
          </a:p>
          <a:p>
            <a:pPr>
              <a:lnSpc>
                <a:spcPct val="80000"/>
              </a:lnSpc>
            </a:pPr>
            <a:r>
              <a:rPr lang="cs-CZ" dirty="0" smtClean="0"/>
              <a:t>1961 – krach 3.pětiletky (příliš náročné úkoly, nadměrné zbrojení, klesla cena uranu, potíže v zásobování), ČSR v krizi</a:t>
            </a:r>
          </a:p>
          <a:p>
            <a:pPr>
              <a:lnSpc>
                <a:spcPct val="80000"/>
              </a:lnSpc>
            </a:pPr>
            <a:r>
              <a:rPr lang="cs-CZ" dirty="0"/>
              <a:t>k</a:t>
            </a:r>
            <a:r>
              <a:rPr lang="cs-CZ" dirty="0" smtClean="0"/>
              <a:t>ritika řízení hospodářství a myšlení v ekonomice – Ota Šik ( požadavek oživení tržního hospodářství)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7948554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cs-CZ" dirty="0" smtClean="0"/>
              <a:t>v médiích debaty o hospodářských problémech i o </a:t>
            </a:r>
            <a:r>
              <a:rPr lang="cs-CZ" dirty="0" err="1" smtClean="0"/>
              <a:t>čs.minulosti</a:t>
            </a:r>
            <a:r>
              <a:rPr lang="cs-CZ" dirty="0" smtClean="0"/>
              <a:t> (Masaryk, legionáři, 50.léta aj.) vymanily z vlivu KSČ</a:t>
            </a:r>
          </a:p>
          <a:p>
            <a:pPr>
              <a:lnSpc>
                <a:spcPct val="80000"/>
              </a:lnSpc>
            </a:pPr>
            <a:r>
              <a:rPr lang="cs-CZ" dirty="0"/>
              <a:t>k</a:t>
            </a:r>
            <a:r>
              <a:rPr lang="cs-CZ" dirty="0" smtClean="0"/>
              <a:t>omise pro prozkoumání politických procesů, destalinizace, propouštění nevinně odsouzených</a:t>
            </a:r>
          </a:p>
          <a:p>
            <a:pPr>
              <a:lnSpc>
                <a:spcPct val="80000"/>
              </a:lnSpc>
            </a:pPr>
            <a:r>
              <a:rPr lang="cs-CZ" dirty="0"/>
              <a:t>s</a:t>
            </a:r>
            <a:r>
              <a:rPr lang="cs-CZ" dirty="0" smtClean="0"/>
              <a:t>polečnost se zajímá o dění v zemi, kritika</a:t>
            </a:r>
            <a:r>
              <a:rPr lang="cs-CZ" b="1" dirty="0" smtClean="0"/>
              <a:t> </a:t>
            </a:r>
            <a:r>
              <a:rPr lang="cs-CZ" dirty="0" smtClean="0"/>
              <a:t>KSČ, aktivita církve a nekomunistů</a:t>
            </a:r>
          </a:p>
          <a:p>
            <a:pPr>
              <a:lnSpc>
                <a:spcPct val="80000"/>
              </a:lnSpc>
            </a:pPr>
            <a:r>
              <a:rPr lang="cs-CZ" dirty="0" smtClean="0"/>
              <a:t>červen 1967 </a:t>
            </a:r>
            <a:r>
              <a:rPr lang="cs-CZ" b="1" dirty="0" err="1" smtClean="0"/>
              <a:t>IV.sjezd</a:t>
            </a:r>
            <a:r>
              <a:rPr lang="cs-CZ" b="1" dirty="0" smtClean="0"/>
              <a:t> čs. spisovatelů </a:t>
            </a:r>
            <a:r>
              <a:rPr lang="cs-CZ" dirty="0" smtClean="0"/>
              <a:t>– kritika politiky komunistické strany (vyloučení L. Vaculíka, M. Kundery, I. Klímy z KSČ, jejich díla zakázána)</a:t>
            </a:r>
          </a:p>
          <a:p>
            <a:pPr>
              <a:lnSpc>
                <a:spcPct val="80000"/>
              </a:lnSpc>
            </a:pPr>
            <a:r>
              <a:rPr lang="cs-CZ" dirty="0"/>
              <a:t>p</a:t>
            </a:r>
            <a:r>
              <a:rPr lang="cs-CZ" dirty="0" smtClean="0"/>
              <a:t>otlačení studentské demonstrace v Praze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07478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cs-CZ" sz="3000" dirty="0"/>
              <a:t>l</a:t>
            </a:r>
            <a:r>
              <a:rPr lang="cs-CZ" sz="3000" dirty="0" smtClean="0"/>
              <a:t>eden 1968 krize v KSČ = odvolán A. Novotný, tajemníkem </a:t>
            </a:r>
            <a:r>
              <a:rPr lang="cs-CZ" sz="3000" b="1" dirty="0" smtClean="0"/>
              <a:t>Alexander Dubček</a:t>
            </a:r>
            <a:r>
              <a:rPr lang="cs-CZ" sz="3000" dirty="0" smtClean="0"/>
              <a:t>, člen reformního křídla (+Černík, Smrkovský)</a:t>
            </a:r>
          </a:p>
          <a:p>
            <a:pPr>
              <a:lnSpc>
                <a:spcPct val="80000"/>
              </a:lnSpc>
            </a:pPr>
            <a:r>
              <a:rPr lang="cs-CZ" sz="3000" dirty="0" smtClean="0"/>
              <a:t>snaha o hospodářskou a společenskou reformu (heslo </a:t>
            </a:r>
            <a:r>
              <a:rPr lang="cs-CZ" sz="3000" b="1" dirty="0" smtClean="0"/>
              <a:t>„Socialismus s lidskou tváří“) </a:t>
            </a:r>
            <a:r>
              <a:rPr lang="cs-CZ" sz="3000" dirty="0" smtClean="0"/>
              <a:t>podle </a:t>
            </a:r>
            <a:r>
              <a:rPr lang="cs-CZ" sz="3000" b="1" dirty="0" smtClean="0"/>
              <a:t>Akčního programu</a:t>
            </a:r>
            <a:r>
              <a:rPr lang="cs-CZ" sz="3000" dirty="0" smtClean="0"/>
              <a:t> = demokratizace, pluralita názorů, zvýšení pravomocí podniků, federalizace ČSSR</a:t>
            </a:r>
          </a:p>
          <a:p>
            <a:pPr>
              <a:lnSpc>
                <a:spcPct val="80000"/>
              </a:lnSpc>
            </a:pPr>
            <a:r>
              <a:rPr lang="cs-CZ" sz="3000" dirty="0"/>
              <a:t>p</a:t>
            </a:r>
            <a:r>
              <a:rPr lang="cs-CZ" sz="3000" dirty="0" smtClean="0"/>
              <a:t>rezidentem </a:t>
            </a:r>
            <a:r>
              <a:rPr lang="cs-CZ" sz="3000" u="sng" dirty="0" smtClean="0"/>
              <a:t>Ludvík Svoboda </a:t>
            </a:r>
          </a:p>
          <a:p>
            <a:pPr>
              <a:lnSpc>
                <a:spcPct val="80000"/>
              </a:lnSpc>
            </a:pPr>
            <a:r>
              <a:rPr lang="cs-CZ" sz="3000" dirty="0" smtClean="0"/>
              <a:t>předseda vlády </a:t>
            </a:r>
            <a:r>
              <a:rPr lang="cs-CZ" sz="3000" u="sng" dirty="0" smtClean="0"/>
              <a:t>Oldřich Černík</a:t>
            </a:r>
          </a:p>
          <a:p>
            <a:pPr>
              <a:lnSpc>
                <a:spcPct val="80000"/>
              </a:lnSpc>
            </a:pPr>
            <a:r>
              <a:rPr lang="cs-CZ" sz="3000" dirty="0"/>
              <a:t>o</a:t>
            </a:r>
            <a:r>
              <a:rPr lang="cs-CZ" sz="3000" dirty="0" smtClean="0"/>
              <a:t>bnoveno skautské hnutí, vzniká</a:t>
            </a:r>
            <a:r>
              <a:rPr lang="cs-CZ" sz="3000" b="1" dirty="0" smtClean="0"/>
              <a:t> KAN </a:t>
            </a:r>
            <a:r>
              <a:rPr lang="cs-CZ" sz="3000" dirty="0" smtClean="0"/>
              <a:t>(Klub angažovaných nestraníků),</a:t>
            </a:r>
            <a:r>
              <a:rPr lang="cs-CZ" sz="3000" b="1" dirty="0" smtClean="0"/>
              <a:t> K231</a:t>
            </a:r>
            <a:r>
              <a:rPr lang="cs-CZ" sz="3000" dirty="0" smtClean="0"/>
              <a:t> = bývalí političtí vězni</a:t>
            </a:r>
            <a:endParaRPr lang="cs-CZ" sz="3000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71129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odpor pravověrných komunistů: sjezd Lidových milicí v Praze, tajným dopisem žádají Brežněva o vojenský zásah  proti ČSR (Indra, </a:t>
            </a:r>
            <a:r>
              <a:rPr lang="cs-CZ" dirty="0" err="1" smtClean="0"/>
              <a:t>Colotka</a:t>
            </a:r>
            <a:r>
              <a:rPr lang="cs-CZ" dirty="0" smtClean="0"/>
              <a:t>, Jakeš, Biľak )</a:t>
            </a:r>
          </a:p>
          <a:p>
            <a:r>
              <a:rPr lang="cs-CZ" dirty="0" err="1"/>
              <a:t>č</a:t>
            </a:r>
            <a:r>
              <a:rPr lang="cs-CZ" dirty="0" err="1" smtClean="0"/>
              <a:t>s.demokraté</a:t>
            </a:r>
            <a:r>
              <a:rPr lang="cs-CZ" dirty="0" smtClean="0"/>
              <a:t> vydávají stať </a:t>
            </a:r>
            <a:r>
              <a:rPr lang="cs-CZ" b="1" dirty="0" smtClean="0"/>
              <a:t>Dva tisíce slov </a:t>
            </a:r>
            <a:r>
              <a:rPr lang="cs-CZ" dirty="0" smtClean="0"/>
              <a:t>(Ludvík Vaculík)- požadavek urychlení demokratizačních změn</a:t>
            </a:r>
          </a:p>
          <a:p>
            <a:r>
              <a:rPr lang="cs-CZ" b="1" dirty="0" smtClean="0"/>
              <a:t>„varšavský dopis“ </a:t>
            </a:r>
            <a:r>
              <a:rPr lang="cs-CZ" dirty="0" smtClean="0"/>
              <a:t>– kritika poměrů v ČSR</a:t>
            </a:r>
          </a:p>
          <a:p>
            <a:r>
              <a:rPr lang="cs-CZ" dirty="0" smtClean="0"/>
              <a:t>červenec/srpen-  čs</a:t>
            </a:r>
            <a:r>
              <a:rPr lang="cs-CZ" dirty="0"/>
              <a:t>.</a:t>
            </a:r>
            <a:r>
              <a:rPr lang="cs-CZ" dirty="0" smtClean="0"/>
              <a:t>-sovětské jednání v </a:t>
            </a:r>
            <a:r>
              <a:rPr lang="cs-CZ" dirty="0" err="1" smtClean="0"/>
              <a:t>Čierne</a:t>
            </a:r>
            <a:r>
              <a:rPr lang="cs-CZ" dirty="0" smtClean="0"/>
              <a:t> nad Tisou napětí neuvolnilo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43987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/>
              <a:t>21.srpna 1968 </a:t>
            </a:r>
            <a:r>
              <a:rPr lang="cs-CZ" dirty="0" smtClean="0"/>
              <a:t>vstup vojsk pěti států Varšavské smlouvy do ČSR</a:t>
            </a:r>
          </a:p>
          <a:p>
            <a:r>
              <a:rPr lang="cs-CZ" dirty="0"/>
              <a:t>č</a:t>
            </a:r>
            <a:r>
              <a:rPr lang="cs-CZ" dirty="0" smtClean="0"/>
              <a:t>lenové vedení KSČ (Dubček, Černík, </a:t>
            </a:r>
            <a:r>
              <a:rPr lang="cs-CZ" dirty="0" err="1" smtClean="0"/>
              <a:t>Kriegel</a:t>
            </a:r>
            <a:r>
              <a:rPr lang="cs-CZ" dirty="0" smtClean="0"/>
              <a:t>, Smrkovský, Špaček) zatčeni a převezeni do Moskvy</a:t>
            </a:r>
          </a:p>
          <a:p>
            <a:r>
              <a:rPr lang="cs-CZ" dirty="0" smtClean="0"/>
              <a:t>Neozbrojený odpor proti okupantům (demonstrace, vysvětlování), vojáci střílí, zabito několik lidí</a:t>
            </a:r>
          </a:p>
          <a:p>
            <a:r>
              <a:rPr lang="cs-CZ" dirty="0" smtClean="0"/>
              <a:t>Svoboda odjíždí do Moskvy, donuceni 23.8.1968 podepsat </a:t>
            </a:r>
            <a:r>
              <a:rPr lang="cs-CZ" u="sng" dirty="0" smtClean="0"/>
              <a:t>Moskevský protokol</a:t>
            </a:r>
            <a:r>
              <a:rPr lang="cs-CZ" dirty="0"/>
              <a:t> </a:t>
            </a:r>
            <a:r>
              <a:rPr lang="cs-CZ" dirty="0" smtClean="0"/>
              <a:t>(souhlas se zásahem, pobytem okupačních vojsk</a:t>
            </a:r>
            <a:r>
              <a:rPr lang="cs-CZ" dirty="0"/>
              <a:t> </a:t>
            </a:r>
            <a:r>
              <a:rPr lang="cs-CZ" dirty="0" smtClean="0"/>
              <a:t>a</a:t>
            </a:r>
            <a:r>
              <a:rPr lang="cs-CZ" dirty="0"/>
              <a:t> </a:t>
            </a:r>
            <a:r>
              <a:rPr lang="cs-CZ" dirty="0" smtClean="0"/>
              <a:t>„normalizací“ situace, nepodepsal pouze </a:t>
            </a:r>
            <a:r>
              <a:rPr lang="cs-CZ" dirty="0" err="1" smtClean="0"/>
              <a:t>Kriegel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78936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1969: konec reformního vývoje</a:t>
            </a:r>
            <a:endParaRPr lang="cs-CZ" dirty="0"/>
          </a:p>
          <a:p>
            <a:r>
              <a:rPr lang="cs-CZ" dirty="0"/>
              <a:t>s</a:t>
            </a:r>
            <a:r>
              <a:rPr lang="cs-CZ" dirty="0" smtClean="0"/>
              <a:t>větová veřejnost sympatizuje, ale Západ neintervenoval</a:t>
            </a:r>
          </a:p>
          <a:p>
            <a:r>
              <a:rPr lang="cs-CZ" dirty="0" err="1" smtClean="0"/>
              <a:t>G.Husák</a:t>
            </a:r>
            <a:r>
              <a:rPr lang="cs-CZ" dirty="0" smtClean="0"/>
              <a:t> nástupce Dubčeka</a:t>
            </a:r>
          </a:p>
          <a:p>
            <a:r>
              <a:rPr lang="cs-CZ" dirty="0"/>
              <a:t>k</a:t>
            </a:r>
            <a:r>
              <a:rPr lang="cs-CZ" dirty="0" smtClean="0"/>
              <a:t>onec tradičního rusofilství</a:t>
            </a:r>
          </a:p>
          <a:p>
            <a:r>
              <a:rPr lang="cs-CZ" dirty="0" smtClean="0"/>
              <a:t>nová vlna emigrace na Západ</a:t>
            </a:r>
          </a:p>
          <a:p>
            <a:r>
              <a:rPr lang="cs-CZ" dirty="0"/>
              <a:t>l</a:t>
            </a:r>
            <a:r>
              <a:rPr lang="cs-CZ" dirty="0" smtClean="0"/>
              <a:t>eden 1969 upálení </a:t>
            </a:r>
            <a:r>
              <a:rPr lang="cs-CZ" b="1" dirty="0" smtClean="0"/>
              <a:t>Jana Palacha </a:t>
            </a:r>
            <a:r>
              <a:rPr lang="cs-CZ" dirty="0" smtClean="0"/>
              <a:t>a </a:t>
            </a:r>
            <a:r>
              <a:rPr lang="cs-CZ" b="1" dirty="0" smtClean="0"/>
              <a:t>Jana Zajíce </a:t>
            </a:r>
            <a:r>
              <a:rPr lang="cs-CZ" dirty="0" smtClean="0"/>
              <a:t>na protest proti národní apatii a pasivitě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33567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ČORNEJ, Petr. </a:t>
            </a:r>
            <a:r>
              <a:rPr lang="cs-CZ" i="1" dirty="0"/>
              <a:t>Dějepis pro střední odborné školy</a:t>
            </a:r>
            <a:r>
              <a:rPr lang="cs-CZ" dirty="0"/>
              <a:t>. 1. vyd. Praha: SPN - pedagogické nakladatelství, c2002, 238 s. ISBN 80-723-5194-X. </a:t>
            </a:r>
          </a:p>
          <a:p>
            <a:r>
              <a:rPr lang="cs-CZ" dirty="0"/>
              <a:t>PERNES, Jiří. </a:t>
            </a:r>
            <a:r>
              <a:rPr lang="cs-CZ" i="1" dirty="0"/>
              <a:t>Dějiny v obrazech Československo 1946-1992</a:t>
            </a:r>
            <a:r>
              <a:rPr lang="cs-CZ" dirty="0"/>
              <a:t>. 1. vyd. Praha: SPN - pedagogické nakladatelství, c2002, 238 s</a:t>
            </a:r>
            <a:r>
              <a:rPr lang="cs-CZ" dirty="0" smtClean="0"/>
              <a:t>.</a:t>
            </a:r>
          </a:p>
          <a:p>
            <a:r>
              <a:rPr lang="en-US" dirty="0"/>
              <a:t>ŠTĚPÁNKOVÁ, </a:t>
            </a:r>
            <a:r>
              <a:rPr lang="en-US" dirty="0" err="1"/>
              <a:t>Alena</a:t>
            </a:r>
            <a:r>
              <a:rPr lang="en-US" dirty="0"/>
              <a:t> a </a:t>
            </a:r>
            <a:r>
              <a:rPr lang="en-US" dirty="0" err="1"/>
              <a:t>Pavel</a:t>
            </a:r>
            <a:r>
              <a:rPr lang="en-US" dirty="0"/>
              <a:t> SLEPIČKA. </a:t>
            </a:r>
            <a:r>
              <a:rPr lang="en-US" i="1" dirty="0" err="1"/>
              <a:t>Odmaturuj</a:t>
            </a:r>
            <a:r>
              <a:rPr lang="en-US" i="1" dirty="0"/>
              <a:t>! z </a:t>
            </a:r>
            <a:r>
              <a:rPr lang="en-US" i="1" dirty="0" err="1"/>
              <a:t>dějepisu</a:t>
            </a:r>
            <a:r>
              <a:rPr lang="en-US" dirty="0"/>
              <a:t>. </a:t>
            </a:r>
            <a:r>
              <a:rPr lang="en-US" dirty="0" err="1"/>
              <a:t>Vyd</a:t>
            </a:r>
            <a:r>
              <a:rPr lang="en-US" dirty="0"/>
              <a:t>. 1. Brno: </a:t>
            </a:r>
            <a:r>
              <a:rPr lang="en-US" dirty="0" err="1"/>
              <a:t>Didaktis</a:t>
            </a:r>
            <a:r>
              <a:rPr lang="en-US" dirty="0"/>
              <a:t>, c2006, 256 s. ISBN 80-735-8069-1</a:t>
            </a:r>
            <a:endParaRPr lang="cs-CZ" i="1"/>
          </a:p>
          <a:p>
            <a:endParaRPr lang="cs-CZ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072860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470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Metodický list</vt:lpstr>
      <vt:lpstr>60. léta a Pražské jaro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Mirka</cp:lastModifiedBy>
  <cp:revision>11</cp:revision>
  <dcterms:created xsi:type="dcterms:W3CDTF">2013-06-23T13:09:27Z</dcterms:created>
  <dcterms:modified xsi:type="dcterms:W3CDTF">2013-06-28T06:49:31Z</dcterms:modified>
</cp:coreProperties>
</file>