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56" r:id="rId2"/>
    <p:sldId id="262" r:id="rId3"/>
    <p:sldId id="264" r:id="rId4"/>
    <p:sldId id="315" r:id="rId5"/>
    <p:sldId id="326" r:id="rId6"/>
    <p:sldId id="327" r:id="rId7"/>
    <p:sldId id="328" r:id="rId8"/>
    <p:sldId id="324" r:id="rId9"/>
    <p:sldId id="329" r:id="rId10"/>
    <p:sldId id="281" r:id="rId11"/>
    <p:sldId id="287" r:id="rId12"/>
    <p:sldId id="286" r:id="rId13"/>
    <p:sldId id="288" r:id="rId14"/>
    <p:sldId id="289" r:id="rId15"/>
    <p:sldId id="292" r:id="rId16"/>
    <p:sldId id="294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5737" autoAdjust="0"/>
  </p:normalViewPr>
  <p:slideViewPr>
    <p:cSldViewPr>
      <p:cViewPr>
        <p:scale>
          <a:sx n="75" d="100"/>
          <a:sy n="75" d="100"/>
        </p:scale>
        <p:origin x="-72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Mechanika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VY_32_INOVACE_Doba rovnoměrného pohybu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32768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270508" y="197958"/>
          <a:ext cx="8158305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Petr Tomek</a:t>
          </a:r>
        </a:p>
      </dsp:txBody>
      <dsp:txXfrm>
        <a:off x="270508" y="197958"/>
        <a:ext cx="8158305" cy="396170"/>
      </dsp:txXfrm>
    </dsp:sp>
    <dsp:sp modelId="{112F553D-60C2-4CC4-948D-0369F51C4DB0}">
      <dsp:nvSpPr>
        <dsp:cNvPr id="0" name=""/>
        <dsp:cNvSpPr/>
      </dsp:nvSpPr>
      <dsp:spPr>
        <a:xfrm>
          <a:off x="22901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54392" y="792024"/>
          <a:ext cx="7874420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 </a:t>
          </a:r>
          <a:endParaRPr lang="cs-CZ" sz="2000" b="1" kern="1200" dirty="0"/>
        </a:p>
      </dsp:txBody>
      <dsp:txXfrm>
        <a:off x="554392" y="792024"/>
        <a:ext cx="7874420" cy="396170"/>
      </dsp:txXfrm>
    </dsp:sp>
    <dsp:sp modelId="{2741B69B-255D-4143-BECE-5BD9035A4FC6}">
      <dsp:nvSpPr>
        <dsp:cNvPr id="0" name=""/>
        <dsp:cNvSpPr/>
      </dsp:nvSpPr>
      <dsp:spPr>
        <a:xfrm>
          <a:off x="306785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41522" y="1386090"/>
          <a:ext cx="7787291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41522" y="1386090"/>
        <a:ext cx="7787291" cy="396170"/>
      </dsp:txXfrm>
    </dsp:sp>
    <dsp:sp modelId="{EB133F34-59A3-4639-B813-3EF5396EC28B}">
      <dsp:nvSpPr>
        <dsp:cNvPr id="0" name=""/>
        <dsp:cNvSpPr/>
      </dsp:nvSpPr>
      <dsp:spPr>
        <a:xfrm>
          <a:off x="393915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11398" y="1980156"/>
          <a:ext cx="7960409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Mechanika</a:t>
          </a:r>
          <a:endParaRPr lang="cs-CZ" sz="2000" b="1" kern="1200" dirty="0"/>
        </a:p>
      </dsp:txBody>
      <dsp:txXfrm>
        <a:off x="511398" y="1980156"/>
        <a:ext cx="7960409" cy="396170"/>
      </dsp:txXfrm>
    </dsp:sp>
    <dsp:sp modelId="{A6FEC19F-0F90-4EC7-BB21-E0ADFEFFA617}">
      <dsp:nvSpPr>
        <dsp:cNvPr id="0" name=""/>
        <dsp:cNvSpPr/>
      </dsp:nvSpPr>
      <dsp:spPr>
        <a:xfrm>
          <a:off x="306785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07974" y="2574222"/>
          <a:ext cx="82833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VY_32_INOVACE_Doba rovnoměrného pohybu</a:t>
          </a:r>
          <a:endParaRPr lang="cs-CZ" sz="2000" kern="1200" dirty="0" smtClean="0"/>
        </a:p>
      </dsp:txBody>
      <dsp:txXfrm>
        <a:off x="207974" y="2574222"/>
        <a:ext cx="8283372" cy="396170"/>
      </dsp:txXfrm>
    </dsp:sp>
    <dsp:sp modelId="{D00E28E9-7A94-4DBE-BF47-6DC8F169B300}">
      <dsp:nvSpPr>
        <dsp:cNvPr id="0" name=""/>
        <dsp:cNvSpPr/>
      </dsp:nvSpPr>
      <dsp:spPr>
        <a:xfrm>
          <a:off x="22901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9101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9101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15.11.2013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34335651"/>
              </p:ext>
            </p:extLst>
          </p:nvPr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je určena pro </a:t>
            </a:r>
            <a:r>
              <a:rPr lang="cs-CZ" dirty="0"/>
              <a:t>výklad </a:t>
            </a:r>
            <a:r>
              <a:rPr lang="cs-CZ" dirty="0" smtClean="0"/>
              <a:t>výpočtu </a:t>
            </a:r>
            <a:r>
              <a:rPr lang="cs-CZ" dirty="0" smtClean="0"/>
              <a:t>doby rovnoměrného </a:t>
            </a:r>
            <a:r>
              <a:rPr lang="cs-CZ" dirty="0" smtClean="0"/>
              <a:t>pohybu v 6. ročníku ZŠ.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se skládá ze dvou částí: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Výklad </a:t>
            </a:r>
            <a:r>
              <a:rPr lang="cs-CZ" dirty="0"/>
              <a:t>nové látky (snímky </a:t>
            </a:r>
            <a:r>
              <a:rPr lang="cs-CZ" dirty="0" smtClean="0"/>
              <a:t>3 </a:t>
            </a:r>
            <a:r>
              <a:rPr lang="cs-CZ" dirty="0"/>
              <a:t>– </a:t>
            </a:r>
            <a:r>
              <a:rPr lang="cs-CZ" dirty="0" smtClean="0"/>
              <a:t>9): vysvětlení závislosti </a:t>
            </a:r>
            <a:r>
              <a:rPr lang="cs-CZ" dirty="0" smtClean="0"/>
              <a:t>doby rovnoměrného </a:t>
            </a:r>
            <a:r>
              <a:rPr lang="cs-CZ" dirty="0" smtClean="0"/>
              <a:t>pohybu na rychlosti a na </a:t>
            </a:r>
            <a:r>
              <a:rPr lang="cs-CZ" dirty="0" smtClean="0"/>
              <a:t>dráze, </a:t>
            </a:r>
            <a:r>
              <a:rPr lang="cs-CZ" dirty="0" smtClean="0"/>
              <a:t>vzorec pro výpočet </a:t>
            </a:r>
            <a:r>
              <a:rPr lang="cs-CZ" dirty="0" smtClean="0"/>
              <a:t>doby rovnoměrného pohybu. </a:t>
            </a:r>
            <a:r>
              <a:rPr lang="cs-CZ" dirty="0" smtClean="0"/>
              <a:t>Snímky 8 a 9 obsahují animace, které krok za krokem popisují řešení příkladu na určení </a:t>
            </a:r>
            <a:r>
              <a:rPr lang="cs-CZ" dirty="0" smtClean="0"/>
              <a:t>doby pohybu.</a:t>
            </a:r>
            <a:endParaRPr lang="cs-CZ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 smtClean="0"/>
              <a:t>Shrnutí probrané látky a </a:t>
            </a:r>
            <a:r>
              <a:rPr lang="cs-CZ" dirty="0"/>
              <a:t>závěrečný test </a:t>
            </a:r>
            <a:r>
              <a:rPr lang="cs-CZ" dirty="0" smtClean="0"/>
              <a:t>s příklady na procvičení probrané látky(snímky 10 </a:t>
            </a:r>
            <a:r>
              <a:rPr lang="cs-CZ" dirty="0"/>
              <a:t>– </a:t>
            </a:r>
            <a:r>
              <a:rPr lang="cs-CZ" dirty="0" smtClean="0"/>
              <a:t>16).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Časová náročnost </a:t>
            </a:r>
            <a:r>
              <a:rPr lang="cs-CZ" dirty="0" smtClean="0"/>
              <a:t>35 </a:t>
            </a:r>
            <a:r>
              <a:rPr lang="cs-CZ" dirty="0"/>
              <a:t>min.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006082"/>
            <a:ext cx="7772400" cy="1780108"/>
          </a:xfrm>
        </p:spPr>
        <p:txBody>
          <a:bodyPr>
            <a:normAutofit fontScale="90000"/>
          </a:bodyPr>
          <a:lstStyle/>
          <a:p>
            <a:pPr lvl="0"/>
            <a:r>
              <a:rPr lang="cs-CZ" sz="6000" dirty="0"/>
              <a:t>Doba rovnoměrného pohybu</a:t>
            </a:r>
            <a:endParaRPr lang="cs-CZ" sz="6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</p:spPr>
            <p:txBody>
              <a:bodyPr>
                <a:normAutofit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Při výpočtu rychlosti dělíme dráhu časem:</a:t>
                </a:r>
                <a:br>
                  <a:rPr lang="cs-CZ" sz="3200" dirty="0" smtClean="0">
                    <a:latin typeface="Calibri" pitchFamily="34" charset="0"/>
                  </a:rPr>
                </a:b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𝑣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32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𝑡</m:t>
                        </m:r>
                      </m:den>
                    </m:f>
                  </m:oMath>
                </a14:m>
                <a:endParaRPr lang="cs-CZ" sz="3200" dirty="0" smtClean="0"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>
                    <a:latin typeface="Calibri" pitchFamily="34" charset="0"/>
                  </a:rPr>
                  <a:t>Při výpočtu dráhy stačí vynásobit rychlost časem:</a:t>
                </a:r>
                <a:br>
                  <a:rPr lang="cs-CZ" sz="3200" dirty="0">
                    <a:latin typeface="Calibri" pitchFamily="34" charset="0"/>
                  </a:rPr>
                </a:br>
                <a14:m>
                  <m:oMath xmlns:m="http://schemas.openxmlformats.org/officeDocument/2006/math">
                    <m:r>
                      <a:rPr lang="cs-CZ" sz="3200" i="1">
                        <a:solidFill>
                          <a:srgbClr val="FF0000"/>
                        </a:solidFill>
                        <a:latin typeface="Cambria Math"/>
                      </a:rPr>
                      <m:t>𝑠</m:t>
                    </m:r>
                    <m:r>
                      <a:rPr lang="cs-CZ" sz="32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𝑣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𝑡</m:t>
                    </m:r>
                  </m:oMath>
                </a14:m>
                <a:endParaRPr lang="cs-CZ" sz="3200" i="1" dirty="0" smtClean="0">
                  <a:solidFill>
                    <a:srgbClr val="FF0000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Jak vypočítáme čas, po který pohyb probíhá ?</a:t>
                </a:r>
                <a:r>
                  <a:rPr lang="cs-CZ" sz="3200" dirty="0">
                    <a:latin typeface="Calibri" pitchFamily="34" charset="0"/>
                  </a:rPr>
                  <a:t/>
                </a:r>
                <a:br>
                  <a:rPr lang="cs-CZ" sz="3200" dirty="0">
                    <a:latin typeface="Calibri" pitchFamily="34" charset="0"/>
                  </a:rPr>
                </a:b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𝑡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= ?</m:t>
                    </m:r>
                  </m:oMath>
                </a14:m>
                <a:endParaRPr lang="cs-CZ" sz="3200" dirty="0"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sz="3200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1">
                  <a:buFont typeface="Arial" panose="020B0604020202020204" pitchFamily="34" charset="0"/>
                  <a:buChar char="•"/>
                </a:pPr>
                <a:endParaRPr lang="cs-CZ" sz="2800" dirty="0">
                  <a:latin typeface="Calibri" pitchFamily="34" charset="0"/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  <a:blipFill rotWithShape="1">
                <a:blip r:embed="rId2"/>
                <a:stretch>
                  <a:fillRect l="-1526" t="-19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Opakujeme</a:t>
            </a:r>
            <a:r>
              <a:rPr lang="cs-CZ" dirty="0"/>
              <a:t>: rychlost </a:t>
            </a:r>
            <a:r>
              <a:rPr lang="cs-CZ" dirty="0" smtClean="0"/>
              <a:t>a </a:t>
            </a:r>
            <a:r>
              <a:rPr lang="cs-CZ" dirty="0"/>
              <a:t>dráha </a:t>
            </a:r>
            <a:r>
              <a:rPr lang="cs-CZ" dirty="0" smtClean="0"/>
              <a:t>rovnoměrného pohybu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15379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</p:spPr>
            <p:txBody>
              <a:bodyPr>
                <a:normAutofit fontScale="92500" lnSpcReduction="10000"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Při výpočtu </a:t>
                </a:r>
                <a:r>
                  <a:rPr lang="cs-CZ" sz="3200" dirty="0">
                    <a:latin typeface="Calibri" pitchFamily="34" charset="0"/>
                  </a:rPr>
                  <a:t>rychlosti </a:t>
                </a:r>
                <a:r>
                  <a:rPr lang="cs-CZ" sz="3200" dirty="0" smtClean="0">
                    <a:latin typeface="Calibri" pitchFamily="34" charset="0"/>
                  </a:rPr>
                  <a:t>i dráhy počítáme se třemi veličinami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𝑠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,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𝑡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,</m:t>
                    </m:r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𝑣</m:t>
                    </m:r>
                  </m:oMath>
                </a14:m>
                <a:r>
                  <a:rPr lang="cs-CZ" sz="3200" dirty="0" smtClean="0">
                    <a:latin typeface="Calibri" pitchFamily="34" charset="0"/>
                  </a:rPr>
                  <a:t>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(2 známe, třetí počítáme)</a:t>
                </a:r>
                <a:endParaRPr lang="cs-CZ" sz="3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Při </a:t>
                </a:r>
                <a:r>
                  <a:rPr lang="cs-CZ" sz="3200" dirty="0">
                    <a:latin typeface="Calibri" pitchFamily="34" charset="0"/>
                  </a:rPr>
                  <a:t>výpočtu </a:t>
                </a:r>
                <a:r>
                  <a:rPr lang="cs-CZ" sz="3200" dirty="0" smtClean="0">
                    <a:latin typeface="Calibri" pitchFamily="34" charset="0"/>
                  </a:rPr>
                  <a:t>doby potřebujeme znát rychlost a dráhu</a:t>
                </a:r>
                <a:endParaRPr lang="cs-CZ" sz="3200" i="1" dirty="0" smtClean="0">
                  <a:solidFill>
                    <a:srgbClr val="FF0000"/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Doba závisí na dráze přímo úměrně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(čím delší dráhu chceme urazit, tím delší dobu to bude trvat)</a:t>
                </a:r>
                <a:endParaRPr lang="cs-CZ" sz="2800" dirty="0">
                  <a:latin typeface="Calibri" pitchFamily="34" charset="0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>
                    <a:latin typeface="Calibri" pitchFamily="34" charset="0"/>
                  </a:rPr>
                  <a:t>Doba závisí na </a:t>
                </a:r>
                <a:r>
                  <a:rPr lang="cs-CZ" sz="3200" dirty="0" smtClean="0">
                    <a:latin typeface="Calibri" pitchFamily="34" charset="0"/>
                  </a:rPr>
                  <a:t>rychlosti nepřímo </a:t>
                </a:r>
                <a:r>
                  <a:rPr lang="cs-CZ" sz="3200" dirty="0">
                    <a:latin typeface="Calibri" pitchFamily="34" charset="0"/>
                  </a:rPr>
                  <a:t>úměrně </a:t>
                </a:r>
                <a:r>
                  <a:rPr lang="cs-CZ" sz="3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(</a:t>
                </a:r>
                <a:r>
                  <a:rPr lang="cs-CZ" sz="320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čím </a:t>
                </a:r>
                <a:r>
                  <a:rPr lang="cs-CZ" sz="320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větší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rychlostí jedeme, </a:t>
                </a:r>
                <a:r>
                  <a:rPr lang="cs-CZ" sz="3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tím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kratší dobu </a:t>
                </a:r>
                <a:r>
                  <a:rPr lang="cs-CZ" sz="3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to bude trvat)</a:t>
                </a:r>
                <a:endParaRPr lang="cs-CZ" sz="3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Dobu vypočítáme jako: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𝑡</m:t>
                    </m:r>
                    <m:r>
                      <a:rPr lang="cs-CZ" sz="32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32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endParaRPr lang="cs-CZ" sz="3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  <a:blipFill rotWithShape="1">
                <a:blip r:embed="rId2"/>
                <a:stretch>
                  <a:fillRect l="-1387" t="-29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Doba rovnoměrného pohybu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2356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</p:spPr>
            <p:txBody>
              <a:bodyPr>
                <a:normAutofit lnSpcReduction="10000"/>
              </a:bodyPr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Vzorec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solidFill>
                          <a:srgbClr val="FF0000"/>
                        </a:solidFill>
                        <a:latin typeface="Cambria Math"/>
                      </a:rPr>
                      <m:t>𝑡</m:t>
                    </m:r>
                    <m:r>
                      <a:rPr lang="cs-CZ" sz="32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32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𝑣</m:t>
                        </m:r>
                      </m:den>
                    </m:f>
                  </m:oMath>
                </a14:m>
                <a:r>
                  <a:rPr lang="cs-CZ" sz="32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 Math"/>
                  </a:rPr>
                  <a:t> </a:t>
                </a:r>
                <a:r>
                  <a:rPr lang="cs-CZ" sz="3200" dirty="0" smtClean="0">
                    <a:latin typeface="Calibri" pitchFamily="34" charset="0"/>
                  </a:rPr>
                  <a:t>platí pro </a:t>
                </a:r>
                <a:r>
                  <a:rPr lang="cs-CZ" sz="3200" dirty="0" smtClean="0">
                    <a:solidFill>
                      <a:srgbClr val="FF0000"/>
                    </a:solidFill>
                    <a:latin typeface="Calibri" pitchFamily="34" charset="0"/>
                  </a:rPr>
                  <a:t>rovnoměrný</a:t>
                </a:r>
                <a:r>
                  <a:rPr lang="cs-CZ" sz="3200" dirty="0" smtClean="0">
                    <a:latin typeface="Calibri" pitchFamily="34" charset="0"/>
                  </a:rPr>
                  <a:t> pohyb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Pro </a:t>
                </a:r>
                <a:r>
                  <a:rPr lang="cs-CZ" sz="3200" dirty="0" smtClean="0">
                    <a:solidFill>
                      <a:schemeClr val="accent5">
                        <a:lumMod val="50000"/>
                      </a:schemeClr>
                    </a:solidFill>
                    <a:latin typeface="Calibri" pitchFamily="34" charset="0"/>
                  </a:rPr>
                  <a:t>nerovnoměrný </a:t>
                </a:r>
                <a:r>
                  <a:rPr lang="cs-CZ" sz="3200" dirty="0">
                    <a:latin typeface="Calibri" pitchFamily="34" charset="0"/>
                  </a:rPr>
                  <a:t>pohyb </a:t>
                </a:r>
                <a:r>
                  <a:rPr lang="cs-CZ" sz="3200" dirty="0" smtClean="0">
                    <a:latin typeface="Calibri" pitchFamily="34" charset="0"/>
                  </a:rPr>
                  <a:t>platí vzorec </a:t>
                </a:r>
                <a14:m>
                  <m:oMath xmlns:m="http://schemas.openxmlformats.org/officeDocument/2006/math">
                    <m:r>
                      <a:rPr lang="cs-CZ" sz="320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𝑡</m:t>
                    </m:r>
                    <m:r>
                      <a:rPr lang="cs-CZ" sz="3200" i="1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solidFill>
                              <a:schemeClr val="accent5">
                                <a:lumMod val="50000"/>
                              </a:schemeClr>
                            </a:solidFill>
                            <a:latin typeface="Cambria Math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sz="3200" i="1" smtClean="0">
                                <a:solidFill>
                                  <a:schemeClr val="accent5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3200" i="1">
                                <a:solidFill>
                                  <a:schemeClr val="accent5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cs-CZ" sz="3200" b="0" i="0" smtClean="0">
                                <a:solidFill>
                                  <a:schemeClr val="accent5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pr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sz="32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 Math"/>
                  </a:rPr>
                  <a:t> 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 Math"/>
                  </a:rPr>
                  <a:t>(</a:t>
                </a:r>
                <a:r>
                  <a:rPr lang="cs-CZ" sz="3200" i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 Math"/>
                  </a:rPr>
                  <a:t>dosazujeme průměrnou rychlost</a:t>
                </a:r>
                <a:r>
                  <a:rPr lang="cs-CZ" sz="3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 Math"/>
                  </a:rPr>
                  <a:t>)</a:t>
                </a:r>
                <a:endParaRPr lang="cs-CZ" sz="3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 smtClean="0">
                    <a:latin typeface="Calibri" pitchFamily="34" charset="0"/>
                  </a:rPr>
                  <a:t>Při dosazování dráhy v jednotkách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m</a:t>
                </a:r>
                <a:r>
                  <a:rPr lang="cs-CZ" sz="3200" dirty="0" smtClean="0">
                    <a:latin typeface="Calibri" pitchFamily="34" charset="0"/>
                  </a:rPr>
                  <a:t> a rychlosti v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m/s</a:t>
                </a:r>
                <a:r>
                  <a:rPr lang="cs-CZ" sz="3200" dirty="0" smtClean="0">
                    <a:latin typeface="Calibri" pitchFamily="34" charset="0"/>
                  </a:rPr>
                  <a:t> vyjde čas v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s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cs-CZ" sz="3200" dirty="0">
                    <a:latin typeface="Calibri" pitchFamily="34" charset="0"/>
                  </a:rPr>
                  <a:t>Při dosazování dráhy v jednotkách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km</a:t>
                </a:r>
                <a:r>
                  <a:rPr lang="cs-CZ" sz="3200" dirty="0" smtClean="0">
                    <a:latin typeface="Calibri" pitchFamily="34" charset="0"/>
                  </a:rPr>
                  <a:t> </a:t>
                </a:r>
                <a:r>
                  <a:rPr lang="cs-CZ" sz="3200" dirty="0">
                    <a:latin typeface="Calibri" pitchFamily="34" charset="0"/>
                  </a:rPr>
                  <a:t>a rychlosti v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km/h</a:t>
                </a:r>
                <a:r>
                  <a:rPr lang="cs-CZ" sz="3200" dirty="0" smtClean="0">
                    <a:latin typeface="Calibri" pitchFamily="34" charset="0"/>
                  </a:rPr>
                  <a:t> </a:t>
                </a:r>
                <a:r>
                  <a:rPr lang="cs-CZ" sz="3200" dirty="0">
                    <a:latin typeface="Calibri" pitchFamily="34" charset="0"/>
                  </a:rPr>
                  <a:t>vyjde čas v </a:t>
                </a:r>
                <a:r>
                  <a:rPr lang="cs-CZ" sz="3200" dirty="0" smtClean="0">
                    <a:solidFill>
                      <a:schemeClr val="accent5">
                        <a:lumMod val="75000"/>
                      </a:schemeClr>
                    </a:solidFill>
                    <a:latin typeface="Calibri" pitchFamily="34" charset="0"/>
                  </a:rPr>
                  <a:t>h</a:t>
                </a:r>
                <a:endParaRPr lang="cs-CZ" sz="3200" i="1" dirty="0">
                  <a:solidFill>
                    <a:schemeClr val="accent5">
                      <a:lumMod val="75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sz="3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  <a:p>
                <a:pPr>
                  <a:buFont typeface="Arial" panose="020B0604020202020204" pitchFamily="34" charset="0"/>
                  <a:buChar char="•"/>
                </a:pPr>
                <a:endParaRPr lang="cs-CZ" sz="3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3" y="2426576"/>
                <a:ext cx="8784976" cy="4098768"/>
              </a:xfrm>
              <a:blipFill rotWithShape="1">
                <a:blip r:embed="rId2"/>
                <a:stretch>
                  <a:fillRect l="-1526" t="-1488" r="-1942" b="-4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co si dát pozor při výpočtech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0204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vnoramenný trojúhelník 14"/>
          <p:cNvSpPr/>
          <p:nvPr/>
        </p:nvSpPr>
        <p:spPr>
          <a:xfrm>
            <a:off x="1115616" y="4440296"/>
            <a:ext cx="1563306" cy="1347678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si vzorečky zapamatovat?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10758" y="4646717"/>
            <a:ext cx="365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s</a:t>
            </a:r>
            <a:endParaRPr lang="cs-CZ" sz="3600" i="1" dirty="0"/>
          </a:p>
        </p:txBody>
      </p:sp>
      <p:sp>
        <p:nvSpPr>
          <p:cNvPr id="8" name="Obdélník 7"/>
          <p:cNvSpPr/>
          <p:nvPr/>
        </p:nvSpPr>
        <p:spPr>
          <a:xfrm>
            <a:off x="1454786" y="5158635"/>
            <a:ext cx="401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v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925721" y="5158933"/>
            <a:ext cx="3658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t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742818" y="5088368"/>
            <a:ext cx="301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494352" y="4656320"/>
            <a:ext cx="862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___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16" name="Rovnoramenný trojúhelník 15"/>
          <p:cNvSpPr/>
          <p:nvPr/>
        </p:nvSpPr>
        <p:spPr>
          <a:xfrm>
            <a:off x="3779912" y="4440296"/>
            <a:ext cx="1563306" cy="1347678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4375054" y="4646717"/>
            <a:ext cx="365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s</a:t>
            </a:r>
            <a:endParaRPr lang="cs-CZ" sz="3600" i="1" dirty="0"/>
          </a:p>
        </p:txBody>
      </p:sp>
      <p:sp>
        <p:nvSpPr>
          <p:cNvPr id="18" name="Obdélník 17"/>
          <p:cNvSpPr/>
          <p:nvPr/>
        </p:nvSpPr>
        <p:spPr>
          <a:xfrm>
            <a:off x="4119082" y="5158635"/>
            <a:ext cx="401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v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590017" y="5158933"/>
            <a:ext cx="3658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t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407114" y="5088368"/>
            <a:ext cx="301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158648" y="4656320"/>
            <a:ext cx="862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___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2" name="Rovnoramenný trojúhelník 21"/>
          <p:cNvSpPr/>
          <p:nvPr/>
        </p:nvSpPr>
        <p:spPr>
          <a:xfrm>
            <a:off x="6372200" y="4440296"/>
            <a:ext cx="1563306" cy="1347678"/>
          </a:xfrm>
          <a:prstGeom prst="triangl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967342" y="4646717"/>
            <a:ext cx="365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s</a:t>
            </a:r>
            <a:endParaRPr lang="cs-CZ" sz="3600" i="1" dirty="0"/>
          </a:p>
        </p:txBody>
      </p:sp>
      <p:sp>
        <p:nvSpPr>
          <p:cNvPr id="24" name="Obdélník 23"/>
          <p:cNvSpPr/>
          <p:nvPr/>
        </p:nvSpPr>
        <p:spPr>
          <a:xfrm>
            <a:off x="6711370" y="5158635"/>
            <a:ext cx="401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v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182305" y="5158933"/>
            <a:ext cx="3658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t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999402" y="5088368"/>
            <a:ext cx="301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750936" y="4656320"/>
            <a:ext cx="862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___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9" name="Rovnoramenný trojúhelník 28"/>
          <p:cNvSpPr/>
          <p:nvPr/>
        </p:nvSpPr>
        <p:spPr>
          <a:xfrm>
            <a:off x="3779912" y="2496080"/>
            <a:ext cx="1563306" cy="1347678"/>
          </a:xfrm>
          <a:prstGeom prst="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4375054" y="2702501"/>
            <a:ext cx="3658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s</a:t>
            </a:r>
            <a:endParaRPr lang="cs-CZ" sz="3600" i="1" dirty="0"/>
          </a:p>
        </p:txBody>
      </p:sp>
      <p:sp>
        <p:nvSpPr>
          <p:cNvPr id="31" name="Obdélník 30"/>
          <p:cNvSpPr/>
          <p:nvPr/>
        </p:nvSpPr>
        <p:spPr>
          <a:xfrm>
            <a:off x="4119082" y="3214419"/>
            <a:ext cx="401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v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4590017" y="3214717"/>
            <a:ext cx="3658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t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407114" y="3144152"/>
            <a:ext cx="3016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.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158648" y="2712104"/>
            <a:ext cx="862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i="1" dirty="0" smtClean="0">
                <a:solidFill>
                  <a:prstClr val="black"/>
                </a:solidFill>
              </a:rPr>
              <a:t>___</a:t>
            </a:r>
            <a:endParaRPr lang="cs-CZ" sz="3600" i="1" dirty="0">
              <a:solidFill>
                <a:prstClr val="black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971600" y="4869160"/>
            <a:ext cx="4171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=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228184" y="4870901"/>
            <a:ext cx="4171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=</a:t>
            </a:r>
            <a:endParaRPr lang="cs-CZ" sz="3600" dirty="0">
              <a:solidFill>
                <a:prstClr val="black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506826" y="5085184"/>
            <a:ext cx="4171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dirty="0" smtClean="0">
                <a:solidFill>
                  <a:prstClr val="black"/>
                </a:solidFill>
              </a:rPr>
              <a:t>=</a:t>
            </a:r>
            <a:endParaRPr lang="cs-CZ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9497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-0.09826 -0.03681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13" y="-1852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12448 0.06944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3" y="3472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-0.13212 -0.0368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-1852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" grpId="0"/>
      <p:bldP spid="8" grpId="0"/>
      <p:bldP spid="8" grpId="1"/>
      <p:bldP spid="10" grpId="0"/>
      <p:bldP spid="12" grpId="0"/>
      <p:bldP spid="14" grpId="0"/>
      <p:bldP spid="16" grpId="0" animBg="1"/>
      <p:bldP spid="17" grpId="0"/>
      <p:bldP spid="17" grpId="1"/>
      <p:bldP spid="18" grpId="0"/>
      <p:bldP spid="19" grpId="0"/>
      <p:bldP spid="20" grpId="0"/>
      <p:bldP spid="21" grpId="0"/>
      <p:bldP spid="22" grpId="0" animBg="1"/>
      <p:bldP spid="23" grpId="0"/>
      <p:bldP spid="24" grpId="0"/>
      <p:bldP spid="25" grpId="0"/>
      <p:bldP spid="25" grpId="1"/>
      <p:bldP spid="26" grpId="0"/>
      <p:bldP spid="27" grpId="0"/>
      <p:bldP spid="29" grpId="0" animBg="1"/>
      <p:bldP spid="30" grpId="0"/>
      <p:bldP spid="31" grpId="0"/>
      <p:bldP spid="32" grpId="0"/>
      <p:bldP spid="33" grpId="0"/>
      <p:bldP spid="34" grpId="0"/>
      <p:bldP spid="28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</a:t>
            </a:r>
            <a:endParaRPr lang="cs-CZ" sz="3600" dirty="0"/>
          </a:p>
        </p:txBody>
      </p:sp>
      <p:sp>
        <p:nvSpPr>
          <p:cNvPr id="24" name="Zástupný symbol pro obsah 1"/>
          <p:cNvSpPr>
            <a:spLocks noGrp="1"/>
          </p:cNvSpPr>
          <p:nvPr>
            <p:ph idx="1"/>
          </p:nvPr>
        </p:nvSpPr>
        <p:spPr>
          <a:xfrm>
            <a:off x="179513" y="2433071"/>
            <a:ext cx="8784976" cy="779905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Za jak dlouho ujedeme po dálnici stálou rychlostí 120 km/h vzdálenost 90 km?</a:t>
            </a:r>
            <a:endParaRPr lang="cs-CZ" sz="3200" dirty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512978" y="3293368"/>
                <a:ext cx="341095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𝑣</m:t>
                      </m:r>
                      <m:r>
                        <a:rPr lang="cs-CZ" sz="2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</m:t>
                      </m:r>
                      <m:r>
                        <a:rPr lang="cs-CZ" sz="24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2</m:t>
                      </m:r>
                      <m:r>
                        <a:rPr lang="cs-CZ" sz="2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0 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</m:t>
                      </m:r>
                      <m:r>
                        <a:rPr lang="cs-CZ" sz="2400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/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</m:t>
                      </m:r>
                    </m:oMath>
                  </m:oMathPara>
                </a14:m>
                <a:endParaRPr lang="cs-CZ" sz="2400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𝑠</m:t>
                      </m:r>
                      <m:r>
                        <a:rPr lang="cs-CZ" sz="24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9</m:t>
                      </m:r>
                      <m:r>
                        <a:rPr lang="cs-CZ" sz="24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0 </m:t>
                      </m:r>
                      <m:r>
                        <a:rPr lang="cs-CZ" sz="2400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</m:t>
                      </m:r>
                      <m:r>
                        <a:rPr lang="cs-CZ" sz="2400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400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𝑡</m:t>
                      </m:r>
                      <m:r>
                        <a:rPr lang="cs-CZ" sz="2400">
                          <a:latin typeface="Cambria Math"/>
                        </a:rPr>
                        <m:t>= ?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78" y="3293368"/>
                <a:ext cx="3410950" cy="120032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/>
          <p:cNvCxnSpPr/>
          <p:nvPr/>
        </p:nvCxnSpPr>
        <p:spPr>
          <a:xfrm>
            <a:off x="467544" y="4509120"/>
            <a:ext cx="28803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Čárový popisek 1 29"/>
          <p:cNvSpPr/>
          <p:nvPr/>
        </p:nvSpPr>
        <p:spPr>
          <a:xfrm>
            <a:off x="1516598" y="4941168"/>
            <a:ext cx="2695362" cy="717579"/>
          </a:xfrm>
          <a:prstGeom prst="borderCallout1">
            <a:avLst>
              <a:gd name="adj1" fmla="val 18750"/>
              <a:gd name="adj2" fmla="val -8333"/>
              <a:gd name="adj3" fmla="val -49163"/>
              <a:gd name="adj4" fmla="val -28975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1. Vypíšeme </a:t>
            </a:r>
            <a:r>
              <a:rPr lang="cs-CZ" sz="2000" dirty="0" smtClean="0">
                <a:solidFill>
                  <a:srgbClr val="C00000"/>
                </a:solidFill>
              </a:rPr>
              <a:t>si všechny </a:t>
            </a:r>
            <a:r>
              <a:rPr lang="cs-CZ" sz="2000" dirty="0" smtClean="0">
                <a:solidFill>
                  <a:srgbClr val="C00000"/>
                </a:solidFill>
              </a:rPr>
              <a:t>zadané hodnoty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32" name="Čárový popisek 1 31"/>
          <p:cNvSpPr/>
          <p:nvPr/>
        </p:nvSpPr>
        <p:spPr>
          <a:xfrm>
            <a:off x="6516216" y="2924944"/>
            <a:ext cx="2479338" cy="717579"/>
          </a:xfrm>
          <a:prstGeom prst="borderCallout1">
            <a:avLst>
              <a:gd name="adj1" fmla="val 18750"/>
              <a:gd name="adj2" fmla="val -8333"/>
              <a:gd name="adj3" fmla="val 53544"/>
              <a:gd name="adj4" fmla="val -41273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2. </a:t>
            </a:r>
            <a:r>
              <a:rPr lang="cs-CZ" sz="2000" dirty="0" smtClean="0">
                <a:solidFill>
                  <a:srgbClr val="C00000"/>
                </a:solidFill>
              </a:rPr>
              <a:t>Napíšeme si vzoreček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>
                <a:off x="4477310" y="2996952"/>
                <a:ext cx="2295872" cy="724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310" y="2996952"/>
                <a:ext cx="2295872" cy="72487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Čárový popisek 1 36"/>
          <p:cNvSpPr/>
          <p:nvPr/>
        </p:nvSpPr>
        <p:spPr>
          <a:xfrm>
            <a:off x="6505252" y="3808767"/>
            <a:ext cx="2479338" cy="936104"/>
          </a:xfrm>
          <a:prstGeom prst="borderCallout1">
            <a:avLst>
              <a:gd name="adj1" fmla="val 18750"/>
              <a:gd name="adj2" fmla="val -8333"/>
              <a:gd name="adj3" fmla="val 43093"/>
              <a:gd name="adj4" fmla="val -32857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3. </a:t>
            </a:r>
            <a:r>
              <a:rPr lang="cs-CZ" sz="2000" dirty="0" smtClean="0">
                <a:solidFill>
                  <a:srgbClr val="C00000"/>
                </a:solidFill>
              </a:rPr>
              <a:t>Dosadíme hodnoty (dáváme pozor na jednotky !!!)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4477310" y="3794951"/>
                <a:ext cx="229587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90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120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310" y="3794951"/>
                <a:ext cx="2295872" cy="7861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Čárový popisek 1 39"/>
          <p:cNvSpPr/>
          <p:nvPr/>
        </p:nvSpPr>
        <p:spPr>
          <a:xfrm>
            <a:off x="6361236" y="5658747"/>
            <a:ext cx="2623354" cy="1080120"/>
          </a:xfrm>
          <a:prstGeom prst="borderCallout1">
            <a:avLst>
              <a:gd name="adj1" fmla="val 68133"/>
              <a:gd name="adj2" fmla="val -8333"/>
              <a:gd name="adj3" fmla="val -8547"/>
              <a:gd name="adj4" fmla="val -3616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4. </a:t>
            </a:r>
            <a:r>
              <a:rPr lang="cs-CZ" sz="2000" dirty="0" smtClean="0">
                <a:solidFill>
                  <a:srgbClr val="C00000"/>
                </a:solidFill>
              </a:rPr>
              <a:t>Vydělíme, výsledek vyjádříme ve vhodných jednotkách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/>
              <p:cNvSpPr txBox="1"/>
              <p:nvPr/>
            </p:nvSpPr>
            <p:spPr>
              <a:xfrm>
                <a:off x="4499992" y="4725144"/>
                <a:ext cx="229587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=0,75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h</m:t>
                      </m:r>
                    </m:oMath>
                  </m:oMathPara>
                </a14:m>
                <a:endParaRPr lang="cs-CZ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=45 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𝑚𝑖𝑛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4725144"/>
                <a:ext cx="2295872" cy="83099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>
            <a:off x="4508376" y="5517232"/>
            <a:ext cx="2007840" cy="0"/>
          </a:xfrm>
          <a:prstGeom prst="line">
            <a:avLst/>
          </a:prstGeom>
          <a:ln w="28575" cmpd="dbl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2967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/>
      <p:bldP spid="30" grpId="0" animBg="1"/>
      <p:bldP spid="30" grpId="1" animBg="1"/>
      <p:bldP spid="32" grpId="0" animBg="1"/>
      <p:bldP spid="32" grpId="1" animBg="1"/>
      <p:bldP spid="33" grpId="0"/>
      <p:bldP spid="37" grpId="0" animBg="1"/>
      <p:bldP spid="37" grpId="1" animBg="1"/>
      <p:bldP spid="38" grpId="0"/>
      <p:bldP spid="40" grpId="0" animBg="1"/>
      <p:bldP spid="40" grpId="1" animBg="1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</a:t>
            </a:r>
            <a:endParaRPr lang="cs-CZ" sz="3600" dirty="0"/>
          </a:p>
        </p:txBody>
      </p:sp>
      <p:sp>
        <p:nvSpPr>
          <p:cNvPr id="24" name="Zástupný symbol pro obsah 1"/>
          <p:cNvSpPr>
            <a:spLocks noGrp="1"/>
          </p:cNvSpPr>
          <p:nvPr>
            <p:ph idx="1"/>
          </p:nvPr>
        </p:nvSpPr>
        <p:spPr>
          <a:xfrm>
            <a:off x="179513" y="2433071"/>
            <a:ext cx="8784976" cy="779905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Za jak dlouho ujedeme průměrnou rychlostí 108 km/h vzdálenost 75 m?</a:t>
            </a:r>
            <a:endParaRPr lang="cs-CZ" sz="3200" dirty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512978" y="3293368"/>
                <a:ext cx="3410950" cy="15322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cs-CZ" sz="2400" b="0" i="0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pr</m:t>
                          </m:r>
                        </m:sub>
                      </m:sSub>
                      <m:r>
                        <a:rPr lang="cs-CZ" sz="2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=1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08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𝑘</m:t>
                          </m:r>
                          <m:r>
                            <a:rPr lang="cs-CZ" sz="2400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cs-CZ" sz="2400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𝑠</m:t>
                      </m:r>
                      <m:r>
                        <a:rPr lang="cs-CZ" sz="24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75</m:t>
                      </m:r>
                      <m:r>
                        <a:rPr lang="cs-CZ" sz="24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400" i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400" i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𝑡</m:t>
                      </m:r>
                      <m:r>
                        <a:rPr lang="cs-CZ" sz="2400">
                          <a:latin typeface="Cambria Math"/>
                        </a:rPr>
                        <m:t>= ?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78" y="3293368"/>
                <a:ext cx="3410950" cy="153221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/>
          <p:cNvCxnSpPr/>
          <p:nvPr/>
        </p:nvCxnSpPr>
        <p:spPr>
          <a:xfrm>
            <a:off x="467544" y="4869160"/>
            <a:ext cx="2880320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Čárový popisek 1 29"/>
          <p:cNvSpPr/>
          <p:nvPr/>
        </p:nvSpPr>
        <p:spPr>
          <a:xfrm>
            <a:off x="1516598" y="5375717"/>
            <a:ext cx="2695362" cy="717579"/>
          </a:xfrm>
          <a:prstGeom prst="borderCallout1">
            <a:avLst>
              <a:gd name="adj1" fmla="val 18750"/>
              <a:gd name="adj2" fmla="val -8333"/>
              <a:gd name="adj3" fmla="val -49163"/>
              <a:gd name="adj4" fmla="val -28975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1. Vypíšeme </a:t>
            </a:r>
            <a:r>
              <a:rPr lang="cs-CZ" sz="2000" dirty="0" smtClean="0">
                <a:solidFill>
                  <a:srgbClr val="C00000"/>
                </a:solidFill>
              </a:rPr>
              <a:t>si všechny </a:t>
            </a:r>
            <a:r>
              <a:rPr lang="cs-CZ" sz="2000" dirty="0" smtClean="0">
                <a:solidFill>
                  <a:srgbClr val="C00000"/>
                </a:solidFill>
              </a:rPr>
              <a:t>zadané hodnoty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32" name="Čárový popisek 1 31"/>
          <p:cNvSpPr/>
          <p:nvPr/>
        </p:nvSpPr>
        <p:spPr>
          <a:xfrm>
            <a:off x="6516216" y="2924944"/>
            <a:ext cx="2479338" cy="717579"/>
          </a:xfrm>
          <a:prstGeom prst="borderCallout1">
            <a:avLst>
              <a:gd name="adj1" fmla="val 18750"/>
              <a:gd name="adj2" fmla="val -8333"/>
              <a:gd name="adj3" fmla="val 53544"/>
              <a:gd name="adj4" fmla="val -41273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>
                <a:solidFill>
                  <a:srgbClr val="C00000"/>
                </a:solidFill>
              </a:rPr>
              <a:t>3</a:t>
            </a:r>
            <a:r>
              <a:rPr lang="cs-CZ" sz="2000" dirty="0" smtClean="0">
                <a:solidFill>
                  <a:srgbClr val="C00000"/>
                </a:solidFill>
              </a:rPr>
              <a:t>. Napíšeme si vzoreček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>
                <a:off x="4477310" y="2996952"/>
                <a:ext cx="2295872" cy="8320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b="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𝑠</m:t>
                          </m:r>
                        </m:num>
                        <m:den>
                          <m:sSub>
                            <m:sSubPr>
                              <m:ctrlPr>
                                <a:rPr lang="cs-CZ" sz="2400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i="1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cs-CZ" sz="2400">
                                  <a:solidFill>
                                    <a:schemeClr val="tx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</a:rPr>
                                <m:t>pr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310" y="2996952"/>
                <a:ext cx="2295872" cy="8320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Čárový popisek 1 36"/>
          <p:cNvSpPr/>
          <p:nvPr/>
        </p:nvSpPr>
        <p:spPr>
          <a:xfrm>
            <a:off x="6505252" y="3808767"/>
            <a:ext cx="2479338" cy="936104"/>
          </a:xfrm>
          <a:prstGeom prst="borderCallout1">
            <a:avLst>
              <a:gd name="adj1" fmla="val 18750"/>
              <a:gd name="adj2" fmla="val -8333"/>
              <a:gd name="adj3" fmla="val 43093"/>
              <a:gd name="adj4" fmla="val -32857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>
                <a:solidFill>
                  <a:srgbClr val="C00000"/>
                </a:solidFill>
              </a:rPr>
              <a:t>4</a:t>
            </a:r>
            <a:r>
              <a:rPr lang="cs-CZ" sz="2000" dirty="0" smtClean="0">
                <a:solidFill>
                  <a:srgbClr val="C00000"/>
                </a:solidFill>
              </a:rPr>
              <a:t>. Dosadíme hodnoty (dáváme pozor na jednotky !!!)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4477310" y="3794951"/>
                <a:ext cx="229587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𝑡</m:t>
                      </m:r>
                      <m:r>
                        <a:rPr lang="cs-CZ" sz="2400" i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75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310" y="3794951"/>
                <a:ext cx="2295872" cy="7861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Čárový popisek 1 39"/>
          <p:cNvSpPr/>
          <p:nvPr/>
        </p:nvSpPr>
        <p:spPr>
          <a:xfrm>
            <a:off x="6361236" y="5373216"/>
            <a:ext cx="2623354" cy="1080120"/>
          </a:xfrm>
          <a:prstGeom prst="borderCallout1">
            <a:avLst>
              <a:gd name="adj1" fmla="val 68133"/>
              <a:gd name="adj2" fmla="val -8333"/>
              <a:gd name="adj3" fmla="val -8547"/>
              <a:gd name="adj4" fmla="val -36162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>
                <a:solidFill>
                  <a:srgbClr val="C00000"/>
                </a:solidFill>
              </a:rPr>
              <a:t>5</a:t>
            </a:r>
            <a:r>
              <a:rPr lang="cs-CZ" sz="2000" dirty="0" smtClean="0">
                <a:solidFill>
                  <a:srgbClr val="C00000"/>
                </a:solidFill>
              </a:rPr>
              <a:t>. </a:t>
            </a:r>
            <a:r>
              <a:rPr lang="cs-CZ" sz="2000" dirty="0" smtClean="0">
                <a:solidFill>
                  <a:srgbClr val="C00000"/>
                </a:solidFill>
              </a:rPr>
              <a:t>Vydělíme, výsledek vyjádříme ve vhodných jednotkách</a:t>
            </a:r>
            <a:endParaRPr lang="cs-CZ" sz="2000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/>
              <p:cNvSpPr txBox="1"/>
              <p:nvPr/>
            </p:nvSpPr>
            <p:spPr>
              <a:xfrm>
                <a:off x="4499992" y="4725144"/>
                <a:ext cx="22958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𝑡</m:t>
                    </m:r>
                    <m:r>
                      <a:rPr lang="cs-CZ" sz="24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=2,5 </m:t>
                    </m:r>
                  </m:oMath>
                </a14:m>
                <a:r>
                  <a:rPr lang="cs-CZ" sz="2400" i="1" dirty="0" smtClean="0"/>
                  <a:t>s</a:t>
                </a:r>
                <a:endParaRPr lang="cs-CZ" sz="2400" i="1" dirty="0" smtClean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4725144"/>
                <a:ext cx="2295872" cy="461665"/>
              </a:xfrm>
              <a:prstGeom prst="rect">
                <a:avLst/>
              </a:prstGeom>
              <a:blipFill rotWithShape="1"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Přímá spojnice 41"/>
          <p:cNvCxnSpPr/>
          <p:nvPr/>
        </p:nvCxnSpPr>
        <p:spPr>
          <a:xfrm>
            <a:off x="4508376" y="5229200"/>
            <a:ext cx="2007840" cy="0"/>
          </a:xfrm>
          <a:prstGeom prst="line">
            <a:avLst/>
          </a:prstGeom>
          <a:ln w="28575" cmpd="dbl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Obdélník 4"/>
              <p:cNvSpPr/>
              <p:nvPr/>
            </p:nvSpPr>
            <p:spPr>
              <a:xfrm>
                <a:off x="2362923" y="3354630"/>
                <a:ext cx="1239955" cy="7224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30</m:t>
                      </m:r>
                      <m:f>
                        <m:fPr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2923" y="3354630"/>
                <a:ext cx="1239955" cy="72244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Čárový popisek 1 16"/>
          <p:cNvSpPr/>
          <p:nvPr/>
        </p:nvSpPr>
        <p:spPr>
          <a:xfrm>
            <a:off x="4077820" y="4509120"/>
            <a:ext cx="2695362" cy="717579"/>
          </a:xfrm>
          <a:prstGeom prst="borderCallout1">
            <a:avLst>
              <a:gd name="adj1" fmla="val 18750"/>
              <a:gd name="adj2" fmla="val -8333"/>
              <a:gd name="adj3" fmla="val -49163"/>
              <a:gd name="adj4" fmla="val -28975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dirty="0" smtClean="0">
                <a:solidFill>
                  <a:srgbClr val="C00000"/>
                </a:solidFill>
              </a:rPr>
              <a:t>2. Převedeme jednotky rychlosti nebo dráhy</a:t>
            </a:r>
            <a:endParaRPr lang="cs-CZ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884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/>
      <p:bldP spid="30" grpId="0" animBg="1"/>
      <p:bldP spid="30" grpId="1" animBg="1"/>
      <p:bldP spid="32" grpId="0" animBg="1"/>
      <p:bldP spid="32" grpId="1" animBg="1"/>
      <p:bldP spid="33" grpId="0"/>
      <p:bldP spid="37" grpId="0" animBg="1"/>
      <p:bldP spid="37" grpId="1" animBg="1"/>
      <p:bldP spid="38" grpId="0"/>
      <p:bldP spid="40" grpId="0" animBg="1"/>
      <p:bldP spid="40" grpId="1" animBg="1"/>
      <p:bldP spid="41" grpId="0"/>
      <p:bldP spid="5" grpId="0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Na čem závisí velikost </a:t>
            </a:r>
            <a:r>
              <a:rPr lang="cs-CZ" sz="3200" dirty="0" smtClean="0">
                <a:latin typeface="Calibri" pitchFamily="34" charset="0"/>
              </a:rPr>
              <a:t>doby rovnoměrného </a:t>
            </a:r>
            <a:r>
              <a:rPr lang="cs-CZ" sz="3200" dirty="0" smtClean="0">
                <a:latin typeface="Calibri" pitchFamily="34" charset="0"/>
              </a:rPr>
              <a:t>pohybu.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Jak se vypočítá velikost </a:t>
            </a:r>
            <a:r>
              <a:rPr lang="cs-CZ" sz="3200" dirty="0" smtClean="0">
                <a:latin typeface="Calibri" pitchFamily="34" charset="0"/>
              </a:rPr>
              <a:t>doby rovnoměrného </a:t>
            </a:r>
            <a:r>
              <a:rPr lang="cs-CZ" sz="3200" dirty="0">
                <a:latin typeface="Calibri" pitchFamily="34" charset="0"/>
              </a:rPr>
              <a:t>pohybu. </a:t>
            </a: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Jak </a:t>
            </a:r>
            <a:r>
              <a:rPr lang="cs-CZ" sz="3200" dirty="0" smtClean="0">
                <a:latin typeface="Calibri" pitchFamily="34" charset="0"/>
              </a:rPr>
              <a:t>zapamatovat vzorečky pro výpočet rychlosti, dráhy a doby rovnoměrného pohybu.</a:t>
            </a: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jsme se dozvěděli?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8117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402676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Jestli jste odpověděli správně se dozvíte po kliknutí na odpověď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>
                <a:latin typeface="Calibri" pitchFamily="34" charset="0"/>
              </a:rPr>
              <a:t>Hodně štěstí … </a:t>
            </a: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32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84424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cs-CZ" sz="3200" dirty="0" smtClean="0"/>
              <a:t>Doba </a:t>
            </a:r>
            <a:r>
              <a:rPr lang="cs-CZ" sz="3200" dirty="0" smtClean="0"/>
              <a:t>rovnoměrného pohybu závisí na </a:t>
            </a:r>
            <a:r>
              <a:rPr lang="cs-CZ" sz="3200" dirty="0" smtClean="0"/>
              <a:t>dráze: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nepřímo </a:t>
            </a:r>
            <a:r>
              <a:rPr lang="cs-CZ" sz="2800" dirty="0"/>
              <a:t>úměrně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nezávisí na </a:t>
            </a:r>
            <a:r>
              <a:rPr lang="cs-CZ" sz="2800" dirty="0" smtClean="0"/>
              <a:t>dráze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přímo úměrně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20928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2"/>
            </a:pPr>
            <a:r>
              <a:rPr lang="cs-CZ" sz="3200" dirty="0" smtClean="0"/>
              <a:t>Doba </a:t>
            </a:r>
            <a:r>
              <a:rPr lang="cs-CZ" sz="3200" dirty="0"/>
              <a:t>rovnoměrného pohybu závisí na </a:t>
            </a:r>
            <a:r>
              <a:rPr lang="cs-CZ" sz="3200" dirty="0" smtClean="0"/>
              <a:t>rychlosti: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4052920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přímo </a:t>
            </a:r>
            <a:r>
              <a:rPr lang="cs-CZ" sz="2800" dirty="0"/>
              <a:t>úměrně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/>
              <a:t>nezávisí </a:t>
            </a:r>
            <a:r>
              <a:rPr lang="cs-CZ" sz="2800" dirty="0" smtClean="0"/>
              <a:t>na rychlosti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4005063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nepřímo </a:t>
            </a:r>
            <a:r>
              <a:rPr lang="cs-CZ" sz="2800" dirty="0"/>
              <a:t>úměrně</a:t>
            </a:r>
          </a:p>
        </p:txBody>
      </p:sp>
    </p:spTree>
    <p:extLst>
      <p:ext uri="{BB962C8B-B14F-4D97-AF65-F5344CB8AC3E}">
        <p14:creationId xmlns:p14="http://schemas.microsoft.com/office/powerpoint/2010/main" val="9813872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3"/>
            </a:pPr>
            <a:r>
              <a:rPr lang="cs-CZ" sz="3200" dirty="0" smtClean="0"/>
              <a:t>Při výpočtu </a:t>
            </a:r>
            <a:r>
              <a:rPr lang="cs-CZ" sz="3200" dirty="0" smtClean="0"/>
              <a:t>doby </a:t>
            </a:r>
            <a:r>
              <a:rPr lang="cs-CZ" sz="3200" dirty="0" smtClean="0"/>
              <a:t>rovnoměrného pohybu </a:t>
            </a:r>
            <a:r>
              <a:rPr lang="cs-CZ" sz="3200" dirty="0" smtClean="0"/>
              <a:t>velikost dráhy a velikost rychlosti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sčítáme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násobíme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dělíme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478342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4"/>
            </a:pPr>
            <a:r>
              <a:rPr lang="cs-CZ" sz="3200" dirty="0" smtClean="0"/>
              <a:t>Vyberte nepravdivé tvrzení: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33056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5378067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2684769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3966635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>
                <a:latin typeface="Calibri" pitchFamily="34" charset="0"/>
              </a:rPr>
              <a:t>Při dosazování dráhy v jednotkách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m</a:t>
            </a:r>
            <a:r>
              <a:rPr lang="cs-CZ" sz="2800" dirty="0">
                <a:latin typeface="Calibri" pitchFamily="34" charset="0"/>
              </a:rPr>
              <a:t> a rychlosti v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m/s</a:t>
            </a:r>
            <a:r>
              <a:rPr lang="cs-CZ" sz="2800" dirty="0">
                <a:latin typeface="Calibri" pitchFamily="34" charset="0"/>
              </a:rPr>
              <a:t> vyjde čas v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s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95536" y="5370928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>
                <a:latin typeface="Calibri" pitchFamily="34" charset="0"/>
              </a:rPr>
              <a:t>Při dosazování dráhy v jednotkách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km</a:t>
            </a:r>
            <a:r>
              <a:rPr lang="cs-CZ" sz="2800" dirty="0">
                <a:latin typeface="Calibri" pitchFamily="34" charset="0"/>
              </a:rPr>
              <a:t> a rychlosti v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km/h</a:t>
            </a:r>
            <a:r>
              <a:rPr lang="cs-CZ" sz="2800" dirty="0">
                <a:latin typeface="Calibri" pitchFamily="34" charset="0"/>
              </a:rPr>
              <a:t> vyjde čas v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h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95536" y="2636912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>
                <a:latin typeface="Calibri" pitchFamily="34" charset="0"/>
              </a:rPr>
              <a:t>Při dosazování dráhy v jednotkách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km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a rychlosti v </a:t>
            </a:r>
            <a:r>
              <a:rPr lang="cs-CZ" sz="2800" dirty="0" smtClean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km/h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>
                <a:latin typeface="Calibri" pitchFamily="34" charset="0"/>
              </a:rPr>
              <a:t>vyjde čas v </a:t>
            </a:r>
            <a:r>
              <a:rPr lang="cs-CZ" sz="2800" dirty="0">
                <a:solidFill>
                  <a:schemeClr val="accent5">
                    <a:lumMod val="75000"/>
                  </a:schemeClr>
                </a:solidFill>
                <a:latin typeface="Calibri" pitchFamily="34" charset="0"/>
              </a:rPr>
              <a:t>s</a:t>
            </a:r>
            <a:endParaRPr lang="cs-CZ" sz="2800" dirty="0">
              <a:solidFill>
                <a:schemeClr val="accent5">
                  <a:lumMod val="75000"/>
                </a:scheme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4616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l">
              <a:buFont typeface="+mj-lt"/>
              <a:buAutoNum type="arabicPeriod" startAt="5"/>
            </a:pPr>
            <a:r>
              <a:rPr lang="cs-CZ" sz="3200" dirty="0" smtClean="0"/>
              <a:t>Trasu dlouhou 6 km ujdeme průměrnou rychlostí 4 km/h za:</a:t>
            </a:r>
            <a:endParaRPr lang="cs-CZ" sz="3200" dirty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2603332"/>
            <a:ext cx="1414315" cy="1147277"/>
          </a:xfrm>
          <a:prstGeom prst="rect">
            <a:avLst/>
          </a:prstGeom>
          <a:noFill/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165" y="3976198"/>
            <a:ext cx="1414315" cy="1147277"/>
          </a:xfrm>
          <a:prstGeom prst="rect">
            <a:avLst/>
          </a:prstGeom>
          <a:noFill/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48" y="5349064"/>
            <a:ext cx="1259232" cy="103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2656" y="-171400"/>
            <a:ext cx="11412760" cy="72728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95536" y="2636911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0,667 h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536" y="3969059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24 h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536" y="5301207"/>
            <a:ext cx="6840760" cy="108012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1 h 30 min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416737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712968" cy="496855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1600" i="1" u="sng" dirty="0" smtClean="0"/>
              <a:t>Použitá literatura: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učebnice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80-7238-431-7.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/>
              <a:t>RAUNER, Karel; HAVEL, Václav; RANDA, Miroslav. </a:t>
            </a:r>
            <a:r>
              <a:rPr lang="cs-CZ" sz="1600" i="1" dirty="0"/>
              <a:t>Fyzika </a:t>
            </a:r>
            <a:r>
              <a:rPr lang="cs-CZ" sz="1600" i="1" dirty="0" smtClean="0"/>
              <a:t>7 </a:t>
            </a:r>
            <a:r>
              <a:rPr lang="cs-CZ" sz="1600" i="1" dirty="0"/>
              <a:t>pracovní sešit pro základní školy a víceletá gymnázia</a:t>
            </a:r>
            <a:r>
              <a:rPr lang="cs-CZ" sz="1600" dirty="0"/>
              <a:t>. Plzeň: Fraus, </a:t>
            </a:r>
            <a:r>
              <a:rPr lang="cs-CZ" sz="1600" dirty="0" smtClean="0"/>
              <a:t>2005, </a:t>
            </a:r>
            <a:r>
              <a:rPr lang="cs-CZ" sz="1600" dirty="0"/>
              <a:t>ISBN </a:t>
            </a:r>
            <a:r>
              <a:rPr lang="cs-CZ" sz="1600" dirty="0" smtClean="0"/>
              <a:t>80-7238-432-5. </a:t>
            </a:r>
            <a:endParaRPr lang="cs-CZ" sz="1600" dirty="0"/>
          </a:p>
          <a:p>
            <a:pPr lvl="0">
              <a:buClr>
                <a:srgbClr val="31B6FD"/>
              </a:buClr>
              <a:buFont typeface="Arial" panose="020B0604020202020204" pitchFamily="34" charset="0"/>
              <a:buChar char="•"/>
            </a:pPr>
            <a:r>
              <a:rPr lang="cs-CZ" sz="1600" i="1" u="sng" dirty="0" smtClean="0">
                <a:solidFill>
                  <a:srgbClr val="073E87"/>
                </a:solidFill>
              </a:rPr>
              <a:t>Jiné zdroje:</a:t>
            </a:r>
            <a:r>
              <a:rPr lang="cs-CZ" sz="1600" dirty="0" smtClean="0"/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1600" dirty="0" smtClean="0"/>
              <a:t>Zdroj obrázků: www.office.microsoft.com</a:t>
            </a:r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1969</TotalTime>
  <Words>756</Words>
  <Application>Microsoft Office PowerPoint</Application>
  <PresentationFormat>Předvádění na obrazovce (4:3)</PresentationFormat>
  <Paragraphs>142</Paragraphs>
  <Slides>17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Vlnění</vt:lpstr>
      <vt:lpstr>Základní škola a Mateřská škola Bílá Třemešná, okres Trutnov</vt:lpstr>
      <vt:lpstr>Anotace</vt:lpstr>
      <vt:lpstr>Doba rovnoměrného pohybu</vt:lpstr>
      <vt:lpstr>Opakujeme: rychlost a dráha rovnoměrného pohybu</vt:lpstr>
      <vt:lpstr>Doba rovnoměrného pohybu</vt:lpstr>
      <vt:lpstr>Na co si dát pozor při výpočtech</vt:lpstr>
      <vt:lpstr>Jak si vzorečky zapamatovat?</vt:lpstr>
      <vt:lpstr>Příklad</vt:lpstr>
      <vt:lpstr>Příklad</vt:lpstr>
      <vt:lpstr>Co jsme se dozvěděli?</vt:lpstr>
      <vt:lpstr>Závěrečné opakování</vt:lpstr>
      <vt:lpstr>Doba rovnoměrného pohybu závisí na dráze:</vt:lpstr>
      <vt:lpstr>Doba rovnoměrného pohybu závisí na rychlosti:</vt:lpstr>
      <vt:lpstr>Při výpočtu doby rovnoměrného pohybu velikost dráhy a velikost rychlosti</vt:lpstr>
      <vt:lpstr>Vyberte nepravdivé tvrzení:</vt:lpstr>
      <vt:lpstr>Trasu dlouhou 6 km ujdeme průměrnou rychlostí 4 km/h za: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Petr Tomek</cp:lastModifiedBy>
  <cp:revision>220</cp:revision>
  <dcterms:created xsi:type="dcterms:W3CDTF">2013-05-10T12:01:16Z</dcterms:created>
  <dcterms:modified xsi:type="dcterms:W3CDTF">2013-11-15T12:28:27Z</dcterms:modified>
</cp:coreProperties>
</file>