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66" r:id="rId5"/>
    <p:sldId id="259" r:id="rId6"/>
    <p:sldId id="265" r:id="rId7"/>
    <p:sldId id="260" r:id="rId8"/>
    <p:sldId id="267" r:id="rId9"/>
    <p:sldId id="268" r:id="rId10"/>
    <p:sldId id="261" r:id="rId11"/>
    <p:sldId id="269" r:id="rId12"/>
    <p:sldId id="25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Obyvatelstvo Asie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VY_32_INOVACE_19_Z7_OBYVATELSTVO </a:t>
          </a:r>
          <a:r>
            <a:rPr lang="cs-CZ" sz="2000" baseline="0" dirty="0" smtClean="0"/>
            <a:t>ASIE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35C01C-9689-4E3C-B7F4-E750A286CC6F}" type="presOf" srcId="{757F3AB3-0718-4624-B441-E567A8F0AB56}" destId="{333A1088-737F-45CB-B68E-254E46348037}" srcOrd="0" destOrd="0" presId="urn:microsoft.com/office/officeart/2005/8/layout/target3"/>
    <dgm:cxn modelId="{725E9F27-A7B6-4F28-AED8-41021BA0D6C1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BD9CD8-B1E7-4323-BDB5-A751C21DAF4E}" type="presOf" srcId="{B651F6E3-6281-48DB-9319-2AEAFDAE7572}" destId="{6BB5E863-4638-4E1D-BFDE-399D028AC4ED}" srcOrd="1" destOrd="0" presId="urn:microsoft.com/office/officeart/2005/8/layout/target3"/>
    <dgm:cxn modelId="{D6C5EE56-7B87-4DDE-BA7D-FEAEA7770395}" type="presOf" srcId="{D8197B8C-B260-4A16-BDF4-0947B075E274}" destId="{25B08C86-7E15-44DC-BE7F-FFB55DD49D12}" srcOrd="0" destOrd="0" presId="urn:microsoft.com/office/officeart/2005/8/layout/target3"/>
    <dgm:cxn modelId="{284C8124-80AB-4278-BC85-A3F29C332BA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22A867-1C40-4ABF-9635-20DF7A2E93FB}" type="presOf" srcId="{D1B46980-6531-4606-95E6-44980827E919}" destId="{6140AFEC-043D-4C43-A2F9-D0F5331DF3A3}" srcOrd="0" destOrd="0" presId="urn:microsoft.com/office/officeart/2005/8/layout/target3"/>
    <dgm:cxn modelId="{1C978483-3BC4-4851-AC4F-4CD41607827B}" type="presOf" srcId="{D1D4F407-5343-4D3F-B5B9-D407B03CAEB4}" destId="{D005CE8C-CC26-4C3E-AC11-E15060ECD759}" srcOrd="0" destOrd="0" presId="urn:microsoft.com/office/officeart/2005/8/layout/target3"/>
    <dgm:cxn modelId="{AA182AB6-FCE6-46DE-B0A9-0188FDCC1B2B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EF1E1E-1527-471A-8010-FA5CA5869500}" type="presOf" srcId="{D1D4F407-5343-4D3F-B5B9-D407B03CAEB4}" destId="{AED2198E-93D5-4001-81B4-73124B309672}" srcOrd="1" destOrd="0" presId="urn:microsoft.com/office/officeart/2005/8/layout/target3"/>
    <dgm:cxn modelId="{35358983-D78A-4791-96FC-E9071A7B2BDA}" type="presParOf" srcId="{333A1088-737F-45CB-B68E-254E46348037}" destId="{F5ABB229-8D3B-4694-996A-96F23CF14429}" srcOrd="0" destOrd="0" presId="urn:microsoft.com/office/officeart/2005/8/layout/target3"/>
    <dgm:cxn modelId="{F3A1F6D3-C2D6-44D2-99D5-B425A34002C3}" type="presParOf" srcId="{333A1088-737F-45CB-B68E-254E46348037}" destId="{F41139FD-01EE-4571-8B17-4FB00FC51163}" srcOrd="1" destOrd="0" presId="urn:microsoft.com/office/officeart/2005/8/layout/target3"/>
    <dgm:cxn modelId="{8CE1200F-76C4-47B8-B83D-BBED44C8820A}" type="presParOf" srcId="{333A1088-737F-45CB-B68E-254E46348037}" destId="{D005CE8C-CC26-4C3E-AC11-E15060ECD759}" srcOrd="2" destOrd="0" presId="urn:microsoft.com/office/officeart/2005/8/layout/target3"/>
    <dgm:cxn modelId="{4EAA7B9D-808F-45F9-B44E-3CBFA2C2B2D2}" type="presParOf" srcId="{333A1088-737F-45CB-B68E-254E46348037}" destId="{2C702D82-9B77-49B7-9568-BB8EB47C3372}" srcOrd="3" destOrd="0" presId="urn:microsoft.com/office/officeart/2005/8/layout/target3"/>
    <dgm:cxn modelId="{AC95B755-77BA-488E-A825-5846FEE6A098}" type="presParOf" srcId="{333A1088-737F-45CB-B68E-254E46348037}" destId="{A52A0455-90FF-4808-ABD0-F02540D31D5A}" srcOrd="4" destOrd="0" presId="urn:microsoft.com/office/officeart/2005/8/layout/target3"/>
    <dgm:cxn modelId="{71FA2DBE-4225-4268-A0FC-5DE4B16EB45A}" type="presParOf" srcId="{333A1088-737F-45CB-B68E-254E46348037}" destId="{6140AFEC-043D-4C43-A2F9-D0F5331DF3A3}" srcOrd="5" destOrd="0" presId="urn:microsoft.com/office/officeart/2005/8/layout/target3"/>
    <dgm:cxn modelId="{0306D971-43CF-4A7B-B298-0C6D0AA0B4D4}" type="presParOf" srcId="{333A1088-737F-45CB-B68E-254E46348037}" destId="{9358AC05-5D7D-4327-9F80-1AD486AEA664}" srcOrd="6" destOrd="0" presId="urn:microsoft.com/office/officeart/2005/8/layout/target3"/>
    <dgm:cxn modelId="{DDD22FBD-9FAE-43D3-881B-B948094B8D3F}" type="presParOf" srcId="{333A1088-737F-45CB-B68E-254E46348037}" destId="{313FC574-E1CD-4FB4-B054-0B805CE0447D}" srcOrd="7" destOrd="0" presId="urn:microsoft.com/office/officeart/2005/8/layout/target3"/>
    <dgm:cxn modelId="{5C6C9E4C-8865-429D-AC05-685F4B1D11F1}" type="presParOf" srcId="{333A1088-737F-45CB-B68E-254E46348037}" destId="{619D679B-A015-4ECF-8348-D1034C574F40}" srcOrd="8" destOrd="0" presId="urn:microsoft.com/office/officeart/2005/8/layout/target3"/>
    <dgm:cxn modelId="{482C4EC6-F6A6-4318-89B9-A625D1C449A1}" type="presParOf" srcId="{333A1088-737F-45CB-B68E-254E46348037}" destId="{322283A8-4A27-4CDA-BAE3-F381106A9174}" srcOrd="9" destOrd="0" presId="urn:microsoft.com/office/officeart/2005/8/layout/target3"/>
    <dgm:cxn modelId="{84396241-D13A-4B9A-A72A-98B49D150D25}" type="presParOf" srcId="{333A1088-737F-45CB-B68E-254E46348037}" destId="{FFC9F71D-1B4F-4AD9-A4A6-86ADEFC8AF5C}" srcOrd="10" destOrd="0" presId="urn:microsoft.com/office/officeart/2005/8/layout/target3"/>
    <dgm:cxn modelId="{DE286DFB-FD69-4623-90FD-508D10232996}" type="presParOf" srcId="{333A1088-737F-45CB-B68E-254E46348037}" destId="{25B08C86-7E15-44DC-BE7F-FFB55DD49D12}" srcOrd="11" destOrd="0" presId="urn:microsoft.com/office/officeart/2005/8/layout/target3"/>
    <dgm:cxn modelId="{A2BB73BC-79FB-4E1E-94A1-34F082A533AB}" type="presParOf" srcId="{333A1088-737F-45CB-B68E-254E46348037}" destId="{AED2198E-93D5-4001-81B4-73124B309672}" srcOrd="12" destOrd="0" presId="urn:microsoft.com/office/officeart/2005/8/layout/target3"/>
    <dgm:cxn modelId="{B583934A-A0A9-4E60-A07B-3529ECECA513}" type="presParOf" srcId="{333A1088-737F-45CB-B68E-254E46348037}" destId="{2BE915AB-18AA-4053-B92C-3BFC9ED204BB}" srcOrd="13" destOrd="0" presId="urn:microsoft.com/office/officeart/2005/8/layout/target3"/>
    <dgm:cxn modelId="{D9A27D4A-A5AD-4526-AA37-7B0B2331FF71}" type="presParOf" srcId="{333A1088-737F-45CB-B68E-254E46348037}" destId="{6BB5E863-4638-4E1D-BFDE-399D028AC4ED}" srcOrd="14" destOrd="0" presId="urn:microsoft.com/office/officeart/2005/8/layout/target3"/>
    <dgm:cxn modelId="{26FF158A-E07A-4F82-AB2E-39D8CED4CF50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VY_32_INOVACE_19_Z7_OBYVATELSTVO </a:t>
          </a:r>
          <a:r>
            <a:rPr lang="cs-CZ" sz="2000" kern="1200" baseline="0" dirty="0" smtClean="0"/>
            <a:t>ASIE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Obyvatelstvo Asie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826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37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120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419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091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644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401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740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435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461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460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01B332-DC80-40D7-A47D-D932A90A5ACE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5D9F9-11CA-484A-98BE-48B9F54C1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409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alai_Lama_1430_Luca_Galuzzi_2007crop.jpg" TargetMode="External"/><Relationship Id="rId3" Type="http://schemas.openxmlformats.org/officeDocument/2006/relationships/hyperlink" Target="http://cs.wikipedia.org/wiki/Soubor:Shanghai_-_Nanjing_Road.jpeg" TargetMode="External"/><Relationship Id="rId7" Type="http://schemas.openxmlformats.org/officeDocument/2006/relationships/hyperlink" Target="http://cs.wikipedia.org/wiki/Soubor:Buddha_lantau.jpg" TargetMode="External"/><Relationship Id="rId2" Type="http://schemas.openxmlformats.org/officeDocument/2006/relationships/hyperlink" Target="http://cs.wikipedia.org/wiki/Soubor:Mongolia_G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he_Holy_Mosque_in_Mecca.jpg" TargetMode="External"/><Relationship Id="rId5" Type="http://schemas.openxmlformats.org/officeDocument/2006/relationships/hyperlink" Target="http://cs.wikipedia.org/wiki/Soubor:Israel-Western_Wall.jpg" TargetMode="External"/><Relationship Id="rId4" Type="http://schemas.openxmlformats.org/officeDocument/2006/relationships/hyperlink" Target="http://upload.wikimedia.org/wikipedia/commons/b/b1/People_of_Tibet13.jpg" TargetMode="External"/><Relationship Id="rId9" Type="http://schemas.openxmlformats.org/officeDocument/2006/relationships/hyperlink" Target="http://1.bp.blogspot.com/-cVHL1vDuEgo/TnGIGB_d6SI/AAAAAAAABFc/qPuZR4VKzv0/s1600/Shanghai3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8920934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Obyvatelstvo Asie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únor 2013  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40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/>
              <a:t>Obyvatelstvo Asie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1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starověké civilizace vznikaly v povodí velkých řek(úrodné oblasti)</a:t>
            </a:r>
          </a:p>
          <a:p>
            <a:r>
              <a:rPr lang="cs-CZ" dirty="0" smtClean="0"/>
              <a:t>nejméně jsou obydleny oblasti s věčně zmrzlou půdou, horské a pouštní oblasti, oblast tajgy, deštné pralesy</a:t>
            </a:r>
          </a:p>
          <a:p>
            <a:r>
              <a:rPr lang="cs-CZ" dirty="0"/>
              <a:t>v</a:t>
            </a:r>
            <a:r>
              <a:rPr lang="cs-CZ" dirty="0" smtClean="0"/>
              <a:t> roce 2011 dosáhl počet obyvatel Asie 4,1 miliardy</a:t>
            </a:r>
          </a:p>
          <a:p>
            <a:r>
              <a:rPr lang="cs-CZ" dirty="0"/>
              <a:t>p</a:t>
            </a:r>
            <a:r>
              <a:rPr lang="cs-CZ" dirty="0" smtClean="0"/>
              <a:t>olovinu tvoří obyvatelstvo do 20 let</a:t>
            </a:r>
          </a:p>
        </p:txBody>
      </p:sp>
    </p:spTree>
    <p:extLst>
      <p:ext uri="{BB962C8B-B14F-4D97-AF65-F5344CB8AC3E}">
        <p14:creationId xmlns:p14="http://schemas.microsoft.com/office/powerpoint/2010/main" val="3209981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r>
              <a:rPr lang="cs-CZ" dirty="0"/>
              <a:t>rozmístění obyvatelstva je nerovnoměrné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Soubor:Mongolia G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349"/>
            <a:ext cx="4044815" cy="303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Shanghai - Nanjing Road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24944"/>
            <a:ext cx="4205561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21297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rajina v Mongolsku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616530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Shanghai</a:t>
            </a:r>
            <a:r>
              <a:rPr lang="cs-CZ" dirty="0" smtClean="0"/>
              <a:t> (Čína)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58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nejvíce obyvatel má Čína(1,3 </a:t>
            </a:r>
            <a:r>
              <a:rPr lang="cs-CZ" dirty="0" err="1" smtClean="0"/>
              <a:t>mld</a:t>
            </a:r>
            <a:r>
              <a:rPr lang="cs-CZ" dirty="0" smtClean="0"/>
              <a:t>, 2002)</a:t>
            </a:r>
          </a:p>
          <a:p>
            <a:r>
              <a:rPr lang="cs-CZ" dirty="0"/>
              <a:t>p</a:t>
            </a:r>
            <a:r>
              <a:rPr lang="cs-CZ" dirty="0" smtClean="0"/>
              <a:t>očet obyvatel roste prudce</a:t>
            </a:r>
          </a:p>
          <a:p>
            <a:r>
              <a:rPr lang="cs-CZ" dirty="0"/>
              <a:t>v</a:t>
            </a:r>
            <a:r>
              <a:rPr lang="cs-CZ" dirty="0" smtClean="0"/>
              <a:t>ysoký přirozený přírůstek má Indie a arabské země</a:t>
            </a:r>
          </a:p>
          <a:p>
            <a:r>
              <a:rPr lang="cs-CZ" dirty="0"/>
              <a:t>žijí zde přibližně 2/3 obyvatel </a:t>
            </a:r>
            <a:r>
              <a:rPr lang="cs-CZ" dirty="0" smtClean="0"/>
              <a:t>světa</a:t>
            </a:r>
          </a:p>
          <a:p>
            <a:r>
              <a:rPr lang="cs-CZ" dirty="0" smtClean="0"/>
              <a:t>většina obyvatel žije ve vesnicích, kde je nízká životní úroveň v porovnání s velkoměsty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9489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r>
              <a:rPr lang="cs-CZ" dirty="0"/>
              <a:t>zastoupeny všechny rasy, převládá žlutá rasa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http://upload.wikimedia.org/wikipedia/commons/b/b1/People_of_Tibet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980727"/>
            <a:ext cx="4435392" cy="5678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493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Náboženství:</a:t>
            </a:r>
          </a:p>
          <a:p>
            <a:pPr marL="0" indent="0">
              <a:buNone/>
            </a:pPr>
            <a:endParaRPr lang="cs-CZ" b="1" u="sng" dirty="0"/>
          </a:p>
          <a:p>
            <a:r>
              <a:rPr lang="cs-CZ" dirty="0"/>
              <a:t>na území Asie vznikl hinduismus, budhismus, islám a </a:t>
            </a:r>
            <a:r>
              <a:rPr lang="cs-CZ" dirty="0" smtClean="0"/>
              <a:t>křesťanství a judaismus</a:t>
            </a:r>
          </a:p>
          <a:p>
            <a:r>
              <a:rPr lang="cs-CZ" dirty="0" smtClean="0"/>
              <a:t>křesťanství převládá v Rusku, islám v jihozápadní a západní Asii, hinduismus na poloostrově Přední Indie, na Zadní Indii budhismus, ve východní Číně konfucianismus, v Japonsku šintoismus, v Izraeli judaismus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86166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" name="Picture 2" descr="Soubor:Israel-Western W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53" y="332656"/>
            <a:ext cx="3048273" cy="4064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71453" y="4652839"/>
            <a:ext cx="3192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zeď </a:t>
            </a:r>
            <a:r>
              <a:rPr lang="cs-CZ" dirty="0" smtClean="0"/>
              <a:t>nářků v Jeruzalémě</a:t>
            </a:r>
          </a:p>
          <a:p>
            <a:r>
              <a:rPr lang="cs-CZ" dirty="0" smtClean="0"/>
              <a:t>(judaismus)</a:t>
            </a:r>
            <a:endParaRPr lang="cs-CZ" dirty="0"/>
          </a:p>
        </p:txBody>
      </p:sp>
      <p:pic>
        <p:nvPicPr>
          <p:cNvPr id="1026" name="Picture 2" descr="Soubor:The Holy Mosque in Mecc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1772816"/>
            <a:ext cx="5280587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707903" y="5949280"/>
            <a:ext cx="4248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outní místo islámu - Mekka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39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2689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015" y="260648"/>
            <a:ext cx="5942099" cy="5605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16015" y="6093296"/>
            <a:ext cx="4628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Buddha – zakladatel buddhismu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329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b="1" u="sng" dirty="0" smtClean="0"/>
              <a:t>Problémy:</a:t>
            </a:r>
          </a:p>
          <a:p>
            <a:pPr marL="0" indent="0">
              <a:buNone/>
            </a:pPr>
            <a:endParaRPr lang="cs-CZ" u="sng" dirty="0" smtClean="0"/>
          </a:p>
          <a:p>
            <a:r>
              <a:rPr lang="cs-CZ" dirty="0"/>
              <a:t>p</a:t>
            </a:r>
            <a:r>
              <a:rPr lang="cs-CZ" dirty="0" smtClean="0"/>
              <a:t>roblém se zajištěním výživy velkého počtu obyvatel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orušování lidských práv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jaderné nebezpečí v diktátorských režimech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alá gramotnost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álečné konflikty, náboženské konflikty</a:t>
            </a:r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464243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Soubor:Dalai Lama 1430 Luca Galuzzi 2007cr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0"/>
            <a:ext cx="3816424" cy="6297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6297626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tibetský duchovní vůdce Dalajláma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6367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600" b="1" u="sng" dirty="0" smtClean="0"/>
              <a:t>Citace: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cs.wikipedia.org/wiki/Soubor:Mongolia_Ger.jpg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http://cs.wikipedia.org/wiki/Soubor:Shanghai_-_</a:t>
            </a:r>
            <a:r>
              <a:rPr lang="cs-CZ" dirty="0" smtClean="0">
                <a:hlinkClick r:id="rId3"/>
              </a:rPr>
              <a:t>Nanjing_Road.jpeg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upload.wikimedia.org/wikipedia/commons/b/b1/People_of_Tibet13.jpg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cs.wikipedia.org/wiki/Soubor:Israel-Western_Wall.jpg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cs.wikipedia.org/wiki/Soubor:The_Holy_Mosque_in_Mecca.jpg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cs.wikipedia.org/wiki/Soubor:Buddha_lantau.jpg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8"/>
              </a:rPr>
              <a:t>http://cs.wikipedia.org/wiki/Soubor:Dalai_Lama_1430_Luca_Galuzzi_2007crop.jpg</a:t>
            </a:r>
            <a:endParaRPr lang="cs-CZ" dirty="0" smtClean="0">
              <a:hlinkClick r:id="rId9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DVOŘÁK</a:t>
            </a:r>
            <a:r>
              <a:rPr lang="cs-CZ" dirty="0">
                <a:solidFill>
                  <a:srgbClr val="002060"/>
                </a:solidFill>
              </a:rPr>
              <a:t>, Jiří. Mgr. KOHOUTOVÁ, Alice. RNDr. TAIBR, Pavel. Mgr. Zeměpis 7. 1. vydání. Plzeň: Fraus, 2005. ISBN 80-7238-304-3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568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91264" cy="5793507"/>
          </a:xfrm>
        </p:spPr>
        <p:txBody>
          <a:bodyPr/>
          <a:lstStyle/>
          <a:p>
            <a:pPr>
              <a:buNone/>
            </a:pPr>
            <a:r>
              <a:rPr lang="cs-CZ" b="1" u="sng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Anotace:</a:t>
            </a:r>
          </a:p>
          <a:p>
            <a:pPr algn="just"/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výklad – charakteristika obyvatelstva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Asie, </a:t>
            </a:r>
            <a:r>
              <a:rPr lang="cs-CZ" dirty="0"/>
              <a:t>určeno pro práci s interaktivní tabulí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797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452</TotalTime>
  <Words>303</Words>
  <Application>Microsoft Office PowerPoint</Application>
  <PresentationFormat>Předvádění na obrazovce (4:3)</PresentationFormat>
  <Paragraphs>62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Obyvatelstvo Asie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OBYVATELSTVO ASIE</dc:title>
  <dc:creator>hajkovi</dc:creator>
  <cp:lastModifiedBy>hajkovi</cp:lastModifiedBy>
  <cp:revision>24</cp:revision>
  <dcterms:created xsi:type="dcterms:W3CDTF">2013-03-30T09:35:45Z</dcterms:created>
  <dcterms:modified xsi:type="dcterms:W3CDTF">2013-11-10T11:54:58Z</dcterms:modified>
</cp:coreProperties>
</file>