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B3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Kanada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VY_32_INOVACE_12_Z7_KANADA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D71679-80A0-45F3-B547-66174E463154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E9C5D9-5DB4-4A90-A0F1-4F9497F2C874}" type="presOf" srcId="{D8197B8C-B260-4A16-BDF4-0947B075E274}" destId="{5A5FFA88-C948-4069-8E93-59FA12366E83}" srcOrd="1" destOrd="0" presId="urn:microsoft.com/office/officeart/2005/8/layout/target3"/>
    <dgm:cxn modelId="{DADC945F-FD4F-4C5C-8853-522586665D9A}" type="presOf" srcId="{B651F6E3-6281-48DB-9319-2AEAFDAE7572}" destId="{619D679B-A015-4ECF-8348-D1034C574F40}" srcOrd="0" destOrd="0" presId="urn:microsoft.com/office/officeart/2005/8/layout/target3"/>
    <dgm:cxn modelId="{C35D0CBF-AEEE-40B2-B75B-99EB218D4326}" type="presOf" srcId="{B651F6E3-6281-48DB-9319-2AEAFDAE7572}" destId="{6BB5E863-4638-4E1D-BFDE-399D028AC4ED}" srcOrd="1" destOrd="0" presId="urn:microsoft.com/office/officeart/2005/8/layout/target3"/>
    <dgm:cxn modelId="{63256657-A2E7-4298-B8C8-C997637DF74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97408D-0B08-417A-9158-6BA0DC323B4C}" type="presOf" srcId="{D1B46980-6531-4606-95E6-44980827E919}" destId="{2BE915AB-18AA-4053-B92C-3BFC9ED204BB}" srcOrd="1" destOrd="0" presId="urn:microsoft.com/office/officeart/2005/8/layout/target3"/>
    <dgm:cxn modelId="{D4B3505C-D0C5-4538-A919-52D1FC7851A6}" type="presOf" srcId="{D1B46980-6531-4606-95E6-44980827E919}" destId="{6140AFEC-043D-4C43-A2F9-D0F5331DF3A3}" srcOrd="0" destOrd="0" presId="urn:microsoft.com/office/officeart/2005/8/layout/target3"/>
    <dgm:cxn modelId="{67738BC9-E99D-44EC-B7F4-5ACD2A577F2A}" type="presOf" srcId="{D8197B8C-B260-4A16-BDF4-0947B075E274}" destId="{25B08C86-7E15-44DC-BE7F-FFB55DD49D12}" srcOrd="0" destOrd="0" presId="urn:microsoft.com/office/officeart/2005/8/layout/target3"/>
    <dgm:cxn modelId="{09E48165-3898-4964-9A75-BC2A9F8A7B9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C3FA106-16EB-48B1-AADF-03B62E05DD26}" type="presParOf" srcId="{333A1088-737F-45CB-B68E-254E46348037}" destId="{F5ABB229-8D3B-4694-996A-96F23CF14429}" srcOrd="0" destOrd="0" presId="urn:microsoft.com/office/officeart/2005/8/layout/target3"/>
    <dgm:cxn modelId="{41F4E890-5A15-4FAD-9F41-34573B1826EF}" type="presParOf" srcId="{333A1088-737F-45CB-B68E-254E46348037}" destId="{F41139FD-01EE-4571-8B17-4FB00FC51163}" srcOrd="1" destOrd="0" presId="urn:microsoft.com/office/officeart/2005/8/layout/target3"/>
    <dgm:cxn modelId="{E698AC62-7C96-46C1-88E7-7D9C52156827}" type="presParOf" srcId="{333A1088-737F-45CB-B68E-254E46348037}" destId="{D005CE8C-CC26-4C3E-AC11-E15060ECD759}" srcOrd="2" destOrd="0" presId="urn:microsoft.com/office/officeart/2005/8/layout/target3"/>
    <dgm:cxn modelId="{F14E9CBB-3AAE-4F83-8C94-5E3F5C8DA145}" type="presParOf" srcId="{333A1088-737F-45CB-B68E-254E46348037}" destId="{2C702D82-9B77-49B7-9568-BB8EB47C3372}" srcOrd="3" destOrd="0" presId="urn:microsoft.com/office/officeart/2005/8/layout/target3"/>
    <dgm:cxn modelId="{27D98F8C-A12A-4CC7-8818-60F5BCF6685D}" type="presParOf" srcId="{333A1088-737F-45CB-B68E-254E46348037}" destId="{A52A0455-90FF-4808-ABD0-F02540D31D5A}" srcOrd="4" destOrd="0" presId="urn:microsoft.com/office/officeart/2005/8/layout/target3"/>
    <dgm:cxn modelId="{6DE6BE4D-4105-43E3-A879-E8B302E6905F}" type="presParOf" srcId="{333A1088-737F-45CB-B68E-254E46348037}" destId="{6140AFEC-043D-4C43-A2F9-D0F5331DF3A3}" srcOrd="5" destOrd="0" presId="urn:microsoft.com/office/officeart/2005/8/layout/target3"/>
    <dgm:cxn modelId="{2ADFD607-F383-4456-92F1-079978A8E42F}" type="presParOf" srcId="{333A1088-737F-45CB-B68E-254E46348037}" destId="{9358AC05-5D7D-4327-9F80-1AD486AEA664}" srcOrd="6" destOrd="0" presId="urn:microsoft.com/office/officeart/2005/8/layout/target3"/>
    <dgm:cxn modelId="{719E30D2-C23F-4A89-8B3B-3A5C90CEB6C4}" type="presParOf" srcId="{333A1088-737F-45CB-B68E-254E46348037}" destId="{313FC574-E1CD-4FB4-B054-0B805CE0447D}" srcOrd="7" destOrd="0" presId="urn:microsoft.com/office/officeart/2005/8/layout/target3"/>
    <dgm:cxn modelId="{0E5A68F8-70C7-48D6-9231-9C7765C93809}" type="presParOf" srcId="{333A1088-737F-45CB-B68E-254E46348037}" destId="{619D679B-A015-4ECF-8348-D1034C574F40}" srcOrd="8" destOrd="0" presId="urn:microsoft.com/office/officeart/2005/8/layout/target3"/>
    <dgm:cxn modelId="{60DF7884-1053-4C66-BECD-17304F2048BC}" type="presParOf" srcId="{333A1088-737F-45CB-B68E-254E46348037}" destId="{322283A8-4A27-4CDA-BAE3-F381106A9174}" srcOrd="9" destOrd="0" presId="urn:microsoft.com/office/officeart/2005/8/layout/target3"/>
    <dgm:cxn modelId="{17BEFC6C-437C-4D26-97DD-7235F165CEB0}" type="presParOf" srcId="{333A1088-737F-45CB-B68E-254E46348037}" destId="{FFC9F71D-1B4F-4AD9-A4A6-86ADEFC8AF5C}" srcOrd="10" destOrd="0" presId="urn:microsoft.com/office/officeart/2005/8/layout/target3"/>
    <dgm:cxn modelId="{10B53075-2C0C-429A-8631-90DC56230716}" type="presParOf" srcId="{333A1088-737F-45CB-B68E-254E46348037}" destId="{25B08C86-7E15-44DC-BE7F-FFB55DD49D12}" srcOrd="11" destOrd="0" presId="urn:microsoft.com/office/officeart/2005/8/layout/target3"/>
    <dgm:cxn modelId="{AF570B4E-9921-42E1-A3F8-FA78F135315D}" type="presParOf" srcId="{333A1088-737F-45CB-B68E-254E46348037}" destId="{AED2198E-93D5-4001-81B4-73124B309672}" srcOrd="12" destOrd="0" presId="urn:microsoft.com/office/officeart/2005/8/layout/target3"/>
    <dgm:cxn modelId="{710C9407-E508-49DD-8AD1-6C2D5AAF27B4}" type="presParOf" srcId="{333A1088-737F-45CB-B68E-254E46348037}" destId="{2BE915AB-18AA-4053-B92C-3BFC9ED204BB}" srcOrd="13" destOrd="0" presId="urn:microsoft.com/office/officeart/2005/8/layout/target3"/>
    <dgm:cxn modelId="{AEF5927A-C42B-4039-8222-F1E8A146A15C}" type="presParOf" srcId="{333A1088-737F-45CB-B68E-254E46348037}" destId="{6BB5E863-4638-4E1D-BFDE-399D028AC4ED}" srcOrd="14" destOrd="0" presId="urn:microsoft.com/office/officeart/2005/8/layout/target3"/>
    <dgm:cxn modelId="{01CD8806-4D92-44D8-8937-35E3E4751D57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VY_32_INOVACE_12_Z7_KANADA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Kanada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3FECD-9FEA-4B63-A6A4-BA4878351CC4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5659D-CE41-44DD-8C15-E41F755C26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546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719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250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08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346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624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232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56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417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31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071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44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B3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56EC5-4811-4588-AA81-93EA64C948D2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3EF64B-94D2-438B-992D-C411507E2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375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anada" TargetMode="External"/><Relationship Id="rId3" Type="http://schemas.openxmlformats.org/officeDocument/2006/relationships/hyperlink" Target="http://cs.wikipedia.org/wiki/Soubor:Canada_(orthographic_projection).svg" TargetMode="External"/><Relationship Id="rId7" Type="http://schemas.openxmlformats.org/officeDocument/2006/relationships/hyperlink" Target="http://cs.wikipedia.org/wiki/Soubor:Elizabeth_II_greets_NASA_GSFC_employees,_May_8,_2007_edit.jpg" TargetMode="External"/><Relationship Id="rId2" Type="http://schemas.openxmlformats.org/officeDocument/2006/relationships/hyperlink" Target="http://cs.wikipedia.org/wiki/Soubor:Flag_of_Canad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nuit_women_1907.jpg" TargetMode="External"/><Relationship Id="rId5" Type="http://schemas.openxmlformats.org/officeDocument/2006/relationships/hyperlink" Target="http://cs.wikipedia.org/wiki/Soubor:Edward_S._Curtis_Collection_People_013.jpg" TargetMode="External"/><Relationship Id="rId4" Type="http://schemas.openxmlformats.org/officeDocument/2006/relationships/hyperlink" Target="http://cs.wikipedia.org/wiki/Soubor:Geopolitical_map_of_Canada.p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595972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Kanada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</a:t>
            </a:r>
            <a:r>
              <a:rPr lang="cs-CZ" smtClean="0"/>
              <a:t>:  prosinec 2012                                                                                 </a:t>
            </a:r>
            <a:r>
              <a:rPr lang="cs-CZ" dirty="0" smtClean="0"/>
              <a:t>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43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/>
              <a:t>Kanada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082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435280" cy="6192688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Základní údaje:</a:t>
            </a:r>
          </a:p>
          <a:p>
            <a:pPr marL="0" indent="0">
              <a:buNone/>
            </a:pPr>
            <a:endParaRPr lang="cs-CZ" b="1" u="sng" dirty="0"/>
          </a:p>
          <a:p>
            <a:r>
              <a:rPr lang="cs-CZ" dirty="0" smtClean="0"/>
              <a:t>hlavní město – Ottawa</a:t>
            </a:r>
          </a:p>
          <a:p>
            <a:endParaRPr lang="cs-CZ" dirty="0"/>
          </a:p>
          <a:p>
            <a:r>
              <a:rPr lang="cs-CZ" dirty="0" smtClean="0"/>
              <a:t>rozloha - </a:t>
            </a:r>
            <a:r>
              <a:rPr lang="cs-CZ" dirty="0"/>
              <a:t>9 984 670 </a:t>
            </a:r>
            <a:r>
              <a:rPr lang="cs-CZ" dirty="0" smtClean="0"/>
              <a:t>km² (2. největší stát světa)</a:t>
            </a:r>
          </a:p>
          <a:p>
            <a:endParaRPr lang="cs-CZ" dirty="0"/>
          </a:p>
          <a:p>
            <a:r>
              <a:rPr lang="cs-CZ" dirty="0" smtClean="0"/>
              <a:t>stát. zřízení - federativní konstituční monarchie</a:t>
            </a:r>
          </a:p>
          <a:p>
            <a:endParaRPr lang="cs-CZ" dirty="0"/>
          </a:p>
          <a:p>
            <a:r>
              <a:rPr lang="cs-CZ" dirty="0" smtClean="0"/>
              <a:t>vznik – 1. 7. 1867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66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ublic\Pictures\Canada_(orthographic_projection).svg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3656409" cy="365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407707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poloha Kanady v Severní Americe</a:t>
            </a:r>
            <a:endParaRPr lang="cs-CZ" dirty="0"/>
          </a:p>
        </p:txBody>
      </p:sp>
      <p:pic>
        <p:nvPicPr>
          <p:cNvPr id="1027" name="Picture 3" descr="C:\Users\Public\Pictures\Flag_of_Canada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15335"/>
            <a:ext cx="4124276" cy="206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558924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kanadská vlajka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81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496944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Přírodní poměry:</a:t>
            </a:r>
          </a:p>
          <a:p>
            <a:r>
              <a:rPr lang="cs-CZ" dirty="0" smtClean="0"/>
              <a:t>členité pobřeží, mnoho ostrovů – Baffinův, Newfoundland</a:t>
            </a:r>
          </a:p>
          <a:p>
            <a:r>
              <a:rPr lang="cs-CZ" dirty="0" smtClean="0"/>
              <a:t>povrch – Kordillery, Arktická nížina</a:t>
            </a:r>
          </a:p>
          <a:p>
            <a:r>
              <a:rPr lang="cs-CZ" dirty="0" smtClean="0"/>
              <a:t>hustá říční síť – doprava, výroba el. energie</a:t>
            </a:r>
          </a:p>
          <a:p>
            <a:r>
              <a:rPr lang="cs-CZ" dirty="0" smtClean="0"/>
              <a:t>Mackenzie, řeka Sv. Vavřince</a:t>
            </a:r>
          </a:p>
          <a:p>
            <a:r>
              <a:rPr lang="cs-CZ" dirty="0" smtClean="0"/>
              <a:t>jezera ledovcového původu – Velká kanadsko-americká jezera, Velké Medvědí, Velké Otročí</a:t>
            </a:r>
          </a:p>
          <a:p>
            <a:r>
              <a:rPr lang="cs-CZ" dirty="0" smtClean="0"/>
              <a:t>Niagarské vodopády – mezi Erijským a Ontariem</a:t>
            </a:r>
          </a:p>
          <a:p>
            <a:r>
              <a:rPr lang="cs-CZ" dirty="0" smtClean="0"/>
              <a:t>lesy – 1/3 území</a:t>
            </a:r>
          </a:p>
          <a:p>
            <a:r>
              <a:rPr lang="cs-CZ" dirty="0" smtClean="0"/>
              <a:t>podnebí – sever polární, jih mírné vnitrozemské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20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576263"/>
            <a:ext cx="64770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638132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Kanady, správní členění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8069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5865515"/>
          </a:xfrm>
        </p:spPr>
        <p:txBody>
          <a:bodyPr/>
          <a:lstStyle/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Hospodářství:</a:t>
            </a:r>
          </a:p>
          <a:p>
            <a:pPr marL="0" indent="0">
              <a:buNone/>
            </a:pPr>
            <a:endParaRPr lang="cs-CZ" b="1" u="sng" dirty="0"/>
          </a:p>
          <a:p>
            <a:r>
              <a:rPr lang="cs-CZ" dirty="0" smtClean="0"/>
              <a:t>velké nerostné bohatství</a:t>
            </a:r>
          </a:p>
          <a:p>
            <a:endParaRPr lang="cs-CZ" dirty="0"/>
          </a:p>
          <a:p>
            <a:r>
              <a:rPr lang="cs-CZ" dirty="0" smtClean="0"/>
              <a:t>nikl, uran, zinek, ropa a zemní plyn</a:t>
            </a:r>
          </a:p>
          <a:p>
            <a:endParaRPr lang="cs-CZ" dirty="0"/>
          </a:p>
          <a:p>
            <a:r>
              <a:rPr lang="cs-CZ" dirty="0" smtClean="0"/>
              <a:t>důležitý vývoz dřeva a zpracování ryb</a:t>
            </a:r>
          </a:p>
          <a:p>
            <a:endParaRPr lang="cs-CZ" dirty="0"/>
          </a:p>
          <a:p>
            <a:r>
              <a:rPr lang="cs-CZ" dirty="0" smtClean="0"/>
              <a:t>60% el. energie ve vodních elektrárnách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1466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17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88640"/>
            <a:ext cx="2280076" cy="326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Soubor:Inuit women 19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1774"/>
            <a:ext cx="3354729" cy="407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Elizabeth II greets NASA GSFC employees, May 8, 2007 edi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96952"/>
            <a:ext cx="2340287" cy="3237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5537" y="3645024"/>
            <a:ext cx="2280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I</a:t>
            </a:r>
            <a:r>
              <a:rPr lang="cs-CZ" dirty="0" smtClean="0"/>
              <a:t>ndián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436510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Eskymačka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638132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ritská královna Alžběta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050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Obyvatelstvo: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 smtClean="0"/>
              <a:t>počet obyvatel – 34 milionů</a:t>
            </a:r>
          </a:p>
          <a:p>
            <a:r>
              <a:rPr lang="cs-CZ" dirty="0" smtClean="0"/>
              <a:t>velmi řídké osídlení, nerovnoměrné rozmístění</a:t>
            </a:r>
          </a:p>
          <a:p>
            <a:r>
              <a:rPr lang="cs-CZ" dirty="0" smtClean="0"/>
              <a:t>původní obyvatelé – Indiáni, Eskymáci (2%)</a:t>
            </a:r>
          </a:p>
          <a:p>
            <a:r>
              <a:rPr lang="cs-CZ" dirty="0" smtClean="0"/>
              <a:t>úřední jazyky – angličtina, francouzština</a:t>
            </a:r>
          </a:p>
          <a:p>
            <a:r>
              <a:rPr lang="cs-CZ" dirty="0" smtClean="0"/>
              <a:t>dělí se na 10 provincií a 3 teritoria</a:t>
            </a:r>
          </a:p>
          <a:p>
            <a:r>
              <a:rPr lang="cs-CZ" dirty="0" smtClean="0"/>
              <a:t>města – Ottawa, Montreal, Toronto, Vancouver, Calgary, Winnipeg</a:t>
            </a:r>
          </a:p>
          <a:p>
            <a:r>
              <a:rPr lang="cs-CZ" dirty="0" smtClean="0"/>
              <a:t>kolébka ledního hokeje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29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435280" cy="61926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Citace:</a:t>
            </a:r>
          </a:p>
          <a:p>
            <a:pPr marL="0" indent="0">
              <a:buNone/>
            </a:pPr>
            <a:r>
              <a:rPr lang="cs-CZ" sz="2200" u="sng" dirty="0">
                <a:hlinkClick r:id="rId2"/>
              </a:rPr>
              <a:t>http://cs.wikipedia.org/wiki/Soubor:Flag_of_Canada.svg</a:t>
            </a:r>
            <a:endParaRPr lang="cs-CZ" sz="2200" dirty="0"/>
          </a:p>
          <a:p>
            <a:pPr marL="0" indent="0">
              <a:buNone/>
            </a:pPr>
            <a:r>
              <a:rPr lang="cs-CZ" sz="2200" u="sng" dirty="0">
                <a:hlinkClick r:id="rId3"/>
              </a:rPr>
              <a:t>http://cs.wikipedia.org/wiki/Soubor:Canada_(orthographic_projection).</a:t>
            </a:r>
            <a:r>
              <a:rPr lang="cs-CZ" sz="2200" u="sng" dirty="0" smtClean="0">
                <a:hlinkClick r:id="rId3"/>
              </a:rPr>
              <a:t>svg</a:t>
            </a:r>
            <a:endParaRPr lang="cs-CZ" sz="2200" u="sng" dirty="0" smtClean="0"/>
          </a:p>
          <a:p>
            <a:pPr marL="0" indent="0">
              <a:buNone/>
            </a:pP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cs.wikipedia.org/wiki/Soubor:Geopolitical_map_of_Canada.png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5"/>
              </a:rPr>
              <a:t>http://cs.wikipedia.org/wiki/Soubor:Edward_S._</a:t>
            </a:r>
            <a:r>
              <a:rPr lang="cs-CZ" sz="2400" dirty="0" smtClean="0">
                <a:hlinkClick r:id="rId5"/>
              </a:rPr>
              <a:t>Curtis_Collection_People_013.jpg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cs.wikipedia.org/wiki/Soubor:Inuit_women_1907.jpg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7"/>
              </a:rPr>
              <a:t>http://cs.wikipedia.org/wiki/Soubor:Elizabeth_II_greets_NASA_GSFC_employees,_May_8,_2007_edit.jpg</a:t>
            </a:r>
            <a:endParaRPr lang="cs-CZ" sz="2200" dirty="0"/>
          </a:p>
          <a:p>
            <a:pPr marL="0" indent="0">
              <a:buNone/>
            </a:pPr>
            <a:r>
              <a:rPr lang="cs-CZ" sz="2200" dirty="0" smtClean="0">
                <a:hlinkClick r:id="rId8"/>
              </a:rPr>
              <a:t>http</a:t>
            </a:r>
            <a:r>
              <a:rPr lang="cs-CZ" sz="2200" dirty="0">
                <a:hlinkClick r:id="rId8"/>
              </a:rPr>
              <a:t>://cs.wikipedia.org/wiki/Kanada</a:t>
            </a:r>
            <a:endParaRPr lang="cs-CZ" sz="2200" u="sng" dirty="0" smtClean="0"/>
          </a:p>
          <a:p>
            <a:pPr marL="0" indent="0" algn="just">
              <a:buNone/>
            </a:pPr>
            <a:r>
              <a:rPr lang="cs-CZ" sz="2200" dirty="0">
                <a:solidFill>
                  <a:srgbClr val="002060"/>
                </a:solidFill>
              </a:rPr>
              <a:t>KAŠPAROVSKÝ, Karel. Zeměpis II. v kostce pro SŠ. 1. vydání. Praha: Fragment, 2008. ISBN </a:t>
            </a:r>
            <a:r>
              <a:rPr lang="cs-CZ" sz="2200" dirty="0" smtClean="0">
                <a:solidFill>
                  <a:srgbClr val="002060"/>
                </a:solidFill>
              </a:rPr>
              <a:t>978-80-253-0585-0</a:t>
            </a:r>
          </a:p>
          <a:p>
            <a:pPr marL="0" indent="0" algn="just">
              <a:buNone/>
            </a:pPr>
            <a:r>
              <a:rPr lang="cs-CZ" sz="2200" dirty="0">
                <a:solidFill>
                  <a:srgbClr val="002060"/>
                </a:solidFill>
              </a:rPr>
              <a:t>DVOŘÁK, Jiří. Mgr. KOHOUTOVÁ, Alice. RNDr. TAIBR, Pavel. Mgr. Zeměpis 7. 1. vydání. Plzeň: Fraus, 2005. ISBN 80-7238-304-3</a:t>
            </a:r>
          </a:p>
          <a:p>
            <a:pPr marL="0" indent="0" algn="just">
              <a:buNone/>
            </a:pPr>
            <a:endParaRPr lang="cs-CZ" sz="2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200" u="sng" dirty="0" smtClean="0"/>
          </a:p>
          <a:p>
            <a:endParaRPr lang="cs-CZ" sz="2200" b="1" u="sng" dirty="0"/>
          </a:p>
        </p:txBody>
      </p:sp>
    </p:spTree>
    <p:extLst>
      <p:ext uri="{BB962C8B-B14F-4D97-AF65-F5344CB8AC3E}">
        <p14:creationId xmlns:p14="http://schemas.microsoft.com/office/powerpoint/2010/main" val="217829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>
              <a:buNone/>
            </a:pPr>
            <a:r>
              <a:rPr lang="cs-CZ" b="1" u="sng" dirty="0"/>
              <a:t>Anotace:</a:t>
            </a:r>
          </a:p>
          <a:p>
            <a:pPr algn="just"/>
            <a:r>
              <a:rPr lang="cs-CZ" dirty="0"/>
              <a:t>výklad – popis státu z různých hledisek, určeno pro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445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313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Kanada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Kanada</dc:title>
  <dc:creator>hajkovi</dc:creator>
  <cp:lastModifiedBy>hajkovi</cp:lastModifiedBy>
  <cp:revision>22</cp:revision>
  <dcterms:created xsi:type="dcterms:W3CDTF">2013-01-09T00:07:36Z</dcterms:created>
  <dcterms:modified xsi:type="dcterms:W3CDTF">2013-11-10T07:42:22Z</dcterms:modified>
</cp:coreProperties>
</file>