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5" r:id="rId4"/>
    <p:sldId id="266" r:id="rId5"/>
    <p:sldId id="257" r:id="rId6"/>
    <p:sldId id="267" r:id="rId7"/>
    <p:sldId id="258" r:id="rId8"/>
    <p:sldId id="268" r:id="rId9"/>
    <p:sldId id="260" r:id="rId10"/>
    <p:sldId id="269" r:id="rId11"/>
    <p:sldId id="261" r:id="rId12"/>
    <p:sldId id="262" r:id="rId13"/>
    <p:sldId id="271" r:id="rId14"/>
    <p:sldId id="259" r:id="rId15"/>
    <p:sldId id="270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Japonsko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VY_32_INOVACE_20_Z7_JAPONSKO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06DCBB-3A82-4831-AA0B-AD033658F545}" type="presOf" srcId="{D1D4F407-5343-4D3F-B5B9-D407B03CAEB4}" destId="{D005CE8C-CC26-4C3E-AC11-E15060ECD759}" srcOrd="0" destOrd="0" presId="urn:microsoft.com/office/officeart/2005/8/layout/target3"/>
    <dgm:cxn modelId="{18872C88-212C-4EA7-8F03-A00017C3C93A}" type="presOf" srcId="{B651F6E3-6281-48DB-9319-2AEAFDAE7572}" destId="{619D679B-A015-4ECF-8348-D1034C574F40}" srcOrd="0" destOrd="0" presId="urn:microsoft.com/office/officeart/2005/8/layout/target3"/>
    <dgm:cxn modelId="{922E3544-85C2-4D87-8FE8-BE7C7E5ACBC1}" type="presOf" srcId="{D8197B8C-B260-4A16-BDF4-0947B075E274}" destId="{25B08C86-7E15-44DC-BE7F-FFB55DD49D12}" srcOrd="0" destOrd="0" presId="urn:microsoft.com/office/officeart/2005/8/layout/target3"/>
    <dgm:cxn modelId="{10044D6B-70B2-4539-8A38-81B0924126CC}" type="presOf" srcId="{D1D4F407-5343-4D3F-B5B9-D407B03CAEB4}" destId="{AED2198E-93D5-4001-81B4-73124B309672}" srcOrd="1" destOrd="0" presId="urn:microsoft.com/office/officeart/2005/8/layout/target3"/>
    <dgm:cxn modelId="{C8C19821-E36B-4803-86B2-ADD6E4424A53}" type="presOf" srcId="{D1B46980-6531-4606-95E6-44980827E919}" destId="{6140AFEC-043D-4C43-A2F9-D0F5331DF3A3}" srcOrd="0" destOrd="0" presId="urn:microsoft.com/office/officeart/2005/8/layout/target3"/>
    <dgm:cxn modelId="{08CC5E64-00E8-4CFA-9DE3-013A0B9F77D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95BD2E-3970-428E-9A86-9E44F770D0F6}" type="presOf" srcId="{D1B46980-6531-4606-95E6-44980827E919}" destId="{2BE915AB-18AA-4053-B92C-3BFC9ED204BB}" srcOrd="1" destOrd="0" presId="urn:microsoft.com/office/officeart/2005/8/layout/target3"/>
    <dgm:cxn modelId="{3AFADA10-78A5-4928-B3EF-3B5ABE061BA2}" type="presOf" srcId="{B651F6E3-6281-48DB-9319-2AEAFDAE7572}" destId="{6BB5E863-4638-4E1D-BFDE-399D028AC4ED}" srcOrd="1" destOrd="0" presId="urn:microsoft.com/office/officeart/2005/8/layout/target3"/>
    <dgm:cxn modelId="{ABC29E80-E226-4D4F-B8BB-EB604B5C3B8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F88638-E17A-46F5-85B9-7058D61DB041}" type="presParOf" srcId="{333A1088-737F-45CB-B68E-254E46348037}" destId="{F5ABB229-8D3B-4694-996A-96F23CF14429}" srcOrd="0" destOrd="0" presId="urn:microsoft.com/office/officeart/2005/8/layout/target3"/>
    <dgm:cxn modelId="{6B3C79B8-7478-4F31-95FB-9C8108E82B1F}" type="presParOf" srcId="{333A1088-737F-45CB-B68E-254E46348037}" destId="{F41139FD-01EE-4571-8B17-4FB00FC51163}" srcOrd="1" destOrd="0" presId="urn:microsoft.com/office/officeart/2005/8/layout/target3"/>
    <dgm:cxn modelId="{1292A142-6741-4A94-82E4-DDEB35D86DD0}" type="presParOf" srcId="{333A1088-737F-45CB-B68E-254E46348037}" destId="{D005CE8C-CC26-4C3E-AC11-E15060ECD759}" srcOrd="2" destOrd="0" presId="urn:microsoft.com/office/officeart/2005/8/layout/target3"/>
    <dgm:cxn modelId="{9B436165-B2F2-410B-9674-D1DF5DCB76D2}" type="presParOf" srcId="{333A1088-737F-45CB-B68E-254E46348037}" destId="{2C702D82-9B77-49B7-9568-BB8EB47C3372}" srcOrd="3" destOrd="0" presId="urn:microsoft.com/office/officeart/2005/8/layout/target3"/>
    <dgm:cxn modelId="{212190A1-7A0D-4B0E-899C-78FD3C854DB4}" type="presParOf" srcId="{333A1088-737F-45CB-B68E-254E46348037}" destId="{A52A0455-90FF-4808-ABD0-F02540D31D5A}" srcOrd="4" destOrd="0" presId="urn:microsoft.com/office/officeart/2005/8/layout/target3"/>
    <dgm:cxn modelId="{C89AE92B-80D5-46BD-A298-66EF8336F87E}" type="presParOf" srcId="{333A1088-737F-45CB-B68E-254E46348037}" destId="{6140AFEC-043D-4C43-A2F9-D0F5331DF3A3}" srcOrd="5" destOrd="0" presId="urn:microsoft.com/office/officeart/2005/8/layout/target3"/>
    <dgm:cxn modelId="{E51C11BE-5499-41C0-9641-634EE7E7F682}" type="presParOf" srcId="{333A1088-737F-45CB-B68E-254E46348037}" destId="{9358AC05-5D7D-4327-9F80-1AD486AEA664}" srcOrd="6" destOrd="0" presId="urn:microsoft.com/office/officeart/2005/8/layout/target3"/>
    <dgm:cxn modelId="{A027DAFF-050C-4142-AC99-1E535A3A510C}" type="presParOf" srcId="{333A1088-737F-45CB-B68E-254E46348037}" destId="{313FC574-E1CD-4FB4-B054-0B805CE0447D}" srcOrd="7" destOrd="0" presId="urn:microsoft.com/office/officeart/2005/8/layout/target3"/>
    <dgm:cxn modelId="{57E08A4A-4320-4CA8-9612-3C9CAFAC5BC2}" type="presParOf" srcId="{333A1088-737F-45CB-B68E-254E46348037}" destId="{619D679B-A015-4ECF-8348-D1034C574F40}" srcOrd="8" destOrd="0" presId="urn:microsoft.com/office/officeart/2005/8/layout/target3"/>
    <dgm:cxn modelId="{4C71E165-3382-49D5-A6EA-3F23AB32B1C8}" type="presParOf" srcId="{333A1088-737F-45CB-B68E-254E46348037}" destId="{322283A8-4A27-4CDA-BAE3-F381106A9174}" srcOrd="9" destOrd="0" presId="urn:microsoft.com/office/officeart/2005/8/layout/target3"/>
    <dgm:cxn modelId="{C0667F4A-08D1-44A9-A9B8-D3F50C77A7ED}" type="presParOf" srcId="{333A1088-737F-45CB-B68E-254E46348037}" destId="{FFC9F71D-1B4F-4AD9-A4A6-86ADEFC8AF5C}" srcOrd="10" destOrd="0" presId="urn:microsoft.com/office/officeart/2005/8/layout/target3"/>
    <dgm:cxn modelId="{8F236804-3EB9-4200-B204-F004857CC5D7}" type="presParOf" srcId="{333A1088-737F-45CB-B68E-254E46348037}" destId="{25B08C86-7E15-44DC-BE7F-FFB55DD49D12}" srcOrd="11" destOrd="0" presId="urn:microsoft.com/office/officeart/2005/8/layout/target3"/>
    <dgm:cxn modelId="{A9331375-B558-4A71-A662-5F6FB2EF3C0A}" type="presParOf" srcId="{333A1088-737F-45CB-B68E-254E46348037}" destId="{AED2198E-93D5-4001-81B4-73124B309672}" srcOrd="12" destOrd="0" presId="urn:microsoft.com/office/officeart/2005/8/layout/target3"/>
    <dgm:cxn modelId="{7DA7BDBF-9BC2-4AED-A7A8-7909268D7329}" type="presParOf" srcId="{333A1088-737F-45CB-B68E-254E46348037}" destId="{2BE915AB-18AA-4053-B92C-3BFC9ED204BB}" srcOrd="13" destOrd="0" presId="urn:microsoft.com/office/officeart/2005/8/layout/target3"/>
    <dgm:cxn modelId="{DA58CD9A-471F-4D2E-A42F-839DB98FDBFC}" type="presParOf" srcId="{333A1088-737F-45CB-B68E-254E46348037}" destId="{6BB5E863-4638-4E1D-BFDE-399D028AC4ED}" srcOrd="14" destOrd="0" presId="urn:microsoft.com/office/officeart/2005/8/layout/target3"/>
    <dgm:cxn modelId="{D4A25EDF-AC09-415C-95CC-520C7F232152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VY_32_INOVACE_20_Z7_JAPONSKO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Japonsko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135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76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36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42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2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613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470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354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42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049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604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27CBC-274A-442B-B88C-D0286496A423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20F1A-01FF-4837-90AB-505D9EC739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4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e/Akihito_090710-1600a.jpg" TargetMode="External"/><Relationship Id="rId3" Type="http://schemas.openxmlformats.org/officeDocument/2006/relationships/hyperlink" Target="http://upload.wikimedia.org/wikipedia/commons/9/9e/Flag_of_Japan.svg" TargetMode="External"/><Relationship Id="rId7" Type="http://schemas.openxmlformats.org/officeDocument/2006/relationships/hyperlink" Target="http://upload.wikimedia.org/wikipedia/commons/a/a0/Tai_Chi1.jpg" TargetMode="External"/><Relationship Id="rId2" Type="http://schemas.openxmlformats.org/officeDocument/2006/relationships/hyperlink" Target="http://upload.wikimedia.org/wikipedia/commons/6/69/Japan-location-ci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e/Itsukushima_torii_angle.jpg" TargetMode="External"/><Relationship Id="rId5" Type="http://schemas.openxmlformats.org/officeDocument/2006/relationships/hyperlink" Target="http://upload.wikimedia.org/wikipedia/commons/3/36/Mountfujijapan.jpg" TargetMode="External"/><Relationship Id="rId10" Type="http://schemas.openxmlformats.org/officeDocument/2006/relationships/hyperlink" Target="http://cs.wikipedia.org/wiki/Soubor:Sony_logo.svg" TargetMode="External"/><Relationship Id="rId4" Type="http://schemas.openxmlformats.org/officeDocument/2006/relationships/hyperlink" Target="http://upload.wikimedia.org/wikipedia/commons/0/01/Japan_topo_en.jpg" TargetMode="External"/><Relationship Id="rId9" Type="http://schemas.openxmlformats.org/officeDocument/2006/relationships/hyperlink" Target="http://cs.wikipedia.org/wiki/Rychlovlak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uleKvetinova.jpg" TargetMode="External"/><Relationship Id="rId7" Type="http://schemas.openxmlformats.org/officeDocument/2006/relationships/hyperlink" Target="http://cs.wikipedia.org/wiki/Japonsko" TargetMode="External"/><Relationship Id="rId2" Type="http://schemas.openxmlformats.org/officeDocument/2006/relationships/hyperlink" Target="http://cs.wikipedia.org/wiki/Soubor:Paesaggio_acquatic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roskopnamiru.cz/files/geisha.jpg" TargetMode="External"/><Relationship Id="rId5" Type="http://schemas.openxmlformats.org/officeDocument/2006/relationships/hyperlink" Target="http://cs.wikipedia.org/wiki/Soubor:BonsaiTridentMaple.jpg" TargetMode="External"/><Relationship Id="rId4" Type="http://schemas.openxmlformats.org/officeDocument/2006/relationships/hyperlink" Target="http://cs.wikipedia.org/wiki/Soubor:Hisano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353547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Japonsko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březen 2013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95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Japonsko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05064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19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Základní údaje: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dirty="0" smtClean="0"/>
              <a:t>hlavní město – Tokio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ozloha – 377 835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státní zřízení – konstituční monarchie, císařství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náboženství – šintoismus, budhismus</a:t>
            </a:r>
          </a:p>
        </p:txBody>
      </p:sp>
      <p:pic>
        <p:nvPicPr>
          <p:cNvPr id="4098" name="Picture 2" descr="C:\Users\hajkovi\Pictures\Akihito_090710-1600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318090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328498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japonský císař </a:t>
            </a:r>
            <a:r>
              <a:rPr lang="cs-CZ" dirty="0" err="1" smtClean="0"/>
              <a:t>Akihito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32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ajkovi\Pictures\Japan-location-cia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71867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jkovi\Pictures\Flag_of_Japan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816424" cy="254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14908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oloha Japonska v rámci Asie a na světě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633173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japonská vlajka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09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Přírodní poměry: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převážně hornatý stát</a:t>
            </a:r>
          </a:p>
          <a:p>
            <a:r>
              <a:rPr lang="cs-CZ" dirty="0" smtClean="0"/>
              <a:t>největší ostrovy jsou Hokkaidó, Honšú, </a:t>
            </a:r>
            <a:r>
              <a:rPr lang="cs-CZ" dirty="0" err="1" smtClean="0"/>
              <a:t>Šikoku</a:t>
            </a:r>
            <a:r>
              <a:rPr lang="cs-CZ" dirty="0" smtClean="0"/>
              <a:t> a Kjúšú</a:t>
            </a:r>
          </a:p>
          <a:p>
            <a:r>
              <a:rPr lang="cs-CZ" dirty="0"/>
              <a:t>s</a:t>
            </a:r>
            <a:r>
              <a:rPr lang="cs-CZ" dirty="0" smtClean="0"/>
              <a:t>ymbolem Japonska je sopka </a:t>
            </a:r>
            <a:r>
              <a:rPr lang="cs-CZ" dirty="0" err="1" smtClean="0"/>
              <a:t>Fudži</a:t>
            </a:r>
            <a:endParaRPr lang="cs-CZ" dirty="0" smtClean="0"/>
          </a:p>
          <a:p>
            <a:r>
              <a:rPr lang="cs-CZ" dirty="0" smtClean="0"/>
              <a:t>častá zemětřesení, Japonsko se nachází na hranici tří tektonických desek, vlny tsunami</a:t>
            </a:r>
          </a:p>
          <a:p>
            <a:r>
              <a:rPr lang="cs-CZ" dirty="0" smtClean="0"/>
              <a:t>podnebí – sever mírné (monzunové proudění, mořské proudy, tajfuny), jih subtropické</a:t>
            </a:r>
          </a:p>
          <a:p>
            <a:r>
              <a:rPr lang="cs-CZ" dirty="0" smtClean="0"/>
              <a:t>60% území je zalesněno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2927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hajkovi\Pictures\Japan_topo_e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469636" cy="585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jkovi\Pictures\Mountfujijap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951" y="3130804"/>
            <a:ext cx="4253571" cy="296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apa Japonska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0951" y="6096597"/>
            <a:ext cx="3019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hora </a:t>
            </a:r>
            <a:r>
              <a:rPr lang="cs-CZ" dirty="0" err="1" smtClean="0"/>
              <a:t>Fudži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57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507288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Obyvatelstvo: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/>
              <a:t>počet obyvatel  - 127,4 milionů, národnostně jednotné</a:t>
            </a:r>
          </a:p>
          <a:p>
            <a:r>
              <a:rPr lang="cs-CZ" dirty="0" smtClean="0"/>
              <a:t>77% obyvatel žije ve městech</a:t>
            </a:r>
          </a:p>
          <a:p>
            <a:r>
              <a:rPr lang="cs-CZ" dirty="0" smtClean="0"/>
              <a:t>Japonci se dožívají v průměru velmi vysokého věku, nejvyššího na světě(</a:t>
            </a:r>
            <a:r>
              <a:rPr lang="cs-CZ" dirty="0" err="1" smtClean="0"/>
              <a:t>prům</a:t>
            </a:r>
            <a:r>
              <a:rPr lang="cs-CZ" dirty="0" smtClean="0"/>
              <a:t>. 80 let)</a:t>
            </a:r>
          </a:p>
          <a:p>
            <a:r>
              <a:rPr lang="cs-CZ" dirty="0" smtClean="0"/>
              <a:t>nerovnoměrné rozmístění obyvatelstva</a:t>
            </a:r>
          </a:p>
          <a:p>
            <a:r>
              <a:rPr lang="cs-CZ" dirty="0"/>
              <a:t>další města-Jokohama, Ósaka, Kóbe, </a:t>
            </a:r>
            <a:r>
              <a:rPr lang="cs-CZ" dirty="0" smtClean="0"/>
              <a:t>Nagoja</a:t>
            </a:r>
            <a:endParaRPr lang="cs-CZ" dirty="0"/>
          </a:p>
          <a:p>
            <a:r>
              <a:rPr lang="cs-CZ" dirty="0" smtClean="0"/>
              <a:t>poraženo ve 2. svět válce, svržení </a:t>
            </a:r>
            <a:r>
              <a:rPr lang="cs-CZ" dirty="0"/>
              <a:t>atomových </a:t>
            </a:r>
            <a:r>
              <a:rPr lang="cs-CZ" dirty="0" smtClean="0"/>
              <a:t>bomb na Hirošimu </a:t>
            </a:r>
            <a:r>
              <a:rPr lang="cs-CZ" dirty="0"/>
              <a:t>a </a:t>
            </a:r>
            <a:r>
              <a:rPr lang="cs-CZ" dirty="0" smtClean="0"/>
              <a:t>Nagasaki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56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ajkovi\Pictures\Itsukushima_torii_angl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404368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jkovi\Pictures\Tai_Chi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466" y="2708920"/>
            <a:ext cx="4704523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86104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šintoistická brána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7466" y="6381328"/>
            <a:ext cx="3874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cvičení </a:t>
            </a:r>
            <a:r>
              <a:rPr lang="cs-CZ" dirty="0" err="1" smtClean="0"/>
              <a:t>taiči</a:t>
            </a:r>
            <a:r>
              <a:rPr lang="cs-CZ" dirty="0" smtClean="0"/>
              <a:t> je pro všechny generace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8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Hospodářství:</a:t>
            </a:r>
            <a:endParaRPr lang="cs-CZ" b="1" u="sng" dirty="0"/>
          </a:p>
          <a:p>
            <a:pPr marL="0" indent="0">
              <a:buNone/>
            </a:pPr>
            <a:endParaRPr lang="cs-CZ" u="sng" dirty="0" smtClean="0"/>
          </a:p>
          <a:p>
            <a:r>
              <a:rPr lang="cs-CZ" dirty="0" smtClean="0"/>
              <a:t>druhý nejvyspělejší stát světa</a:t>
            </a:r>
          </a:p>
          <a:p>
            <a:r>
              <a:rPr lang="cs-CZ" dirty="0" smtClean="0"/>
              <a:t>závislé </a:t>
            </a:r>
            <a:r>
              <a:rPr lang="cs-CZ" dirty="0"/>
              <a:t>na dovozu veškerých </a:t>
            </a:r>
            <a:r>
              <a:rPr lang="cs-CZ" dirty="0" smtClean="0"/>
              <a:t>surovin</a:t>
            </a:r>
          </a:p>
          <a:p>
            <a:r>
              <a:rPr lang="cs-CZ" dirty="0"/>
              <a:t>největší producent aut, lodí a elektroniky</a:t>
            </a:r>
          </a:p>
          <a:p>
            <a:r>
              <a:rPr lang="cs-CZ" dirty="0" smtClean="0"/>
              <a:t>zemědělské půdy je málo, intenzivní využití</a:t>
            </a:r>
          </a:p>
          <a:p>
            <a:r>
              <a:rPr lang="cs-CZ" dirty="0"/>
              <a:t>p</a:t>
            </a:r>
            <a:r>
              <a:rPr lang="cs-CZ" dirty="0" smtClean="0"/>
              <a:t>ěstování rýže, čaje, ovoce, lov ryb</a:t>
            </a:r>
          </a:p>
          <a:p>
            <a:r>
              <a:rPr lang="cs-CZ" dirty="0" smtClean="0"/>
              <a:t>vyspělá doprava (námořní, železniční)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263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Soubor:E5 S11 Sendai 200907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573898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oubor:Sony logo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13176"/>
            <a:ext cx="4876800" cy="82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414908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aponský rychlovlak </a:t>
            </a:r>
            <a:r>
              <a:rPr lang="cs-CZ" dirty="0" err="1" smtClean="0"/>
              <a:t>Šinkanzen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616530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edna z japonských tradičních firem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20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Zajímavosti:</a:t>
            </a:r>
          </a:p>
          <a:p>
            <a:pPr marL="0" indent="0">
              <a:buNone/>
            </a:pPr>
            <a:r>
              <a:rPr lang="cs-CZ" dirty="0" smtClean="0"/>
              <a:t>Celosvětově známé japonské výrazy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ikido, karate-bojové umění</a:t>
            </a:r>
          </a:p>
          <a:p>
            <a:r>
              <a:rPr lang="cs-CZ" dirty="0"/>
              <a:t>b</a:t>
            </a:r>
            <a:r>
              <a:rPr lang="cs-CZ" dirty="0" smtClean="0"/>
              <a:t>onsaj-zakrslý stromeček</a:t>
            </a:r>
          </a:p>
          <a:p>
            <a:r>
              <a:rPr lang="cs-CZ" dirty="0" smtClean="0"/>
              <a:t>gejša-společnice</a:t>
            </a:r>
          </a:p>
          <a:p>
            <a:r>
              <a:rPr lang="cs-CZ" dirty="0"/>
              <a:t>kamikadze-sebevražední letci během 2. světové války</a:t>
            </a:r>
          </a:p>
          <a:p>
            <a:r>
              <a:rPr lang="cs-CZ" dirty="0"/>
              <a:t>sakura-japonská třešeň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samuraj-bojovník</a:t>
            </a:r>
          </a:p>
          <a:p>
            <a:r>
              <a:rPr lang="cs-CZ" dirty="0"/>
              <a:t>suši-japonské jídlo</a:t>
            </a:r>
          </a:p>
          <a:p>
            <a:r>
              <a:rPr lang="cs-CZ" dirty="0" err="1" smtClean="0"/>
              <a:t>origami</a:t>
            </a:r>
            <a:r>
              <a:rPr lang="cs-CZ" dirty="0" smtClean="0"/>
              <a:t> – skládanky z papíru</a:t>
            </a:r>
          </a:p>
          <a:p>
            <a:r>
              <a:rPr lang="cs-CZ" dirty="0" smtClean="0"/>
              <a:t>ikebana – aranžování květin</a:t>
            </a:r>
          </a:p>
          <a:p>
            <a:r>
              <a:rPr lang="cs-CZ" dirty="0" err="1" smtClean="0"/>
              <a:t>nindža</a:t>
            </a:r>
            <a:r>
              <a:rPr lang="cs-CZ" dirty="0" smtClean="0"/>
              <a:t> – nájemný vrah</a:t>
            </a:r>
          </a:p>
          <a:p>
            <a:r>
              <a:rPr lang="cs-CZ" dirty="0" smtClean="0"/>
              <a:t>kimono – tradiční japonský oděv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7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Soubor:Paesaggio acquatic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41" y="307250"/>
            <a:ext cx="2611342" cy="348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KouleKvetino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6632"/>
            <a:ext cx="350687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65103"/>
            <a:ext cx="2994881" cy="1999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Soubor:BonsaiTridentMap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999985" cy="260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8541" y="3789040"/>
            <a:ext cx="2445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  <a:r>
              <a:rPr lang="cs-CZ" dirty="0" smtClean="0"/>
              <a:t>kebana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29249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origami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6364186"/>
            <a:ext cx="2160240" cy="377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gejša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6364186"/>
            <a:ext cx="3024336" cy="377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bonsai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58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62646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800" b="1" u="sng" dirty="0" smtClean="0"/>
              <a:t>Citace:</a:t>
            </a:r>
          </a:p>
          <a:p>
            <a:pPr marL="0" indent="0">
              <a:buNone/>
            </a:pPr>
            <a:r>
              <a:rPr lang="cs-CZ" sz="3800" dirty="0" smtClean="0">
                <a:hlinkClick r:id="rId2"/>
              </a:rPr>
              <a:t>http://upload.wikimedia.org/wikipedia/commons/6/69/Japan-location-cia.gif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hlinkClick r:id="rId3"/>
              </a:rPr>
              <a:t>http://upload.wikimedia.org/wikipedia/commons/9/9e/Flag_of_Japan.svg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hlinkClick r:id="rId4"/>
              </a:rPr>
              <a:t>http://upload.wikimedia.org/wikipedia/commons/0/01/Japan_topo_en.jpg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hlinkClick r:id="rId5"/>
              </a:rPr>
              <a:t>http://upload.wikimedia.org/wikipedia/commons/3/36/Mountfujijapan.jpg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hlinkClick r:id="rId6"/>
              </a:rPr>
              <a:t>http://upload.wikimedia.org/wikipedia/commons/f/fe/Itsukushima_torii_angle.jpg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hlinkClick r:id="rId7"/>
              </a:rPr>
              <a:t>http://upload.wikimedia.org/wikipedia/commons/a/a0/Tai_Chi1.jpg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>
                <a:hlinkClick r:id="rId8"/>
              </a:rPr>
              <a:t>http://</a:t>
            </a:r>
            <a:r>
              <a:rPr lang="cs-CZ" sz="3800" dirty="0" smtClean="0">
                <a:hlinkClick r:id="rId8"/>
              </a:rPr>
              <a:t>upload.wikimedia.org/wikipedia/commons/6/6e/Akihito_090710-1600a.jpg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>
                <a:hlinkClick r:id="rId9"/>
              </a:rPr>
              <a:t>http://cs.wikipedia.org/wiki/Rychlovlak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>
                <a:hlinkClick r:id="rId10"/>
              </a:rPr>
              <a:t>http://cs.wikipedia.org/wiki/Soubor:Sony_logo.svg</a:t>
            </a:r>
            <a:endParaRPr lang="cs-CZ" sz="3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32908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cs.wikipedia.org/wiki/Soubor:Paesaggio_acquatico.JPG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cs.wikipedia.org/wiki/Soubor:KouleKvetinova.jpg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cs.wikipedia.org/wiki/Soubor:Hisano.jpg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5"/>
              </a:rPr>
              <a:t>http://cs.wikipedia.org/wiki/Soubor:BonsaiTridentMaple.jpg</a:t>
            </a:r>
            <a:endParaRPr lang="cs-CZ" sz="2400" dirty="0" smtClean="0">
              <a:hlinkClick r:id="rId6"/>
            </a:endParaRPr>
          </a:p>
          <a:p>
            <a:pPr marL="0" indent="0">
              <a:buNone/>
            </a:pPr>
            <a:r>
              <a:rPr lang="cs-CZ" sz="2400" dirty="0" smtClean="0">
                <a:hlinkClick r:id="rId7"/>
              </a:rPr>
              <a:t>http</a:t>
            </a:r>
            <a:r>
              <a:rPr lang="cs-CZ" sz="2400" dirty="0">
                <a:hlinkClick r:id="rId7"/>
              </a:rPr>
              <a:t>://cs.wikipedia.org/wiki/Japonsko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KAŠPAROVSKÝ, Karel. Zeměpis II. v kostce pro SŠ. 1. vydání. Praha: Fragment, 2008. ISBN </a:t>
            </a:r>
            <a:r>
              <a:rPr lang="cs-CZ" sz="2400" dirty="0" smtClean="0">
                <a:solidFill>
                  <a:srgbClr val="002060"/>
                </a:solidFill>
              </a:rPr>
              <a:t>978-80-253-0585-0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DVOŘÁK, Jiří. Mgr. KOHOUTOVÁ, Alice. RNDr. TAIBR, Pavel. Mgr. Zeměpis 7. 1. vydání. Plzeň: Fraus, 2005. ISBN 80-7238-304-3</a:t>
            </a:r>
          </a:p>
          <a:p>
            <a:pPr marL="0" indent="0">
              <a:buNone/>
            </a:pPr>
            <a:endParaRPr lang="cs-CZ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80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/>
              <a:t>Anotace:</a:t>
            </a:r>
            <a:r>
              <a:rPr lang="cs-CZ" dirty="0"/>
              <a:t> </a:t>
            </a:r>
          </a:p>
          <a:p>
            <a:r>
              <a:rPr lang="cs-CZ" dirty="0"/>
              <a:t>výklad – popis státu z různých hledisek, určeno pro práci s interaktivní tabulí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97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405</Words>
  <Application>Microsoft Office PowerPoint</Application>
  <PresentationFormat>Předvádění na obrazovce (4:3)</PresentationFormat>
  <Paragraphs>91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Japonsko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hajkovi</dc:creator>
  <cp:lastModifiedBy>hajkovi</cp:lastModifiedBy>
  <cp:revision>25</cp:revision>
  <dcterms:created xsi:type="dcterms:W3CDTF">2013-03-30T15:57:04Z</dcterms:created>
  <dcterms:modified xsi:type="dcterms:W3CDTF">2013-11-10T07:32:33Z</dcterms:modified>
</cp:coreProperties>
</file>