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60" r:id="rId5"/>
    <p:sldId id="259" r:id="rId6"/>
    <p:sldId id="262" r:id="rId7"/>
    <p:sldId id="263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smtClean="0"/>
            <a:t>Amazonka-královna řek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VY_32_INOVACE_13_Z7_AMAZONKA-KRÁLOVNA </a:t>
          </a:r>
          <a:r>
            <a:rPr lang="cs-CZ" sz="2000" baseline="0" dirty="0" smtClean="0"/>
            <a:t>ŘEK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020370-815F-47A8-88B6-59285B8E44FE}" type="presOf" srcId="{757F3AB3-0718-4624-B441-E567A8F0AB56}" destId="{333A1088-737F-45CB-B68E-254E46348037}" srcOrd="0" destOrd="0" presId="urn:microsoft.com/office/officeart/2005/8/layout/target3"/>
    <dgm:cxn modelId="{8484036E-9C85-4205-8DE8-E5CC5CC09B38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230EB2F-8D91-40C3-8532-603B24D25CBC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1E693AA-C9CA-468D-86F8-C3CB7733E7FC}" type="presOf" srcId="{B651F6E3-6281-48DB-9319-2AEAFDAE7572}" destId="{619D679B-A015-4ECF-8348-D1034C574F40}" srcOrd="0" destOrd="0" presId="urn:microsoft.com/office/officeart/2005/8/layout/target3"/>
    <dgm:cxn modelId="{A6D3B230-162D-4F56-8691-D356C7E318C1}" type="presOf" srcId="{D1D4F407-5343-4D3F-B5B9-D407B03CAEB4}" destId="{D005CE8C-CC26-4C3E-AC11-E15060ECD759}" srcOrd="0" destOrd="0" presId="urn:microsoft.com/office/officeart/2005/8/layout/target3"/>
    <dgm:cxn modelId="{5E5E23D6-FE98-4407-BE00-B365C7AEED4E}" type="presOf" srcId="{D1D4F407-5343-4D3F-B5B9-D407B03CAEB4}" destId="{AED2198E-93D5-4001-81B4-73124B309672}" srcOrd="1" destOrd="0" presId="urn:microsoft.com/office/officeart/2005/8/layout/target3"/>
    <dgm:cxn modelId="{727898FD-C79D-409D-BE6E-CA5FEF618CD6}" type="presOf" srcId="{D1B46980-6531-4606-95E6-44980827E919}" destId="{2BE915AB-18AA-4053-B92C-3BFC9ED204BB}" srcOrd="1" destOrd="0" presId="urn:microsoft.com/office/officeart/2005/8/layout/target3"/>
    <dgm:cxn modelId="{46B7EB20-9920-4CAB-9694-EB6944CC579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D1E54-A5E7-4FE6-B036-94BE5F82E228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8B6C1AF-F103-49A6-A8D1-4ABF6E76AA69}" type="presParOf" srcId="{333A1088-737F-45CB-B68E-254E46348037}" destId="{F5ABB229-8D3B-4694-996A-96F23CF14429}" srcOrd="0" destOrd="0" presId="urn:microsoft.com/office/officeart/2005/8/layout/target3"/>
    <dgm:cxn modelId="{E8507FE5-DFF7-4FB8-8C62-5FAD98DEF046}" type="presParOf" srcId="{333A1088-737F-45CB-B68E-254E46348037}" destId="{F41139FD-01EE-4571-8B17-4FB00FC51163}" srcOrd="1" destOrd="0" presId="urn:microsoft.com/office/officeart/2005/8/layout/target3"/>
    <dgm:cxn modelId="{DCAC53C2-7011-40CD-9AA7-28FDB61A2280}" type="presParOf" srcId="{333A1088-737F-45CB-B68E-254E46348037}" destId="{D005CE8C-CC26-4C3E-AC11-E15060ECD759}" srcOrd="2" destOrd="0" presId="urn:microsoft.com/office/officeart/2005/8/layout/target3"/>
    <dgm:cxn modelId="{B3C06099-36F7-4F9E-AA3A-F537B09AE074}" type="presParOf" srcId="{333A1088-737F-45CB-B68E-254E46348037}" destId="{2C702D82-9B77-49B7-9568-BB8EB47C3372}" srcOrd="3" destOrd="0" presId="urn:microsoft.com/office/officeart/2005/8/layout/target3"/>
    <dgm:cxn modelId="{66C4DE22-C8B1-4FD6-8169-96E11139C8CE}" type="presParOf" srcId="{333A1088-737F-45CB-B68E-254E46348037}" destId="{A52A0455-90FF-4808-ABD0-F02540D31D5A}" srcOrd="4" destOrd="0" presId="urn:microsoft.com/office/officeart/2005/8/layout/target3"/>
    <dgm:cxn modelId="{830E3A7D-72DF-4012-8C7D-96B37C145292}" type="presParOf" srcId="{333A1088-737F-45CB-B68E-254E46348037}" destId="{6140AFEC-043D-4C43-A2F9-D0F5331DF3A3}" srcOrd="5" destOrd="0" presId="urn:microsoft.com/office/officeart/2005/8/layout/target3"/>
    <dgm:cxn modelId="{1318739B-6603-405F-B713-8175B5CE7B51}" type="presParOf" srcId="{333A1088-737F-45CB-B68E-254E46348037}" destId="{9358AC05-5D7D-4327-9F80-1AD486AEA664}" srcOrd="6" destOrd="0" presId="urn:microsoft.com/office/officeart/2005/8/layout/target3"/>
    <dgm:cxn modelId="{E95FDE7A-AC78-42AD-B49E-44E891B96BF5}" type="presParOf" srcId="{333A1088-737F-45CB-B68E-254E46348037}" destId="{313FC574-E1CD-4FB4-B054-0B805CE0447D}" srcOrd="7" destOrd="0" presId="urn:microsoft.com/office/officeart/2005/8/layout/target3"/>
    <dgm:cxn modelId="{24EBED17-F783-46A7-83BB-6F0FEE5AFED5}" type="presParOf" srcId="{333A1088-737F-45CB-B68E-254E46348037}" destId="{619D679B-A015-4ECF-8348-D1034C574F40}" srcOrd="8" destOrd="0" presId="urn:microsoft.com/office/officeart/2005/8/layout/target3"/>
    <dgm:cxn modelId="{E2E98614-BF4A-4752-B8E0-F7B654D1BD2D}" type="presParOf" srcId="{333A1088-737F-45CB-B68E-254E46348037}" destId="{322283A8-4A27-4CDA-BAE3-F381106A9174}" srcOrd="9" destOrd="0" presId="urn:microsoft.com/office/officeart/2005/8/layout/target3"/>
    <dgm:cxn modelId="{E4C06712-368C-436F-98EB-C0D31B2E8E8A}" type="presParOf" srcId="{333A1088-737F-45CB-B68E-254E46348037}" destId="{FFC9F71D-1B4F-4AD9-A4A6-86ADEFC8AF5C}" srcOrd="10" destOrd="0" presId="urn:microsoft.com/office/officeart/2005/8/layout/target3"/>
    <dgm:cxn modelId="{BC51D429-19FB-4C73-8A78-4E01E169E5F9}" type="presParOf" srcId="{333A1088-737F-45CB-B68E-254E46348037}" destId="{25B08C86-7E15-44DC-BE7F-FFB55DD49D12}" srcOrd="11" destOrd="0" presId="urn:microsoft.com/office/officeart/2005/8/layout/target3"/>
    <dgm:cxn modelId="{3AE42928-4A93-40CC-AFAA-0981453E228A}" type="presParOf" srcId="{333A1088-737F-45CB-B68E-254E46348037}" destId="{AED2198E-93D5-4001-81B4-73124B309672}" srcOrd="12" destOrd="0" presId="urn:microsoft.com/office/officeart/2005/8/layout/target3"/>
    <dgm:cxn modelId="{90C7F764-FA97-4748-AE51-C207502F689A}" type="presParOf" srcId="{333A1088-737F-45CB-B68E-254E46348037}" destId="{2BE915AB-18AA-4053-B92C-3BFC9ED204BB}" srcOrd="13" destOrd="0" presId="urn:microsoft.com/office/officeart/2005/8/layout/target3"/>
    <dgm:cxn modelId="{9ECFB642-EFB1-4EC8-A9B9-0AE1F2C92700}" type="presParOf" srcId="{333A1088-737F-45CB-B68E-254E46348037}" destId="{6BB5E863-4638-4E1D-BFDE-399D028AC4ED}" srcOrd="14" destOrd="0" presId="urn:microsoft.com/office/officeart/2005/8/layout/target3"/>
    <dgm:cxn modelId="{7D0D32CF-8A95-4781-AD9E-80C9D4FB8E5A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VY_32_INOVACE_13_Z7_AMAZONKA-KRÁLOVNA </a:t>
          </a:r>
          <a:r>
            <a:rPr lang="cs-CZ" sz="2000" kern="1200" baseline="0" dirty="0" smtClean="0"/>
            <a:t>ŘEK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smtClean="0"/>
            <a:t>Amazonka-královna řek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BB00-F0F6-4DBA-881B-0334D69D0B29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F690C-DDBE-4ECF-B041-B39EAB42A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720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BB00-F0F6-4DBA-881B-0334D69D0B29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F690C-DDBE-4ECF-B041-B39EAB42A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073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BB00-F0F6-4DBA-881B-0334D69D0B29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F690C-DDBE-4ECF-B041-B39EAB42A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023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BB00-F0F6-4DBA-881B-0334D69D0B29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F690C-DDBE-4ECF-B041-B39EAB42A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184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BB00-F0F6-4DBA-881B-0334D69D0B29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F690C-DDBE-4ECF-B041-B39EAB42A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092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BB00-F0F6-4DBA-881B-0334D69D0B29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F690C-DDBE-4ECF-B041-B39EAB42A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292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BB00-F0F6-4DBA-881B-0334D69D0B29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F690C-DDBE-4ECF-B041-B39EAB42A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548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BB00-F0F6-4DBA-881B-0334D69D0B29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F690C-DDBE-4ECF-B041-B39EAB42A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076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BB00-F0F6-4DBA-881B-0334D69D0B29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F690C-DDBE-4ECF-B041-B39EAB42A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827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BB00-F0F6-4DBA-881B-0334D69D0B29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F690C-DDBE-4ECF-B041-B39EAB42A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2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0BB00-F0F6-4DBA-881B-0334D69D0B29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F690C-DDBE-4ECF-B041-B39EAB42A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521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60BB00-F0F6-4DBA-881B-0334D69D0B29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F690C-DDBE-4ECF-B041-B39EAB42A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198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ouths_of_amazon_geocover_1990.png" TargetMode="External"/><Relationship Id="rId2" Type="http://schemas.openxmlformats.org/officeDocument/2006/relationships/hyperlink" Target="http://cs.wikipedia.org/wiki/Soubor:Amazon_riv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Amazonka" TargetMode="External"/><Relationship Id="rId4" Type="http://schemas.openxmlformats.org/officeDocument/2006/relationships/hyperlink" Target="http://cs.wikipedia.org/wiki/Soubor:Amazon_river_basin.pn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49309262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Amazonka-královna řek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Datum: leden 2013      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3412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u="sng" dirty="0" smtClean="0"/>
              <a:t>Amazonka-královna řek</a:t>
            </a:r>
            <a:endParaRPr lang="cs-CZ" sz="8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211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Geografická charakteristika: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/>
              <a:t>Amazonka pramení v peruánských Andách</a:t>
            </a:r>
          </a:p>
          <a:p>
            <a:r>
              <a:rPr lang="cs-CZ" smtClean="0"/>
              <a:t>teče </a:t>
            </a:r>
            <a:r>
              <a:rPr lang="cs-CZ" dirty="0" smtClean="0"/>
              <a:t>ze západu na východ a ústí do Atlantiku, </a:t>
            </a:r>
            <a:r>
              <a:rPr lang="cs-CZ" dirty="0"/>
              <a:t>vyplňuje Amazonskou nížinu v Jižní Americe</a:t>
            </a:r>
          </a:p>
          <a:p>
            <a:r>
              <a:rPr lang="cs-CZ" dirty="0" smtClean="0"/>
              <a:t>protéká Peru, Kolumbií a Brazílií</a:t>
            </a:r>
          </a:p>
          <a:p>
            <a:r>
              <a:rPr lang="cs-CZ" dirty="0"/>
              <a:t>nejdelší řeka světa (7062 </a:t>
            </a:r>
            <a:r>
              <a:rPr lang="cs-CZ" dirty="0" smtClean="0"/>
              <a:t>km se svými zdrojnicemi)</a:t>
            </a:r>
          </a:p>
          <a:p>
            <a:r>
              <a:rPr lang="cs-CZ" dirty="0" smtClean="0"/>
              <a:t>řeka s největším povodím na světe, </a:t>
            </a:r>
            <a:r>
              <a:rPr lang="cs-CZ" dirty="0"/>
              <a:t>povodí zabírá plochu 7 200 000 km</a:t>
            </a:r>
            <a:r>
              <a:rPr lang="cs-CZ" baseline="30000" dirty="0"/>
              <a:t>2</a:t>
            </a:r>
            <a:r>
              <a:rPr lang="cs-CZ" dirty="0"/>
              <a:t> (téměř polovina kontinentu)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96564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 descr="Soubor:Amazon river basin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3466"/>
            <a:ext cx="7128792" cy="6011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87624" y="6309320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mapa povodí Amazonky s hlavními přítoky</a:t>
            </a:r>
          </a:p>
        </p:txBody>
      </p:sp>
    </p:spTree>
    <p:extLst>
      <p:ext uri="{BB962C8B-B14F-4D97-AF65-F5344CB8AC3E}">
        <p14:creationId xmlns:p14="http://schemas.microsoft.com/office/powerpoint/2010/main" val="4253532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Zajímavosti:</a:t>
            </a:r>
          </a:p>
          <a:p>
            <a:endParaRPr lang="cs-CZ" dirty="0" smtClean="0"/>
          </a:p>
          <a:p>
            <a:r>
              <a:rPr lang="cs-CZ" dirty="0"/>
              <a:t>nejvodnatější řeka světa díky vydatným srážkám po celý </a:t>
            </a:r>
            <a:r>
              <a:rPr lang="cs-CZ" dirty="0" smtClean="0"/>
              <a:t>rok a mnoha přítokům </a:t>
            </a:r>
          </a:p>
          <a:p>
            <a:r>
              <a:rPr lang="cs-CZ" dirty="0"/>
              <a:t>Amazonka představuje 20% objemu vody všech řek na </a:t>
            </a:r>
            <a:r>
              <a:rPr lang="cs-CZ" dirty="0" smtClean="0"/>
              <a:t>světě</a:t>
            </a:r>
          </a:p>
          <a:p>
            <a:r>
              <a:rPr lang="cs-CZ" dirty="0" smtClean="0"/>
              <a:t>více než 1000 přítoků, např.: Madeira, </a:t>
            </a:r>
            <a:r>
              <a:rPr lang="cs-CZ" dirty="0" err="1" smtClean="0"/>
              <a:t>Purus</a:t>
            </a:r>
            <a:r>
              <a:rPr lang="cs-CZ" dirty="0" smtClean="0"/>
              <a:t>, Rio </a:t>
            </a:r>
            <a:r>
              <a:rPr lang="cs-CZ" dirty="0" err="1" smtClean="0"/>
              <a:t>Negro</a:t>
            </a:r>
            <a:r>
              <a:rPr lang="cs-CZ" dirty="0" smtClean="0"/>
              <a:t>, </a:t>
            </a:r>
            <a:r>
              <a:rPr lang="cs-CZ" dirty="0" err="1" smtClean="0"/>
              <a:t>Tapajós</a:t>
            </a:r>
            <a:r>
              <a:rPr lang="cs-CZ" dirty="0" smtClean="0"/>
              <a:t>, </a:t>
            </a:r>
            <a:r>
              <a:rPr lang="cs-CZ" dirty="0" err="1" smtClean="0"/>
              <a:t>Xingu</a:t>
            </a:r>
            <a:endParaRPr lang="cs-CZ" dirty="0" smtClean="0"/>
          </a:p>
          <a:p>
            <a:r>
              <a:rPr lang="cs-CZ" dirty="0" smtClean="0"/>
              <a:t>má dvě zdrojnice(</a:t>
            </a:r>
            <a:r>
              <a:rPr lang="cs-CZ" dirty="0" err="1" smtClean="0"/>
              <a:t>Ucayali</a:t>
            </a:r>
            <a:r>
              <a:rPr lang="cs-CZ" dirty="0" smtClean="0"/>
              <a:t>, Maraňon), až po soutoku obou název Amazonka, délka toku měřena od pramenů zdrojnice(</a:t>
            </a:r>
            <a:r>
              <a:rPr lang="cs-CZ" dirty="0" err="1" smtClean="0"/>
              <a:t>Ucayali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146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568952" cy="6192688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delta je až 320 km široká</a:t>
            </a:r>
          </a:p>
          <a:p>
            <a:r>
              <a:rPr lang="cs-CZ" dirty="0" smtClean="0"/>
              <a:t>v deltě jeden z největších říčních ostrovů </a:t>
            </a:r>
            <a:r>
              <a:rPr lang="cs-CZ" smtClean="0"/>
              <a:t>Marajó</a:t>
            </a:r>
            <a:endParaRPr lang="cs-CZ" dirty="0" smtClean="0"/>
          </a:p>
          <a:p>
            <a:r>
              <a:rPr lang="cs-CZ" dirty="0" smtClean="0"/>
              <a:t>za </a:t>
            </a:r>
            <a:r>
              <a:rPr lang="cs-CZ" dirty="0"/>
              <a:t>den z ní přiteče do oceánu stejné množství vody jako z Temže za celý </a:t>
            </a:r>
            <a:r>
              <a:rPr lang="cs-CZ" dirty="0" smtClean="0"/>
              <a:t>rok</a:t>
            </a:r>
          </a:p>
          <a:p>
            <a:r>
              <a:rPr lang="cs-CZ" dirty="0" smtClean="0"/>
              <a:t>příliv postupuje proti proudu do vzdálenosti 1400 km</a:t>
            </a:r>
          </a:p>
          <a:p>
            <a:r>
              <a:rPr lang="cs-CZ" dirty="0"/>
              <a:t>podrobně zmapovala prameny Amazonky česká expedice v roce 2000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514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hajkovi\Pictures\800px-Mouths_of_amazon_geocover_199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09" y="260648"/>
            <a:ext cx="4602088" cy="303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jkovi\Pictures\800px-Amazon_riv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23819"/>
            <a:ext cx="4104456" cy="307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1520" y="3368296"/>
            <a:ext cx="3720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elta Amazonky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573767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břeh 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806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363272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500" b="1" u="sng" dirty="0" smtClean="0"/>
              <a:t>Citace: </a:t>
            </a:r>
            <a:endParaRPr lang="cs-CZ" sz="3500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cs.wikipedia.org/wiki/Soubor:Amazon_river.JPG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cs.wikipedia.org/wiki/Soubor:Mouths_of_amazon_geocover_1990.png</a:t>
            </a:r>
            <a:endParaRPr lang="cs-CZ" dirty="0" smtClean="0"/>
          </a:p>
          <a:p>
            <a:pPr marL="0" indent="0">
              <a:buNone/>
            </a:pPr>
            <a:r>
              <a:rPr lang="cs-CZ">
                <a:hlinkClick r:id="rId4"/>
              </a:rPr>
              <a:t>http</a:t>
            </a:r>
            <a:r>
              <a:rPr lang="cs-CZ">
                <a:hlinkClick r:id="rId4"/>
              </a:rPr>
              <a:t>://</a:t>
            </a:r>
            <a:r>
              <a:rPr lang="cs-CZ" smtClean="0">
                <a:hlinkClick r:id="rId4"/>
              </a:rPr>
              <a:t>cs.wikipedia.org/wiki/Soubor:Amazon_river_basin.png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cs.wikipedia.org/wiki/Amazonka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FURNEAUX, Robin. Amazonka. 1. vydání. Praha: Orbis, 1974.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2440203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Anotace:</a:t>
            </a:r>
          </a:p>
          <a:p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výklad – charakteristika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Amazonky, 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určeno pro práci s 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32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255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Amazonka-královna řek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Amazonka-královna řek</dc:title>
  <dc:creator>hajkovi</dc:creator>
  <cp:lastModifiedBy>hajkovi</cp:lastModifiedBy>
  <cp:revision>26</cp:revision>
  <dcterms:created xsi:type="dcterms:W3CDTF">2013-02-22T16:12:24Z</dcterms:created>
  <dcterms:modified xsi:type="dcterms:W3CDTF">2013-11-10T01:44:39Z</dcterms:modified>
</cp:coreProperties>
</file>