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73" r:id="rId4"/>
    <p:sldId id="274" r:id="rId5"/>
    <p:sldId id="284" r:id="rId6"/>
    <p:sldId id="276" r:id="rId7"/>
    <p:sldId id="275" r:id="rId8"/>
    <p:sldId id="277" r:id="rId9"/>
    <p:sldId id="279" r:id="rId10"/>
    <p:sldId id="281" r:id="rId11"/>
    <p:sldId id="290" r:id="rId12"/>
    <p:sldId id="282" r:id="rId13"/>
    <p:sldId id="287" r:id="rId14"/>
    <p:sldId id="286" r:id="rId15"/>
    <p:sldId id="285" r:id="rId16"/>
    <p:sldId id="288" r:id="rId17"/>
    <p:sldId id="263" r:id="rId18"/>
    <p:sldId id="264" r:id="rId19"/>
    <p:sldId id="28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 varScale="1">
        <p:scale>
          <a:sx n="55" d="100"/>
          <a:sy n="55" d="100"/>
        </p:scale>
        <p:origin x="-134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f/Ai%28loz%29hydro.JPG/258px-Ai%28loz%29hydro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oologie.frasma.cz/mmp%200214%20sestinozi/Obr.%20021407.sidelko%20brvonohe.kopulace.PP_zmensenina.jpg" TargetMode="External"/><Relationship Id="rId4" Type="http://schemas.openxmlformats.org/officeDocument/2006/relationships/hyperlink" Target="http://www.zoologie.frasma.cz/mmp%200214%20sestinozi/Obr.%20021409.sidlo.Aeshna%20sp.larva.VB_zmensenina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zky.estranky.cz/img/picture/532/Anax_imperator_male01.jpg" TargetMode="External"/><Relationship Id="rId2" Type="http://schemas.openxmlformats.org/officeDocument/2006/relationships/hyperlink" Target="http://www.zoologie.frasma.cz/mmp%200214%20sestinozi/Obr.%20021411.mot%C3%BDlice.O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acro-world.cz/prilohy/vazky%20cyklus.jpg" TargetMode="External"/><Relationship Id="rId4" Type="http://schemas.openxmlformats.org/officeDocument/2006/relationships/hyperlink" Target="http://upload.wikimedia.org/wikipedia/commons/thumb/a/a4/AeshnaCyaneaFangmaske.jpg/220px-AeshnaCyaneaFangmask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NÁZEV ŠKOLY: ZŠ KOLÍN V., MNICHOVICKÁ 62</a:t>
            </a:r>
            <a:br>
              <a:rPr lang="cs-CZ" sz="2000" dirty="0" smtClean="0"/>
            </a:br>
            <a:r>
              <a:rPr lang="cs-CZ" sz="2000" dirty="0" smtClean="0"/>
              <a:t>AUTOR: Dana Tvrzníková</a:t>
            </a:r>
            <a:br>
              <a:rPr lang="cs-CZ" sz="2000" dirty="0" smtClean="0"/>
            </a:br>
            <a:r>
              <a:rPr lang="cs-CZ" sz="2000" dirty="0" smtClean="0"/>
              <a:t>NÁZEV</a:t>
            </a:r>
            <a:r>
              <a:rPr lang="cs-CZ" sz="2000" smtClean="0"/>
              <a:t>: VY_32_INOVACE_17_PŘ6_VÁŽKY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 VÁŽKY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smtClean="0"/>
              <a:t>: duben 2012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4116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PROMĚNA</a:t>
            </a:r>
            <a:r>
              <a:rPr lang="cs-CZ" dirty="0" smtClean="0"/>
              <a:t> 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NEDOKONALÁ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5400" dirty="0" smtClean="0"/>
          </a:p>
          <a:p>
            <a:r>
              <a:rPr lang="cs-CZ" sz="5400" dirty="0" smtClean="0"/>
              <a:t>VAJÍČKO</a:t>
            </a:r>
          </a:p>
          <a:p>
            <a:r>
              <a:rPr lang="cs-CZ" sz="5400" dirty="0" smtClean="0"/>
              <a:t>LARVA</a:t>
            </a:r>
          </a:p>
          <a:p>
            <a:r>
              <a:rPr lang="cs-CZ" sz="5400" dirty="0" smtClean="0"/>
              <a:t>DOSPĚLEC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427984" y="1782174"/>
            <a:ext cx="3551878" cy="3408455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ucitel\Local Settings\Temporary Internet Files\Content.IE5\2XE1VWS3\MP900406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82174"/>
            <a:ext cx="4271958" cy="341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26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300" b="1" dirty="0" smtClean="0"/>
              <a:t>Motýlice </a:t>
            </a:r>
          </a:p>
          <a:p>
            <a:r>
              <a:rPr lang="cs-CZ" sz="3000" dirty="0" smtClean="0"/>
              <a:t>motýlice</a:t>
            </a:r>
            <a:r>
              <a:rPr lang="cs-CZ" sz="3000" dirty="0"/>
              <a:t>, šídlatky, šidélka </a:t>
            </a:r>
            <a:endParaRPr lang="cs-CZ" sz="3000" dirty="0" smtClean="0"/>
          </a:p>
          <a:p>
            <a:endParaRPr lang="cs-CZ" sz="3000" dirty="0"/>
          </a:p>
          <a:p>
            <a:endParaRPr lang="cs-CZ" dirty="0"/>
          </a:p>
          <a:p>
            <a:r>
              <a:rPr lang="cs-CZ" dirty="0" smtClean="0"/>
              <a:t> - široká </a:t>
            </a:r>
            <a:r>
              <a:rPr lang="cs-CZ" dirty="0"/>
              <a:t>hlavu s očima daleko od </a:t>
            </a:r>
            <a:r>
              <a:rPr lang="cs-CZ" dirty="0" smtClean="0"/>
              <a:t>sebe</a:t>
            </a:r>
          </a:p>
          <a:p>
            <a:r>
              <a:rPr lang="cs-CZ" dirty="0" smtClean="0"/>
              <a:t> - v </a:t>
            </a:r>
            <a:r>
              <a:rPr lang="cs-CZ" dirty="0"/>
              <a:t>klidu skládají křídla k </a:t>
            </a:r>
            <a:r>
              <a:rPr lang="cs-CZ" dirty="0" smtClean="0"/>
              <a:t>sobě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700808"/>
            <a:ext cx="3801695" cy="2529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6914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Šídla</a:t>
            </a:r>
            <a:endParaRPr lang="cs-CZ" dirty="0"/>
          </a:p>
          <a:p>
            <a:r>
              <a:rPr lang="cs-CZ" dirty="0" smtClean="0"/>
              <a:t>šídla</a:t>
            </a:r>
            <a:r>
              <a:rPr lang="cs-CZ" dirty="0"/>
              <a:t>, vážky, lesklice, </a:t>
            </a:r>
            <a:r>
              <a:rPr lang="cs-CZ" dirty="0" err="1" smtClean="0"/>
              <a:t>páskovci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kulatá hlava </a:t>
            </a:r>
          </a:p>
          <a:p>
            <a:r>
              <a:rPr lang="cs-CZ" dirty="0" smtClean="0"/>
              <a:t> </a:t>
            </a:r>
            <a:r>
              <a:rPr lang="cs-CZ" dirty="0"/>
              <a:t>oči mohou být na temeni </a:t>
            </a:r>
            <a:r>
              <a:rPr lang="cs-CZ" dirty="0" smtClean="0"/>
              <a:t>spojené</a:t>
            </a:r>
          </a:p>
          <a:p>
            <a:r>
              <a:rPr lang="cs-CZ" dirty="0" smtClean="0"/>
              <a:t> v </a:t>
            </a:r>
            <a:r>
              <a:rPr lang="cs-CZ" dirty="0"/>
              <a:t>klidu křídla </a:t>
            </a:r>
            <a:r>
              <a:rPr lang="cs-CZ" dirty="0" smtClean="0"/>
              <a:t>neskládají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64904"/>
            <a:ext cx="2457450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760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90611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	     </a:t>
            </a:r>
            <a:r>
              <a:rPr lang="cs-CZ" sz="3600" dirty="0" smtClean="0"/>
              <a:t> vážka </a:t>
            </a:r>
          </a:p>
          <a:p>
            <a:r>
              <a:rPr lang="cs-CZ" sz="2300" dirty="0" smtClean="0"/>
              <a:t>	Široký zadeček</a:t>
            </a:r>
            <a:endParaRPr lang="cs-CZ" sz="23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645025" y="1340768"/>
            <a:ext cx="4041775" cy="83410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	</a:t>
            </a:r>
            <a:r>
              <a:rPr lang="cs-CZ" sz="3800" dirty="0" smtClean="0"/>
              <a:t>       šídlo</a:t>
            </a:r>
            <a:endParaRPr lang="cs-CZ" dirty="0" smtClean="0"/>
          </a:p>
          <a:p>
            <a:r>
              <a:rPr lang="cs-CZ" dirty="0" smtClean="0"/>
              <a:t>	Úzký protáhlý zadeček</a:t>
            </a:r>
            <a:endParaRPr lang="cs-CZ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790306"/>
            <a:ext cx="4041775" cy="272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801938"/>
            <a:ext cx="2664296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Způsob života: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ětšina </a:t>
            </a:r>
            <a:r>
              <a:rPr lang="cs-CZ" dirty="0"/>
              <a:t>druhů dobře létá</a:t>
            </a:r>
            <a:r>
              <a:rPr lang="cs-CZ" dirty="0" smtClean="0"/>
              <a:t>,</a:t>
            </a:r>
          </a:p>
          <a:p>
            <a:r>
              <a:rPr lang="cs-CZ" dirty="0" smtClean="0"/>
              <a:t>rychlost </a:t>
            </a:r>
            <a:r>
              <a:rPr lang="cs-CZ" dirty="0"/>
              <a:t>až 56 </a:t>
            </a:r>
            <a:r>
              <a:rPr lang="cs-CZ" dirty="0" smtClean="0"/>
              <a:t>km/h</a:t>
            </a:r>
          </a:p>
          <a:p>
            <a:r>
              <a:rPr lang="cs-CZ" dirty="0" smtClean="0"/>
              <a:t>motýlice </a:t>
            </a:r>
            <a:r>
              <a:rPr lang="cs-CZ" dirty="0"/>
              <a:t>a šidélka čekají na vhodnou kořist na </a:t>
            </a:r>
            <a:r>
              <a:rPr lang="cs-CZ" dirty="0" smtClean="0"/>
              <a:t>vegetaci</a:t>
            </a:r>
          </a:p>
          <a:p>
            <a:r>
              <a:rPr lang="cs-CZ" dirty="0" smtClean="0"/>
              <a:t>vážky </a:t>
            </a:r>
            <a:r>
              <a:rPr lang="cs-CZ" dirty="0"/>
              <a:t>a šídla se zdržují ve </a:t>
            </a:r>
            <a:r>
              <a:rPr lang="cs-CZ" dirty="0" smtClean="0"/>
              <a:t>vzduchu</a:t>
            </a:r>
          </a:p>
          <a:p>
            <a:r>
              <a:rPr lang="cs-CZ" dirty="0" smtClean="0"/>
              <a:t>dobře vyvinutý zrak </a:t>
            </a:r>
          </a:p>
          <a:p>
            <a:r>
              <a:rPr lang="cs-CZ" dirty="0"/>
              <a:t>o</a:t>
            </a:r>
            <a:r>
              <a:rPr lang="cs-CZ" dirty="0" smtClean="0"/>
              <a:t>brana teritoria - chrastění </a:t>
            </a:r>
            <a:r>
              <a:rPr lang="cs-CZ" dirty="0"/>
              <a:t>křídel.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42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Stanoviště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3008313" cy="4929411"/>
          </a:xfrm>
        </p:spPr>
        <p:txBody>
          <a:bodyPr>
            <a:normAutofit/>
          </a:bodyPr>
          <a:lstStyle/>
          <a:p>
            <a:r>
              <a:rPr lang="cs-CZ" sz="2400" dirty="0"/>
              <a:t>celosvětové </a:t>
            </a:r>
            <a:r>
              <a:rPr lang="cs-CZ" sz="2400" dirty="0" smtClean="0"/>
              <a:t>rozšíření</a:t>
            </a:r>
          </a:p>
          <a:p>
            <a:endParaRPr lang="cs-CZ" sz="2400" dirty="0"/>
          </a:p>
          <a:p>
            <a:r>
              <a:rPr lang="cs-CZ" sz="2400" dirty="0"/>
              <a:t>s výjimkou velmi chladných oblastí</a:t>
            </a:r>
          </a:p>
          <a:p>
            <a:endParaRPr lang="cs-CZ" sz="2400" dirty="0" smtClean="0"/>
          </a:p>
          <a:p>
            <a:r>
              <a:rPr lang="cs-CZ" sz="2400" dirty="0" smtClean="0"/>
              <a:t>okolí </a:t>
            </a:r>
            <a:r>
              <a:rPr lang="cs-CZ" sz="2400" dirty="0"/>
              <a:t>sladkých </a:t>
            </a:r>
            <a:r>
              <a:rPr lang="cs-CZ" sz="2400" dirty="0" smtClean="0"/>
              <a:t>vod</a:t>
            </a:r>
          </a:p>
          <a:p>
            <a:endParaRPr lang="cs-CZ" sz="2400" dirty="0" smtClean="0"/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při lovu však mohou doletět i daleko od nich.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3965029" cy="3965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7279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</a:t>
            </a:r>
            <a:r>
              <a:rPr lang="cs-CZ" dirty="0" smtClean="0"/>
              <a:t>ravci</a:t>
            </a:r>
          </a:p>
          <a:p>
            <a:r>
              <a:rPr lang="cs-CZ" dirty="0" smtClean="0"/>
              <a:t>loví </a:t>
            </a:r>
            <a:r>
              <a:rPr lang="cs-CZ" dirty="0"/>
              <a:t>za letu </a:t>
            </a:r>
            <a:endParaRPr lang="cs-CZ" dirty="0" smtClean="0"/>
          </a:p>
          <a:p>
            <a:r>
              <a:rPr lang="cs-CZ" dirty="0" smtClean="0"/>
              <a:t>Jiný hmyz (mouchy, komáři)</a:t>
            </a:r>
          </a:p>
          <a:p>
            <a:r>
              <a:rPr lang="cs-CZ" dirty="0" smtClean="0"/>
              <a:t>larvy </a:t>
            </a:r>
            <a:r>
              <a:rPr lang="cs-CZ" dirty="0"/>
              <a:t>loví také červy, perloočky a další drobné vodní živočichy. 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93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eobvyklý způsob páření</a:t>
            </a:r>
          </a:p>
          <a:p>
            <a:r>
              <a:rPr lang="cs-CZ" dirty="0"/>
              <a:t>v klidu nebo za </a:t>
            </a:r>
            <a:r>
              <a:rPr lang="cs-CZ" dirty="0" smtClean="0"/>
              <a:t>letu</a:t>
            </a:r>
          </a:p>
          <a:p>
            <a:r>
              <a:rPr lang="cs-CZ" dirty="0" smtClean="0"/>
              <a:t> </a:t>
            </a:r>
            <a:r>
              <a:rPr lang="cs-CZ" dirty="0"/>
              <a:t>samci </a:t>
            </a:r>
            <a:r>
              <a:rPr lang="cs-CZ" dirty="0" smtClean="0"/>
              <a:t> </a:t>
            </a:r>
            <a:r>
              <a:rPr lang="cs-CZ" dirty="0"/>
              <a:t>na 2. a 3. článku zadečku druhotný vnější pohlavní </a:t>
            </a:r>
            <a:r>
              <a:rPr lang="cs-CZ" dirty="0" smtClean="0"/>
              <a:t>orgán -přenos spermatu </a:t>
            </a:r>
            <a:r>
              <a:rPr lang="cs-CZ" dirty="0"/>
              <a:t>z pohlavních orgánů na 9. článku </a:t>
            </a:r>
            <a:r>
              <a:rPr lang="cs-CZ" dirty="0" smtClean="0"/>
              <a:t>zadečku</a:t>
            </a:r>
          </a:p>
          <a:p>
            <a:r>
              <a:rPr lang="cs-CZ" dirty="0"/>
              <a:t>p</a:t>
            </a:r>
            <a:r>
              <a:rPr lang="cs-CZ" dirty="0" smtClean="0"/>
              <a:t>řed </a:t>
            </a:r>
            <a:r>
              <a:rPr lang="cs-CZ" dirty="0"/>
              <a:t>pářením uchopí samec pomocí přívěsků na konci zadečku samici za hruď nebo </a:t>
            </a:r>
            <a:r>
              <a:rPr lang="cs-CZ" dirty="0" smtClean="0"/>
              <a:t>hlavu.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samice ohne zadeček pod tělem směrem dopředu a spojí jej s druhotným orgánem samce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84984"/>
            <a:ext cx="4418366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749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Larvy</a:t>
            </a:r>
            <a:endParaRPr lang="cs-CZ" b="1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Dýchání  	-  </a:t>
            </a:r>
            <a:r>
              <a:rPr lang="cs-CZ" dirty="0"/>
              <a:t>lupínkové žábry na konci zadečku </a:t>
            </a:r>
            <a:r>
              <a:rPr lang="cs-CZ" dirty="0" smtClean="0"/>
              <a:t>i k pohybu 			jako ploutev</a:t>
            </a:r>
          </a:p>
          <a:p>
            <a:pPr marL="0" indent="0">
              <a:buNone/>
            </a:pPr>
            <a:r>
              <a:rPr lang="cs-CZ" dirty="0" smtClean="0"/>
              <a:t> 		-  </a:t>
            </a:r>
            <a:r>
              <a:rPr lang="cs-CZ" dirty="0"/>
              <a:t>vzdušnicemi hustě protkaný konečník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Barva - zelená, žlutá nebo hnědá, schopnost změny</a:t>
            </a:r>
          </a:p>
          <a:p>
            <a:r>
              <a:rPr lang="cs-CZ" dirty="0" smtClean="0"/>
              <a:t>Vývoj- jeden až čtyři roky</a:t>
            </a:r>
          </a:p>
          <a:p>
            <a:r>
              <a:rPr lang="cs-CZ" dirty="0" smtClean="0"/>
              <a:t>Počet larválních stadií  -  7 až 15 podle teploty prostředí a kvality potravy</a:t>
            </a:r>
          </a:p>
          <a:p>
            <a:r>
              <a:rPr lang="cs-CZ" dirty="0" smtClean="0"/>
              <a:t> Na konci vývoje -  larva nad hladinu - vzdušný kyslík</a:t>
            </a:r>
          </a:p>
          <a:p>
            <a:r>
              <a:rPr lang="cs-CZ" dirty="0" smtClean="0"/>
              <a:t>Poslední svlékání </a:t>
            </a:r>
          </a:p>
          <a:p>
            <a:r>
              <a:rPr lang="cs-CZ" dirty="0" smtClean="0"/>
              <a:t>Dospělec.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51375" y="2778919"/>
            <a:ext cx="402907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5362" y="2643981"/>
            <a:ext cx="402907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0148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3568" y="220685"/>
            <a:ext cx="7704856" cy="6637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Páření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 rot="5400000">
            <a:off x="3071812" y="1615281"/>
            <a:ext cx="3000375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Kladení vajíček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88840"/>
            <a:ext cx="5321761" cy="3545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Larva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324100" y="2362994"/>
            <a:ext cx="449580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svlékání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55776" y="2420888"/>
            <a:ext cx="4342738" cy="2889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Dospělec</a:t>
            </a:r>
            <a:endParaRPr lang="cs-CZ" dirty="0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8906" y="1803400"/>
            <a:ext cx="6253163" cy="416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– rozmnožování hmyzu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36504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ČABRADOVÁ, Věra. </a:t>
            </a:r>
            <a:r>
              <a:rPr lang="cs-CZ" sz="2400" i="1" dirty="0" smtClean="0"/>
              <a:t>Přírodopis 6</a:t>
            </a:r>
            <a:r>
              <a:rPr lang="cs-CZ" sz="2400" dirty="0" smtClean="0"/>
              <a:t>: </a:t>
            </a:r>
            <a:r>
              <a:rPr lang="cs-CZ" sz="2400" i="1" dirty="0" smtClean="0"/>
              <a:t>učebnice pro základní školy a víceletá gymnázia</a:t>
            </a:r>
            <a:r>
              <a:rPr lang="cs-CZ" sz="2400" dirty="0" smtClean="0"/>
              <a:t>. Plzeň: </a:t>
            </a:r>
            <a:r>
              <a:rPr lang="cs-CZ" sz="2400" dirty="0" err="1" smtClean="0"/>
              <a:t>Fraus</a:t>
            </a:r>
            <a:r>
              <a:rPr lang="cs-CZ" sz="2400" dirty="0" smtClean="0"/>
              <a:t>, 2003. ISBN 80-7238-211-X</a:t>
            </a:r>
          </a:p>
          <a:p>
            <a:r>
              <a:rPr lang="cs-CZ" sz="2400" dirty="0"/>
              <a:t> </a:t>
            </a: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upload.wikimedia.org/wikipedia/commons/thumb/9/9f/Ai%28loz%29hydro.JPG/258px-Ai%28loz%29hydro.JPG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upload.wikimedia.org/wikipedia/commons/thumb/9/9b/Cordulegaster_boltonii_male_Wuestenrot_20080830_6.jpg/258px-Cordulegaster_boltonii_male_Wuestenrot_20080830_6.jpg</a:t>
            </a:r>
          </a:p>
          <a:p>
            <a:r>
              <a:rPr lang="cs-CZ" sz="2400" dirty="0" smtClean="0">
                <a:hlinkClick r:id="rId4"/>
              </a:rPr>
              <a:t>http</a:t>
            </a:r>
            <a:r>
              <a:rPr lang="cs-CZ" sz="2400" dirty="0" smtClean="0">
                <a:hlinkClick r:id="rId4"/>
              </a:rPr>
              <a:t>://www.zoologie.frasma.cz/mmp%200214%20sestinozi/Obr.%20021409.sidlo.Aeshna%20sp.larva.VB_zmensenina.JPG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http://www.zoologie.</a:t>
            </a:r>
            <a:r>
              <a:rPr lang="cs-CZ" sz="2400" dirty="0" err="1" smtClean="0">
                <a:hlinkClick r:id="rId5"/>
              </a:rPr>
              <a:t>frasma.cz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mmp</a:t>
            </a:r>
            <a:r>
              <a:rPr lang="cs-CZ" sz="2400" dirty="0" smtClean="0">
                <a:hlinkClick r:id="rId5"/>
              </a:rPr>
              <a:t>%200214%20sestinozi/Obr.%20021407.sidelko%20brvonohe.kopulace.PP_</a:t>
            </a:r>
            <a:r>
              <a:rPr lang="cs-CZ" sz="2400" dirty="0" err="1" smtClean="0">
                <a:hlinkClick r:id="rId5"/>
              </a:rPr>
              <a:t>zmensenina.jpg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86000" y="4813994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hlinkClick r:id="rId2"/>
              </a:rPr>
              <a:t>http://www.zoologie.</a:t>
            </a:r>
            <a:r>
              <a:rPr lang="cs-CZ" dirty="0" err="1" smtClean="0">
                <a:hlinkClick r:id="rId2"/>
              </a:rPr>
              <a:t>frasma.cz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mmp</a:t>
            </a:r>
            <a:r>
              <a:rPr lang="cs-CZ" dirty="0" smtClean="0">
                <a:hlinkClick r:id="rId2"/>
              </a:rPr>
              <a:t>%200214%20sestinozi/Obr.%20021411.mot%C3%</a:t>
            </a:r>
            <a:r>
              <a:rPr lang="cs-CZ" dirty="0" err="1" smtClean="0">
                <a:hlinkClick r:id="rId2"/>
              </a:rPr>
              <a:t>BDlice.OS.jpg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http://upload.wikimedia.org/wikipedia/commons/d/d6/Anax_junius-Laying_eggs-2.jpg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://www.vazky.estranky.cz/img/picture/532/Anax_imperator_male01.jpg</a:t>
            </a:r>
            <a:endParaRPr lang="cs-CZ" dirty="0" smtClean="0"/>
          </a:p>
          <a:p>
            <a:r>
              <a:rPr lang="cs-CZ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://upload.wikimedia.org/wikipedia/commons/thumb/a/a4/AeshnaCyaneaFangmaske.jpg/220px-AeshnaCyaneaFangmaske.jpg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macro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world.cz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prilohy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vazky</a:t>
            </a:r>
            <a:r>
              <a:rPr lang="cs-CZ" dirty="0" smtClean="0">
                <a:hlinkClick r:id="rId5"/>
              </a:rPr>
              <a:t>%20cyklus.jpg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952</TotalTime>
  <Words>271</Words>
  <Application>Microsoft Office PowerPoint</Application>
  <PresentationFormat>Předvádění na obrazovce (4:3)</PresentationFormat>
  <Paragraphs>96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NÁZEV ŠKOLY: ZŠ KOLÍN V., MNICHOVICKÁ 62 AUTOR: Dana Tvrzníková NÁZEV: VY_32_INOVACE_17_PŘ6_VÁŽKY TÉMA: VÁŽKY DATUM: duben 2012</vt:lpstr>
      <vt:lpstr>PROMĚNA NEDOKONALÁ</vt:lpstr>
      <vt:lpstr>VÁŽKY</vt:lpstr>
      <vt:lpstr>Prezentace aplikace PowerPoint</vt:lpstr>
      <vt:lpstr>Porovnání</vt:lpstr>
      <vt:lpstr>Způsob života: </vt:lpstr>
      <vt:lpstr>Stanoviště </vt:lpstr>
      <vt:lpstr>Potrava</vt:lpstr>
      <vt:lpstr>Rozmnožování</vt:lpstr>
      <vt:lpstr>Larvy</vt:lpstr>
      <vt:lpstr>Prezentace aplikace PowerPoint</vt:lpstr>
      <vt:lpstr>Páření</vt:lpstr>
      <vt:lpstr>Kladení vajíček</vt:lpstr>
      <vt:lpstr>Larva</vt:lpstr>
      <vt:lpstr>Poslední svlékání</vt:lpstr>
      <vt:lpstr>Dospělec</vt:lpstr>
      <vt:lpstr>ANOTACE</vt:lpstr>
      <vt:lpstr>CITACE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AUTOR: Dana Tvrzníková NÁZEV: VY_32_INOVACE_05_PŘ6_LIŠEJNÍKY TÉMA: LIŠEJNÍKY</dc:title>
  <dc:creator>j</dc:creator>
  <cp:lastModifiedBy>Dana Tvrzníková</cp:lastModifiedBy>
  <cp:revision>36</cp:revision>
  <dcterms:created xsi:type="dcterms:W3CDTF">2012-01-26T04:12:22Z</dcterms:created>
  <dcterms:modified xsi:type="dcterms:W3CDTF">2013-11-11T15:30:30Z</dcterms:modified>
</cp:coreProperties>
</file>