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5" r:id="rId4"/>
    <p:sldId id="269" r:id="rId5"/>
    <p:sldId id="268" r:id="rId6"/>
    <p:sldId id="266" r:id="rId7"/>
    <p:sldId id="271" r:id="rId8"/>
    <p:sldId id="270" r:id="rId9"/>
    <p:sldId id="263" r:id="rId10"/>
    <p:sldId id="264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A3327-84AC-419C-ABBD-00B89D2C1B1C}" type="datetimeFigureOut">
              <a:rPr lang="cs-CZ" smtClean="0"/>
              <a:pPr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1A7E-64C0-487C-A578-1E32B55CF1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b/b1/Grasshoppermetasnodgrass.sv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9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hyperlink" Target="http://obrazky.cz/detail?q=ve%C5%A1&amp;offset=1&amp;limit=20&amp;bUrlPar=filter=1&amp;resNum=15&amp;ref=http://www.seznam.cz/&amp;resID=V4b5hAUj3SImTGuHoJ0x_F9JZcNE2p9Nz0gKTNyiW84&amp;imgURL=http://www.guh.cz/edu/bi/biologie_bezobratli/foto09/foto_024.jpg&amp;pageURL=http://www.guh.cz/edu/bi/biologie_bezobratli/html09/foto_024.html&amp;imgX=286&amp;imgY=400&amp;imgSize=25&amp;thURL=http://media5.picsearch.com/is?V4b5hAUj3SImTGuHoJ0x_F9JZcNE2p9Nz0gKTNyiW84&amp;thX=91&amp;thY=128&amp;qNoSite=ve%C5%A1&amp;siteWWW=&amp;sId=0fyF9tKtwkC9hrZZKCHo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Soubor:Scanning_Electron_Micrograph_of_a_Flea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hyperlink" Target="http://cs.wikipedia.org/wiki/Soubor:2008-07-30Euroleon_nostras0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bezobratli/foto09/foto_025.jpg" TargetMode="External"/><Relationship Id="rId2" Type="http://schemas.openxmlformats.org/officeDocument/2006/relationships/hyperlink" Target="http://upload.wikimedia.org/wikipedia/commons/thumb/b/b1/Grasshoppermetasnodgrass.svg/385px-Grasshoppermetasnodgrass.svg.p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8/2008-07-30Euroleon_nostras01.jpg/450px-2008-07-30Euroleon_nostras01.jpg" TargetMode="External"/><Relationship Id="rId2" Type="http://schemas.openxmlformats.org/officeDocument/2006/relationships/hyperlink" Target="http://upload.wikimedia.org/wikipedia/commons/thumb/0/0a/Catflea_small.jpg/220px-Catflea_smal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2/24/Vespula_germanica.jpg/258px-Vespula_germanica.jpg" TargetMode="External"/><Relationship Id="rId4" Type="http://schemas.openxmlformats.org/officeDocument/2006/relationships/hyperlink" Target="http://upload.wikimedia.org/wikipedia/commons/thumb/2/2c/Calliphora_spec.jpg/553px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NÁZEV ŠKOLY: ZŠ KOLÍN V., MNICHOVICKÁ 62</a:t>
            </a:r>
            <a:br>
              <a:rPr lang="cs-CZ" sz="2000" dirty="0" smtClean="0"/>
            </a:br>
            <a:r>
              <a:rPr lang="cs-CZ" sz="2000" dirty="0" smtClean="0"/>
              <a:t>AUTOR: Dana Tvrzníková</a:t>
            </a:r>
            <a:br>
              <a:rPr lang="cs-CZ" sz="2000" dirty="0" smtClean="0"/>
            </a:br>
            <a:r>
              <a:rPr lang="cs-CZ" sz="2000" dirty="0" smtClean="0"/>
              <a:t>NÁZEV: VY_32_INOVACE_16_PŘ6_ROZMNOŽOVÁNÍ HMYZU</a:t>
            </a:r>
            <a:br>
              <a:rPr lang="cs-CZ" sz="2000" dirty="0" smtClean="0"/>
            </a:br>
            <a:r>
              <a:rPr lang="cs-CZ" sz="2000" dirty="0" smtClean="0"/>
              <a:t>TÉMA: ROZMNOŽOVÁNÍ  HMYZU</a:t>
            </a:r>
            <a:br>
              <a:rPr lang="cs-CZ" sz="2000" dirty="0" smtClean="0"/>
            </a:br>
            <a:r>
              <a:rPr lang="cs-CZ" sz="2000" dirty="0" smtClean="0"/>
              <a:t>DATUM: DUBEN 2012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941168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6500" dirty="0" smtClean="0"/>
              <a:t>ROZMNOŽOVÁNÍ</a:t>
            </a:r>
            <a:endParaRPr lang="cs-CZ" dirty="0"/>
          </a:p>
        </p:txBody>
      </p:sp>
      <p:pic>
        <p:nvPicPr>
          <p:cNvPr id="1026" name="Picture 2" descr="C:\Documents and Settings\ucitel\Local Settings\Temporary Internet Files\Content.IE5\8C0OUNEP\MP9004069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89524" y="2413482"/>
            <a:ext cx="3114055" cy="3893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PROMĚNA</a:t>
            </a:r>
            <a:r>
              <a:rPr lang="cs-CZ" dirty="0" smtClean="0"/>
              <a:t> </a:t>
            </a:r>
            <a:r>
              <a:rPr lang="cs-CZ" sz="5400" dirty="0" smtClean="0">
                <a:solidFill>
                  <a:schemeClr val="accent6">
                    <a:lumMod val="75000"/>
                  </a:schemeClr>
                </a:solidFill>
              </a:rPr>
              <a:t>NEDOKONALÁ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sz="5400" dirty="0" smtClean="0"/>
          </a:p>
          <a:p>
            <a:r>
              <a:rPr lang="cs-CZ" sz="5400" dirty="0" smtClean="0"/>
              <a:t>VAJÍČKO</a:t>
            </a:r>
          </a:p>
          <a:p>
            <a:r>
              <a:rPr lang="cs-CZ" sz="5400" dirty="0" smtClean="0"/>
              <a:t>LARVA</a:t>
            </a:r>
          </a:p>
          <a:p>
            <a:r>
              <a:rPr lang="cs-CZ" sz="5400" dirty="0" smtClean="0"/>
              <a:t>DOSPĚLEC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427984" y="1782174"/>
            <a:ext cx="3551878" cy="3408455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Documents and Settings\ucitel\Local Settings\Temporary Internet Files\Content.IE5\2XE1VWS3\MP9004069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82174"/>
            <a:ext cx="4271958" cy="341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4262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Grasshoppermetasnodgras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00808"/>
            <a:ext cx="3667125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sz="3600" dirty="0" smtClean="0"/>
              <a:t>postupná proměna</a:t>
            </a:r>
          </a:p>
          <a:p>
            <a:endParaRPr lang="cs-CZ" sz="3600" dirty="0" smtClean="0"/>
          </a:p>
          <a:p>
            <a:r>
              <a:rPr lang="cs-CZ" sz="3600" dirty="0" smtClean="0"/>
              <a:t>mnoho stádií</a:t>
            </a:r>
          </a:p>
          <a:p>
            <a:endParaRPr lang="cs-CZ" sz="3600" dirty="0"/>
          </a:p>
          <a:p>
            <a:r>
              <a:rPr lang="cs-CZ" sz="3600" dirty="0" smtClean="0"/>
              <a:t>tělo  se stále </a:t>
            </a:r>
            <a:r>
              <a:rPr lang="cs-CZ" sz="3600" dirty="0"/>
              <a:t>více podobá dospělci</a:t>
            </a:r>
          </a:p>
          <a:p>
            <a:endParaRPr lang="cs-CZ" dirty="0" smtClean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637112"/>
          </a:xfrm>
        </p:spPr>
        <p:txBody>
          <a:bodyPr>
            <a:normAutofit lnSpcReduction="1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3438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Řády hmyzu s proměnou nedokonalou</a:t>
            </a:r>
            <a:endParaRPr lang="cs-CZ" sz="32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600" dirty="0" smtClean="0"/>
              <a:t>VÁŽKY</a:t>
            </a:r>
          </a:p>
          <a:p>
            <a:endParaRPr lang="cs-CZ" sz="3600" dirty="0" smtClean="0"/>
          </a:p>
          <a:p>
            <a:r>
              <a:rPr lang="cs-CZ" sz="3600" dirty="0" smtClean="0"/>
              <a:t>STEJNOKŘÍDLÍ</a:t>
            </a:r>
          </a:p>
          <a:p>
            <a:endParaRPr lang="cs-CZ" sz="3600" dirty="0" smtClean="0"/>
          </a:p>
          <a:p>
            <a:r>
              <a:rPr lang="cs-CZ" sz="3600" dirty="0" smtClean="0"/>
              <a:t>VŠI</a:t>
            </a:r>
          </a:p>
          <a:p>
            <a:endParaRPr lang="cs-CZ" sz="3600" dirty="0" smtClean="0"/>
          </a:p>
          <a:p>
            <a:r>
              <a:rPr lang="cs-CZ" sz="3600" dirty="0" smtClean="0"/>
              <a:t>PLOŠTICE</a:t>
            </a:r>
          </a:p>
          <a:p>
            <a:endParaRPr lang="cs-CZ" sz="3600" dirty="0" smtClean="0"/>
          </a:p>
          <a:p>
            <a:r>
              <a:rPr lang="cs-CZ" sz="3600" dirty="0" smtClean="0"/>
              <a:t>ROVNOKŘÍDLÍ</a:t>
            </a:r>
            <a:endParaRPr lang="cs-CZ" sz="3600" dirty="0"/>
          </a:p>
        </p:txBody>
      </p:sp>
      <p:pic>
        <p:nvPicPr>
          <p:cNvPr id="1027" name="Picture 3" descr="C:\Documents and Settings\ucitel\Local Settings\Temporary Internet Files\Content.IE5\AAG4GAGW\MP9004069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948" y="1195105"/>
            <a:ext cx="274320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 descr="C:\Documents and Settings\ucitel\Local Settings\Temporary Internet Files\Content.IE5\DMXRBM14\MP9004069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409207"/>
            <a:ext cx="1855068" cy="278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náhled obrázku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068960"/>
            <a:ext cx="866775" cy="1219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565527"/>
            <a:ext cx="1453716" cy="1453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425" y="4151605"/>
            <a:ext cx="2457450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499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PROMĚNA DOKONALÁ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5400" dirty="0" smtClean="0"/>
              <a:t>VAJÍČKO</a:t>
            </a:r>
          </a:p>
          <a:p>
            <a:r>
              <a:rPr lang="cs-CZ" sz="5400" dirty="0" smtClean="0"/>
              <a:t>LARVA</a:t>
            </a:r>
          </a:p>
          <a:p>
            <a:r>
              <a:rPr lang="cs-CZ" sz="5400" dirty="0" smtClean="0"/>
              <a:t>KUKLA</a:t>
            </a:r>
          </a:p>
          <a:p>
            <a:r>
              <a:rPr lang="cs-CZ" sz="5400" dirty="0" smtClean="0"/>
              <a:t>DOSPĚLEC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Documents and Settings\ucitel\Local Settings\Temporary Internet Files\Content.IE5\8C0OUNEP\MP9004072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28800"/>
            <a:ext cx="2808312" cy="4216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9566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Řády hmyzu s proměnou dokonalou</a:t>
            </a:r>
            <a:endParaRPr lang="cs-CZ" sz="32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Blechy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Síťokřídlí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Brouci</a:t>
            </a:r>
          </a:p>
          <a:p>
            <a:endParaRPr lang="cs-CZ" sz="3600" dirty="0"/>
          </a:p>
          <a:p>
            <a:endParaRPr lang="cs-CZ" sz="3600" dirty="0" smtClean="0"/>
          </a:p>
          <a:p>
            <a:endParaRPr lang="cs-CZ" sz="3600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 descr="Blecha pod mikroskopem">
            <a:hlinkClick r:id="rId2" tooltip="Blecha pod mikroskopem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9016" y="1349152"/>
            <a:ext cx="2225352" cy="287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mravkolev skvrnitý">
            <a:hlinkClick r:id="rId4" tooltip="mravkolev skvrnitý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060848"/>
            <a:ext cx="2457450" cy="327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ucitel\Local Settings\Temporary Internet Files\Content.IE5\2XE1VWS3\MC90043803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5282" y="378214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96882" y="3699148"/>
            <a:ext cx="3497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6615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Motýli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Dvoukřídlí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Blanokřídlí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Documents and Settings\ucitel\Local Settings\Temporary Internet Files\Content.IE5\8C0OUNEP\MP900444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628800"/>
            <a:ext cx="3022943" cy="233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110" y="2795992"/>
            <a:ext cx="2483676" cy="26906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141316"/>
            <a:ext cx="2457450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9610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 – rozmnožování hmyzu</a:t>
            </a:r>
          </a:p>
          <a:p>
            <a:r>
              <a:rPr lang="cs-CZ" dirty="0" smtClean="0"/>
              <a:t>určeno pro práci s interaktivní tabulí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3650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ČABRADOVÁ, Věra. </a:t>
            </a:r>
            <a:r>
              <a:rPr lang="cs-CZ" sz="2400" i="1" dirty="0" smtClean="0"/>
              <a:t>Přírodopis 6</a:t>
            </a:r>
            <a:r>
              <a:rPr lang="cs-CZ" sz="2400" dirty="0" smtClean="0"/>
              <a:t>: </a:t>
            </a:r>
            <a:r>
              <a:rPr lang="cs-CZ" sz="2400" i="1" dirty="0" smtClean="0"/>
              <a:t>učebnice pro základní školy a víceletá gymnázia</a:t>
            </a:r>
            <a:r>
              <a:rPr lang="cs-CZ" sz="2400" dirty="0" smtClean="0"/>
              <a:t>. Plzeň: </a:t>
            </a:r>
            <a:r>
              <a:rPr lang="cs-CZ" sz="2400" dirty="0" err="1" smtClean="0"/>
              <a:t>Fraus</a:t>
            </a:r>
            <a:r>
              <a:rPr lang="cs-CZ" sz="2400" dirty="0" smtClean="0"/>
              <a:t>, 2003. ISBN 80-7238-211-X</a:t>
            </a:r>
          </a:p>
          <a:p>
            <a:r>
              <a:rPr lang="cs-CZ" sz="2400" dirty="0" smtClean="0"/>
              <a:t>www.office.microsoft.com</a:t>
            </a:r>
            <a:endParaRPr lang="cs-CZ" sz="2400" dirty="0" smtClean="0"/>
          </a:p>
          <a:p>
            <a:r>
              <a:rPr lang="cs-CZ" sz="2400" dirty="0" smtClean="0"/>
              <a:t>Obrázky dostupné 11. 4. 2012, 9.30</a:t>
            </a:r>
          </a:p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upload.wikimedia.org/wikipedia/commons/thumb/b/b1/Grasshoppermetasnodgrass.svg/385px-Grasshoppermetasnodgrass.svg.png</a:t>
            </a:r>
            <a:endParaRPr lang="cs-CZ" sz="2400" dirty="0" smtClean="0"/>
          </a:p>
          <a:p>
            <a:r>
              <a:rPr lang="cs-CZ" sz="2400" dirty="0">
                <a:hlinkClick r:id="rId3"/>
              </a:rPr>
              <a:t>http://en.wikipedia.org/wiki/File:Psyllidae_pachysylla_species.jpg</a:t>
            </a:r>
          </a:p>
          <a:p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www.guh.cz/edu/bi/biologie_bezobratli/foto09/foto_025.jpg</a:t>
            </a:r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286000" y="4813994"/>
            <a:ext cx="4572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36504"/>
          </a:xfrm>
        </p:spPr>
        <p:txBody>
          <a:bodyPr>
            <a:normAutofit lnSpcReduction="10000"/>
          </a:bodyPr>
          <a:lstStyle/>
          <a:p>
            <a:r>
              <a:rPr lang="cs-CZ" sz="2400" dirty="0">
                <a:hlinkClick r:id="rId2"/>
              </a:rPr>
              <a:t>http://</a:t>
            </a:r>
            <a:r>
              <a:rPr lang="cs-CZ" sz="2400" dirty="0" smtClean="0">
                <a:hlinkClick r:id="rId2"/>
              </a:rPr>
              <a:t>upload.wikimedia.org/wikipedia/commons/thumb/4/48/Oedipoda_coerulescens_1_beentree.jpg/258px-Oedipoda_coerulescens_1_beentree.jpg</a:t>
            </a:r>
          </a:p>
          <a:p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upload.wikimedia.org/wikipedia/commons/thumb/0/0a/Catflea_small.jpg/220px-Catflea_small.jpg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upload.wikimedia.org/wikipedia/commons/thumb/e/e8/2008-07-30Euroleon_nostras01.jpg/450px-2008-07-30Euroleon_nostras01.jpg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</a:t>
            </a:r>
            <a:r>
              <a:rPr lang="cs-CZ" sz="2400" dirty="0">
                <a:hlinkClick r:id="rId4"/>
              </a:rPr>
              <a:t>://</a:t>
            </a:r>
            <a:r>
              <a:rPr lang="cs-CZ" sz="2400" dirty="0" smtClean="0">
                <a:hlinkClick r:id="rId4"/>
              </a:rPr>
              <a:t>upload.wikimedia.org/wikipedia/commons/thumb/2/2c/Calliphora_spec.jpg/553px-</a:t>
            </a:r>
            <a:endParaRPr lang="cs-CZ" sz="2400" dirty="0" smtClean="0"/>
          </a:p>
          <a:p>
            <a:r>
              <a:rPr lang="cs-CZ" sz="2400" dirty="0">
                <a:hlinkClick r:id="rId5"/>
              </a:rPr>
              <a:t>http://</a:t>
            </a:r>
            <a:r>
              <a:rPr lang="cs-CZ" sz="2400" dirty="0" smtClean="0">
                <a:hlinkClick r:id="rId5"/>
              </a:rPr>
              <a:t>upload.wikimedia.org/wikipedia/commons/thumb/2/24/Vespula_germanica.jpg/258px-Vespula_germanica.jpg</a:t>
            </a:r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286000" y="4813994"/>
            <a:ext cx="4572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153</TotalTime>
  <Words>126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ZŠ KOLÍN V., MNICHOVICKÁ 62 AUTOR: Dana Tvrzníková NÁZEV: VY_32_INOVACE_16_PŘ6_ROZMNOŽOVÁNÍ HMYZU TÉMA: ROZMNOŽOVÁNÍ  HMYZU DATUM: DUBEN 2012</vt:lpstr>
      <vt:lpstr>HMYZ</vt:lpstr>
      <vt:lpstr>PROMĚNA NEDOKONALÁ</vt:lpstr>
      <vt:lpstr>Prezentace aplikace PowerPoint</vt:lpstr>
      <vt:lpstr>Řády hmyzu s proměnou nedokonalou</vt:lpstr>
      <vt:lpstr>PROMĚNA DOKONALÁ</vt:lpstr>
      <vt:lpstr>Řády hmyzu s proměnou dokonalou</vt:lpstr>
      <vt:lpstr>Prezentace aplikace PowerPoint</vt:lpstr>
      <vt:lpstr>ANOTACE</vt:lpstr>
      <vt:lpstr>CITACE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AUTOR: Dana Tvrzníková NÁZEV: VY_32_INOVACE_05_PŘ6_LIŠEJNÍKY TÉMA: LIŠEJNÍKY</dc:title>
  <dc:creator>j</dc:creator>
  <cp:lastModifiedBy>Dana Tvrzníková</cp:lastModifiedBy>
  <cp:revision>22</cp:revision>
  <dcterms:created xsi:type="dcterms:W3CDTF">2012-01-26T04:12:22Z</dcterms:created>
  <dcterms:modified xsi:type="dcterms:W3CDTF">2013-11-11T15:46:47Z</dcterms:modified>
</cp:coreProperties>
</file>