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95" r:id="rId4"/>
    <p:sldId id="296" r:id="rId5"/>
    <p:sldId id="297" r:id="rId6"/>
    <p:sldId id="336" r:id="rId7"/>
    <p:sldId id="337" r:id="rId8"/>
    <p:sldId id="338" r:id="rId9"/>
    <p:sldId id="339" r:id="rId10"/>
    <p:sldId id="340" r:id="rId11"/>
    <p:sldId id="341" r:id="rId12"/>
    <p:sldId id="342" r:id="rId13"/>
    <p:sldId id="343" r:id="rId14"/>
    <p:sldId id="344" r:id="rId15"/>
    <p:sldId id="345" r:id="rId16"/>
    <p:sldId id="346" r:id="rId17"/>
    <p:sldId id="347" r:id="rId18"/>
    <p:sldId id="348" r:id="rId19"/>
    <p:sldId id="349" r:id="rId20"/>
    <p:sldId id="350" r:id="rId21"/>
    <p:sldId id="351" r:id="rId22"/>
    <p:sldId id="352" r:id="rId23"/>
    <p:sldId id="353" r:id="rId24"/>
    <p:sldId id="354" r:id="rId25"/>
    <p:sldId id="355" r:id="rId26"/>
    <p:sldId id="356" r:id="rId27"/>
    <p:sldId id="357" r:id="rId28"/>
    <p:sldId id="358" r:id="rId29"/>
    <p:sldId id="359" r:id="rId30"/>
    <p:sldId id="360" r:id="rId31"/>
    <p:sldId id="361" r:id="rId32"/>
    <p:sldId id="362" r:id="rId33"/>
    <p:sldId id="363" r:id="rId34"/>
    <p:sldId id="364" r:id="rId35"/>
    <p:sldId id="365" r:id="rId36"/>
    <p:sldId id="366" r:id="rId37"/>
    <p:sldId id="367" r:id="rId38"/>
    <p:sldId id="368" r:id="rId39"/>
    <p:sldId id="369" r:id="rId40"/>
    <p:sldId id="370" r:id="rId41"/>
    <p:sldId id="371" r:id="rId42"/>
    <p:sldId id="372" r:id="rId43"/>
    <p:sldId id="373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98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354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802777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5127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0411899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84692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00158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51811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10748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27401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5860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211345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7EE50B-31CC-4008-BE7C-D77C95E89B2B}" type="datetimeFigureOut">
              <a:rPr lang="cs-CZ" smtClean="0"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FFBFC4-22F0-4F57-8169-4BF07DC6D55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70521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1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6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19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2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28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0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3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slide" Target="slide35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slide" Target="slide40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slide" Target="slide42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?CTT=97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Kraje a okresní města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Učivo 8. ročníku</a:t>
            </a:r>
            <a:endParaRPr lang="cs-CZ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489025"/>
              </p:ext>
            </p:extLst>
          </p:nvPr>
        </p:nvGraphicFramePr>
        <p:xfrm>
          <a:off x="539552" y="404664"/>
          <a:ext cx="7848872" cy="185420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25125"/>
                <a:gridCol w="5623747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Základní škola Kolín V., Mnichovická 62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Mgr.</a:t>
                      </a:r>
                      <a:r>
                        <a:rPr lang="cs-CZ" baseline="0" dirty="0" smtClean="0"/>
                        <a:t> Vladimír Zeman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9. 2.</a:t>
                      </a:r>
                      <a:r>
                        <a:rPr lang="cs-CZ" baseline="0" dirty="0" smtClean="0"/>
                        <a:t> 2012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VY_32_INOVACE_05_Z8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dirty="0" smtClean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515719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5823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Kraje a krajská města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2297" y="1752601"/>
            <a:ext cx="4402832" cy="3701008"/>
          </a:xfrm>
        </p:spPr>
        <p:txBody>
          <a:bodyPr>
            <a:normAutofit/>
          </a:bodyPr>
          <a:lstStyle/>
          <a:p>
            <a:r>
              <a:rPr lang="cs-CZ" sz="2400" dirty="0" smtClean="0"/>
              <a:t>Hlavní město – Praha </a:t>
            </a:r>
          </a:p>
          <a:p>
            <a:r>
              <a:rPr lang="cs-CZ" sz="2400" dirty="0" smtClean="0"/>
              <a:t>Středočeský kraj – Praha </a:t>
            </a:r>
          </a:p>
          <a:p>
            <a:r>
              <a:rPr lang="cs-CZ" sz="2400" dirty="0" smtClean="0"/>
              <a:t>Jihočeský kraj – České Budějovice</a:t>
            </a:r>
          </a:p>
          <a:p>
            <a:r>
              <a:rPr lang="cs-CZ" sz="2400" dirty="0" smtClean="0"/>
              <a:t>Plzeňský kraj – Plzeň </a:t>
            </a:r>
          </a:p>
          <a:p>
            <a:r>
              <a:rPr lang="cs-CZ" sz="2400" dirty="0" smtClean="0"/>
              <a:t>Karlovarský kraj – Karlovy Vary</a:t>
            </a:r>
          </a:p>
          <a:p>
            <a:r>
              <a:rPr lang="cs-CZ" sz="2400" dirty="0" smtClean="0"/>
              <a:t>Ústecký kraj – Ústí nad Labem</a:t>
            </a:r>
          </a:p>
          <a:p>
            <a:r>
              <a:rPr lang="cs-CZ" sz="2400" dirty="0" smtClean="0"/>
              <a:t>Liberecký kraj - Liberec</a:t>
            </a:r>
          </a:p>
        </p:txBody>
      </p:sp>
      <p:sp>
        <p:nvSpPr>
          <p:cNvPr id="4" name="Zástupný symbol pro obsah 2"/>
          <p:cNvSpPr txBox="1">
            <a:spLocks/>
          </p:cNvSpPr>
          <p:nvPr/>
        </p:nvSpPr>
        <p:spPr>
          <a:xfrm>
            <a:off x="4644008" y="1752601"/>
            <a:ext cx="4402832" cy="370100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400" dirty="0" smtClean="0"/>
              <a:t>Královéhradecký kraj – Hradec Králové </a:t>
            </a:r>
          </a:p>
          <a:p>
            <a:r>
              <a:rPr lang="cs-CZ" sz="2400" dirty="0" smtClean="0"/>
              <a:t>Pardubický kraj – Pardubice </a:t>
            </a:r>
          </a:p>
          <a:p>
            <a:r>
              <a:rPr lang="cs-CZ" sz="2400" dirty="0" smtClean="0"/>
              <a:t>Kraj Vysočina – Jihlava</a:t>
            </a:r>
          </a:p>
          <a:p>
            <a:r>
              <a:rPr lang="cs-CZ" sz="2400" dirty="0" smtClean="0"/>
              <a:t>Jihomoravský kraj – Brno </a:t>
            </a:r>
          </a:p>
          <a:p>
            <a:r>
              <a:rPr lang="cs-CZ" sz="2400" dirty="0" smtClean="0"/>
              <a:t>Olomoucký kraj – Olomouc</a:t>
            </a:r>
          </a:p>
          <a:p>
            <a:r>
              <a:rPr lang="cs-CZ" sz="2400" dirty="0" smtClean="0"/>
              <a:t>Zlínský kraj – Zlín</a:t>
            </a:r>
          </a:p>
          <a:p>
            <a:r>
              <a:rPr lang="cs-CZ" sz="2400" dirty="0" smtClean="0"/>
              <a:t>Moravskoslezský kraj - Ostrava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82286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Bruntál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284726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7088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63179" y="478510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>
                <a:hlinkClick r:id="rId3" action="ppaction://hlinksldjump"/>
              </a:rPr>
              <a:t>B</a:t>
            </a:r>
            <a:r>
              <a:rPr lang="cs-CZ" sz="1200" dirty="0" smtClean="0">
                <a:hlinkClick r:id="rId3" action="ppaction://hlinksldjump"/>
              </a:rPr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V…..</a:t>
            </a:r>
            <a:endParaRPr lang="cs-CZ" sz="1200" dirty="0" smtClean="0">
              <a:hlinkClick r:id="rId3" action="ppaction://hlinksldjump"/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B…….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15798827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</a:t>
            </a:r>
            <a:r>
              <a:rPr lang="cs-CZ" dirty="0" smtClean="0">
                <a:solidFill>
                  <a:srgbClr val="FF0000"/>
                </a:solidFill>
              </a:rPr>
              <a:t>Teplice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79712" y="284726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T……..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7088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63179" y="478510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V…..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3102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7088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63179" y="478510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V…..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84710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7088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P…...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563179" y="4785100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</a:t>
            </a:r>
            <a:r>
              <a:rPr lang="cs-CZ" dirty="0" smtClean="0">
                <a:solidFill>
                  <a:srgbClr val="FF0000"/>
                </a:solidFill>
              </a:rPr>
              <a:t>Pelhřimov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22766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7088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P…...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</a:t>
            </a:r>
            <a:r>
              <a:rPr lang="cs-CZ" dirty="0" smtClean="0">
                <a:solidFill>
                  <a:srgbClr val="FF0000"/>
                </a:solidFill>
              </a:rPr>
              <a:t>Písek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25357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043608" y="370886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K…...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K…..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</a:t>
            </a:r>
            <a:r>
              <a:rPr lang="cs-CZ" dirty="0" smtClean="0">
                <a:solidFill>
                  <a:srgbClr val="FF0000"/>
                </a:solidFill>
              </a:rPr>
              <a:t>Kolín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56445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827584" y="3309843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S…….</a:t>
            </a:r>
            <a:endParaRPr lang="cs-CZ" sz="12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</a:t>
            </a:r>
            <a:r>
              <a:rPr lang="cs-CZ" dirty="0" smtClean="0">
                <a:solidFill>
                  <a:srgbClr val="FF0000"/>
                </a:solidFill>
              </a:rPr>
              <a:t>Sokolov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025330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S…...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</a:t>
            </a:r>
            <a:r>
              <a:rPr lang="cs-CZ" dirty="0" smtClean="0">
                <a:solidFill>
                  <a:srgbClr val="FF0000"/>
                </a:solidFill>
              </a:rPr>
              <a:t>Svitavy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46225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Z…...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J…..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</a:t>
            </a:r>
            <a:r>
              <a:rPr lang="cs-CZ" dirty="0" smtClean="0">
                <a:solidFill>
                  <a:srgbClr val="FF0000"/>
                </a:solidFill>
              </a:rPr>
              <a:t>Jeseník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191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Z…...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</a:t>
            </a:r>
            <a:r>
              <a:rPr lang="cs-CZ" dirty="0" smtClean="0">
                <a:solidFill>
                  <a:srgbClr val="FF0000"/>
                </a:solidFill>
              </a:rPr>
              <a:t>Znojmo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32190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</a:t>
            </a:r>
            <a:r>
              <a:rPr lang="cs-CZ" dirty="0" smtClean="0">
                <a:solidFill>
                  <a:srgbClr val="FF0000"/>
                </a:solidFill>
              </a:rPr>
              <a:t>Trutnov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52888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S…..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</a:t>
            </a:r>
            <a:r>
              <a:rPr lang="cs-CZ" dirty="0" smtClean="0">
                <a:solidFill>
                  <a:srgbClr val="FF0000"/>
                </a:solidFill>
              </a:rPr>
              <a:t>Semily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4252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763688" y="4558526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</a:t>
            </a:r>
            <a:r>
              <a:rPr lang="cs-CZ" dirty="0" smtClean="0">
                <a:solidFill>
                  <a:srgbClr val="FF0000"/>
                </a:solidFill>
              </a:rPr>
              <a:t>Tachov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4589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55852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21708" y="3653955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</a:t>
            </a:r>
            <a:r>
              <a:rPr lang="cs-CZ" dirty="0" smtClean="0">
                <a:solidFill>
                  <a:srgbClr val="FF0000"/>
                </a:solidFill>
              </a:rPr>
              <a:t>Příbram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873443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55852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D…..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T…….</a:t>
            </a:r>
            <a:endParaRPr lang="cs-CZ" sz="12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T…...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</a:t>
            </a:r>
            <a:r>
              <a:rPr lang="cs-CZ" dirty="0" smtClean="0">
                <a:solidFill>
                  <a:srgbClr val="FF0000"/>
                </a:solidFill>
              </a:rPr>
              <a:t>Tábor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273750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691680" y="4558526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D…..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</a:t>
            </a:r>
            <a:r>
              <a:rPr lang="cs-CZ" dirty="0" smtClean="0">
                <a:solidFill>
                  <a:srgbClr val="FF0000"/>
                </a:solidFill>
              </a:rPr>
              <a:t>Domažlice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7097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Ch…..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Ch…..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</a:t>
            </a:r>
            <a:r>
              <a:rPr lang="cs-CZ" dirty="0" smtClean="0">
                <a:solidFill>
                  <a:srgbClr val="FF0000"/>
                </a:solidFill>
              </a:rPr>
              <a:t>Cheb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609168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Č……..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L…….</a:t>
            </a:r>
            <a:endParaRPr lang="cs-CZ" sz="1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</a:t>
            </a:r>
            <a:r>
              <a:rPr lang="cs-CZ" dirty="0" smtClean="0">
                <a:solidFill>
                  <a:srgbClr val="FF0000"/>
                </a:solidFill>
              </a:rPr>
              <a:t>Louny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839855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59832" y="2636912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Č……..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</a:t>
            </a:r>
            <a:r>
              <a:rPr lang="cs-CZ" dirty="0" smtClean="0">
                <a:solidFill>
                  <a:srgbClr val="FF0000"/>
                </a:solidFill>
              </a:rPr>
              <a:t>Česká Lípa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937493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J…….</a:t>
            </a:r>
            <a:endParaRPr lang="cs-CZ" sz="12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Ch…..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</a:t>
            </a:r>
            <a:r>
              <a:rPr lang="cs-CZ" dirty="0" smtClean="0">
                <a:solidFill>
                  <a:srgbClr val="FF0000"/>
                </a:solidFill>
              </a:rPr>
              <a:t>Jičín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6139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Ch…..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</a:t>
            </a:r>
            <a:r>
              <a:rPr lang="cs-CZ" dirty="0" smtClean="0">
                <a:solidFill>
                  <a:srgbClr val="FF0000"/>
                </a:solidFill>
              </a:rPr>
              <a:t>Chrudim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947525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283968" y="4785100"/>
            <a:ext cx="121531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H…..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/>
              <a:t>B</a:t>
            </a:r>
            <a:r>
              <a:rPr lang="cs-CZ" sz="1200" dirty="0" smtClean="0"/>
              <a:t>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</a:t>
            </a:r>
            <a:r>
              <a:rPr lang="cs-CZ" dirty="0" smtClean="0">
                <a:solidFill>
                  <a:srgbClr val="FF0000"/>
                </a:solidFill>
              </a:rPr>
              <a:t>Havlíčkův Brod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08577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>
                <a:hlinkClick r:id="rId3" action="ppaction://hlinksldjump"/>
              </a:rPr>
              <a:t>B</a:t>
            </a:r>
            <a:r>
              <a:rPr lang="cs-CZ" sz="1200" dirty="0" smtClean="0">
                <a:hlinkClick r:id="rId3" action="ppaction://hlinksldjump"/>
              </a:rPr>
              <a:t>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</a:t>
            </a:r>
            <a:r>
              <a:rPr lang="cs-CZ" dirty="0" smtClean="0">
                <a:solidFill>
                  <a:srgbClr val="FF0000"/>
                </a:solidFill>
              </a:rPr>
              <a:t>Břeclav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87542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8" y="3719232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P…….</a:t>
            </a:r>
            <a:endParaRPr lang="cs-CZ" sz="12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</a:t>
            </a:r>
            <a:r>
              <a:rPr lang="cs-CZ" dirty="0" smtClean="0">
                <a:solidFill>
                  <a:srgbClr val="FF0000"/>
                </a:solidFill>
              </a:rPr>
              <a:t>Prostějov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7096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K…...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48546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900451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K…….</a:t>
            </a:r>
            <a:endParaRPr lang="cs-CZ" sz="12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</a:t>
            </a:r>
            <a:r>
              <a:rPr lang="cs-CZ" dirty="0" smtClean="0">
                <a:solidFill>
                  <a:srgbClr val="FF0000"/>
                </a:solidFill>
              </a:rPr>
              <a:t>Kroměříž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14692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/>
              <a:t>M…...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O…..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O…...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</a:t>
            </a:r>
            <a:r>
              <a:rPr lang="cs-CZ" dirty="0" smtClean="0">
                <a:solidFill>
                  <a:srgbClr val="FF0000"/>
                </a:solidFill>
              </a:rPr>
              <a:t>Opava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33698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M…..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R…...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M…...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</a:t>
            </a:r>
            <a:r>
              <a:rPr lang="cs-CZ" dirty="0" smtClean="0">
                <a:solidFill>
                  <a:srgbClr val="FF0000"/>
                </a:solidFill>
              </a:rPr>
              <a:t>Mělník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000706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K…...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R…...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</a:t>
            </a:r>
            <a:r>
              <a:rPr lang="cs-CZ" dirty="0" smtClean="0">
                <a:solidFill>
                  <a:srgbClr val="FF0000"/>
                </a:solidFill>
              </a:rPr>
              <a:t>Rokycany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3973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97478" y="3326610"/>
            <a:ext cx="10801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K…...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S…..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</a:t>
            </a:r>
            <a:r>
              <a:rPr lang="cs-CZ" dirty="0" smtClean="0">
                <a:solidFill>
                  <a:srgbClr val="FF0000"/>
                </a:solidFill>
              </a:rPr>
              <a:t>Karlovy Vary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09639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M…..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822812" y="4966194"/>
            <a:ext cx="9361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S…..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</a:t>
            </a:r>
            <a:r>
              <a:rPr lang="cs-CZ" dirty="0" smtClean="0">
                <a:solidFill>
                  <a:srgbClr val="FF0000"/>
                </a:solidFill>
              </a:rPr>
              <a:t>Strakonice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8678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M…..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T…...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</a:t>
            </a:r>
            <a:r>
              <a:rPr lang="cs-CZ" dirty="0" smtClean="0">
                <a:solidFill>
                  <a:srgbClr val="FF0000"/>
                </a:solidFill>
              </a:rPr>
              <a:t>Most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0877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T…...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</a:t>
            </a:r>
            <a:r>
              <a:rPr lang="cs-CZ" dirty="0" smtClean="0">
                <a:solidFill>
                  <a:srgbClr val="FF0000"/>
                </a:solidFill>
              </a:rPr>
              <a:t>Třebíč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46897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N…...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1521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Ú…….</a:t>
            </a:r>
            <a:endParaRPr lang="cs-CZ" sz="12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4" action="ppaction://hlinksldjump"/>
              </a:rPr>
              <a:t>U…...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</a:t>
            </a:r>
            <a:r>
              <a:rPr lang="cs-CZ" dirty="0" smtClean="0">
                <a:solidFill>
                  <a:srgbClr val="FF0000"/>
                </a:solidFill>
              </a:rPr>
              <a:t>Ústí nad Orlicí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47975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N…...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</a:t>
            </a:r>
            <a:r>
              <a:rPr lang="cs-CZ" dirty="0" smtClean="0">
                <a:solidFill>
                  <a:srgbClr val="FF0000"/>
                </a:solidFill>
              </a:rPr>
              <a:t>Náchod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14480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J……….</a:t>
            </a:r>
            <a:endParaRPr lang="cs-CZ" sz="12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Náchod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Náchod, </a:t>
            </a:r>
            <a:r>
              <a:rPr lang="cs-CZ" dirty="0" smtClean="0">
                <a:solidFill>
                  <a:srgbClr val="FF0000"/>
                </a:solidFill>
              </a:rPr>
              <a:t>Jablonec nad Nisou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880798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Jablonec n. Nisou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Náchod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456315" y="5157192"/>
            <a:ext cx="103967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H…….</a:t>
            </a:r>
            <a:endParaRPr lang="cs-CZ" sz="12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Š…...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Náchod, Jablonec nad Nisou, </a:t>
            </a:r>
            <a:r>
              <a:rPr lang="cs-CZ" dirty="0" smtClean="0">
                <a:solidFill>
                  <a:srgbClr val="FF0000"/>
                </a:solidFill>
              </a:rPr>
              <a:t>Hodonín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72539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Jablonec n. Nisou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Náchod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0941" y="5157192"/>
            <a:ext cx="1105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Hodonín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U…...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Š…...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Náchod, Jablonec nad Nisou, Hodonín, </a:t>
            </a:r>
            <a:r>
              <a:rPr lang="cs-CZ" dirty="0" smtClean="0">
                <a:solidFill>
                  <a:srgbClr val="FF0000"/>
                </a:solidFill>
              </a:rPr>
              <a:t>Šumperk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35875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Jablonec n. Nisou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Náchod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0941" y="5157192"/>
            <a:ext cx="1105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Hodonín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U…...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Šumperk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/>
              <a:t>O…...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Náchod, Jablonec nad Nisou, Hodonín, Šumperk, </a:t>
            </a:r>
            <a:r>
              <a:rPr lang="cs-CZ" dirty="0" smtClean="0">
                <a:solidFill>
                  <a:srgbClr val="FF0000"/>
                </a:solidFill>
              </a:rPr>
              <a:t>Uherské Hradiště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572385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Jablonec n. Nisou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Náchod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0941" y="5157192"/>
            <a:ext cx="1105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Hodonín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588223" y="4820039"/>
            <a:ext cx="10801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Uherské Hradiště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Šumperk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hlinkClick r:id="rId3" action="ppaction://hlinksldjump"/>
              </a:rPr>
              <a:t>O…...</a:t>
            </a:r>
            <a:endParaRPr lang="cs-CZ" sz="1200" dirty="0" smtClean="0"/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Náchod, Jablonec nad Nisou, Hodonín, Šumperk, Uherské Hradiště, </a:t>
            </a:r>
            <a:r>
              <a:rPr lang="cs-CZ" dirty="0" smtClean="0">
                <a:solidFill>
                  <a:srgbClr val="FF0000"/>
                </a:solidFill>
              </a:rPr>
              <a:t>Ostrava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54381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128" y="1844825"/>
            <a:ext cx="8970368" cy="4760122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/>
          <a:lstStyle/>
          <a:p>
            <a:r>
              <a:rPr lang="cs-CZ" dirty="0" smtClean="0"/>
              <a:t>Přiřaď města do svých krajů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3508" y="980728"/>
            <a:ext cx="87849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</a:t>
            </a:r>
            <a:r>
              <a:rPr lang="cs-CZ" dirty="0" smtClean="0">
                <a:solidFill>
                  <a:srgbClr val="FF0000"/>
                </a:solidFill>
              </a:rPr>
              <a:t>Vsetín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915816" y="2636912"/>
            <a:ext cx="125098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Liberecký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Česká</a:t>
            </a:r>
            <a:r>
              <a:rPr lang="cs-CZ" sz="1200" dirty="0" smtClean="0"/>
              <a:t> </a:t>
            </a:r>
            <a:r>
              <a:rPr lang="cs-CZ" sz="1200" dirty="0" smtClean="0">
                <a:solidFill>
                  <a:srgbClr val="00B050"/>
                </a:solidFill>
              </a:rPr>
              <a:t>Lípa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Semily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Jablonec n. Nisou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907704" y="2847260"/>
            <a:ext cx="100811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Ústecký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Most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Teplice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Louny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11560" y="3326610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Karlovarský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Cheb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Karlovy</a:t>
            </a:r>
            <a:r>
              <a:rPr lang="cs-CZ" sz="1200" dirty="0" smtClean="0"/>
              <a:t> </a:t>
            </a:r>
            <a:r>
              <a:rPr lang="cs-CZ" sz="1200" dirty="0">
                <a:solidFill>
                  <a:srgbClr val="00B050"/>
                </a:solidFill>
              </a:rPr>
              <a:t>Vary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Sokolov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1588756" y="4550229"/>
            <a:ext cx="123405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Plzeňský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Domažlice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Rokycany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Tachov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2699792" y="4966194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Strakonice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Písek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Tábor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2627784" y="3653955"/>
            <a:ext cx="103002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Středočeský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Kolín</a:t>
            </a:r>
            <a:endParaRPr lang="cs-CZ" sz="1200" dirty="0">
              <a:solidFill>
                <a:srgbClr val="00B050"/>
              </a:solidFill>
            </a:endParaRP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Mělník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Příbram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166804" y="2888235"/>
            <a:ext cx="12241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Královéhradecký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Trutnov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Náchod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Jičín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995936" y="3809387"/>
            <a:ext cx="129614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Pardubický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Chrudim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Svitavy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Ústí n. Orlicí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067944" y="4785100"/>
            <a:ext cx="14806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Vysočina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Havlíčkův Brod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Třebíč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Pelhřimov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390941" y="5157192"/>
            <a:ext cx="11050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Jihomoravský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Břeclav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Znojmo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Hodonín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6494327" y="4789855"/>
            <a:ext cx="1080121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Zlínský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Vsetín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Uherské Hradiště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Kroměříž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5364087" y="3719232"/>
            <a:ext cx="122413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Olomoucký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Jeseník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Šumperk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Prostějov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588223" y="3954102"/>
            <a:ext cx="1255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Moravskoslezský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Opava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Ostrava</a:t>
            </a:r>
          </a:p>
          <a:p>
            <a:pPr marL="342900" indent="-342900">
              <a:buAutoNum type="alphaLcParenR"/>
            </a:pPr>
            <a:r>
              <a:rPr lang="cs-CZ" sz="1200" dirty="0" smtClean="0">
                <a:solidFill>
                  <a:srgbClr val="00B050"/>
                </a:solidFill>
              </a:rPr>
              <a:t>Bruntál</a:t>
            </a:r>
            <a:endParaRPr lang="cs-CZ" sz="1200" dirty="0">
              <a:solidFill>
                <a:srgbClr val="00B05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143508" y="980728"/>
            <a:ext cx="878497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Bruntál, Teplice, Vsetín, Pelhřimov, Písek, Kolín, Sokolov, Svitavy, Jeseník, Znojmo, Trutnov, Semily, Tachov, Příbram, Tábor, Domažlice, Cheb, Louny, Česká Lípa, Jičín, Chrudim, Havlíčkův Brod, Břeclav, Prostějov, Kroměříž, Opava, Mělník, Rokycany, Karlovy Vary, Strakonice, Most, Třebíč, Ústí nad Orlicí, Náchod, Jablonec nad Nisou, Hodonín, Šumperk, Uherské Hradiště, Ostrava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141354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</a:t>
            </a:r>
            <a:r>
              <a:rPr lang="cs-CZ" dirty="0"/>
              <a:t>slouží k vysvětlení daného tématu a současně na závěr k procvičení aktivitou na interaktivní tabuli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sz="4400" dirty="0">
                <a:latin typeface="+mj-lt"/>
                <a:ea typeface="+mj-ea"/>
                <a:cs typeface="+mj-cs"/>
              </a:rPr>
              <a:t>Citace</a:t>
            </a:r>
          </a:p>
          <a:p>
            <a:r>
              <a:rPr lang="cs-CZ" dirty="0"/>
              <a:t>Všechny obrázky z </a:t>
            </a:r>
            <a:r>
              <a:rPr lang="cs-CZ" dirty="0">
                <a:hlinkClick r:id="rId2"/>
              </a:rPr>
              <a:t>http://office.microsoft.com/cs-cz/images/?CTT=97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5672261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Vlastní 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401</TotalTime>
  <Words>5138</Words>
  <Application>Microsoft Office PowerPoint</Application>
  <PresentationFormat>Předvádění na obrazovce (4:3)</PresentationFormat>
  <Paragraphs>2228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Kraje a okresní města</vt:lpstr>
      <vt:lpstr>Kraje a krajská města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Přiřaď města do svých krajů</vt:lpstr>
      <vt:lpstr>Anotace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Kraje a okresní města</dc:title>
  <dc:creator>006</dc:creator>
  <cp:lastModifiedBy>Aleš Polívka</cp:lastModifiedBy>
  <cp:revision>40</cp:revision>
  <dcterms:created xsi:type="dcterms:W3CDTF">2012-02-05T08:10:16Z</dcterms:created>
  <dcterms:modified xsi:type="dcterms:W3CDTF">2012-06-13T18:12:51Z</dcterms:modified>
</cp:coreProperties>
</file>