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2"/>
  </p:notesMasterIdLst>
  <p:sldIdLst>
    <p:sldId id="265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9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152458-4925-4D90-A111-8632E8D9A4FC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D239C8-90F5-4365-8FE5-EB137765E5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676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Základní vzorec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239C8-90F5-4365-8FE5-EB137765E59D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12566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Hmotnostní zlomek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239C8-90F5-4365-8FE5-EB137765E59D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16600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Hmotnost roztoku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239C8-90F5-4365-8FE5-EB137765E59D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510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Hmotnost části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239C8-90F5-4365-8FE5-EB137765E59D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939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image" Target="../media/image6.gif"/><Relationship Id="rId4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slide" Target="slide5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slide" Target="slide5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slide" Target="slide5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?CTT=9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5229200"/>
            <a:ext cx="5407152" cy="1045464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4409631"/>
              </p:ext>
            </p:extLst>
          </p:nvPr>
        </p:nvGraphicFramePr>
        <p:xfrm>
          <a:off x="647564" y="1412776"/>
          <a:ext cx="7848872" cy="222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125"/>
                <a:gridCol w="562374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Kolín V., Mnichovická 62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Jiří Mejda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23. 10.</a:t>
                      </a:r>
                      <a:r>
                        <a:rPr lang="cs-CZ" baseline="0" dirty="0" smtClean="0"/>
                        <a:t> 2011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VY_32_INOVACE_11_CH8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Hmotnostní</a:t>
                      </a:r>
                      <a:r>
                        <a:rPr lang="cs-CZ" baseline="0" dirty="0" smtClean="0"/>
                        <a:t> zlomek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mtClean="0"/>
                        <a:t>Osmý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854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Odvození vzorce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Hmotnostní zlomek</a:t>
            </a:r>
            <a:endParaRPr lang="cs-CZ" dirty="0"/>
          </a:p>
        </p:txBody>
      </p:sp>
      <p:pic>
        <p:nvPicPr>
          <p:cNvPr id="1026" name="Picture 2" descr="C:\Program Files (x86)\Microsoft Office\MEDIA\CAGCAT10\j030084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12976"/>
            <a:ext cx="3975324" cy="3348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3"/>
          <p:cNvSpPr txBox="1"/>
          <p:nvPr/>
        </p:nvSpPr>
        <p:spPr>
          <a:xfrm>
            <a:off x="323528" y="3501008"/>
            <a:ext cx="45365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Anotace: Materiál je připraven jako interaktivní materiál při výpočtech molární hmotnosti, kdy žáci ještě neumí odvozovat a upravovat vzorce skrz úpravu rovnic. Ovládání je řešeno skrz hypertextové odkazy.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928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Intro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Hmotnostní zlomek udává poměr látek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 roztoku/směsi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Je to číslo, které udává část složky vzhledem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k číslu </a:t>
            </a:r>
            <a:r>
              <a:rPr lang="cs-CZ" sz="4800" b="1" dirty="0" smtClean="0"/>
              <a:t>1</a:t>
            </a:r>
          </a:p>
          <a:p>
            <a:endParaRPr lang="cs-CZ" dirty="0" smtClean="0"/>
          </a:p>
          <a:p>
            <a:r>
              <a:rPr lang="cs-CZ" dirty="0" smtClean="0"/>
              <a:t>Výsledek je bez rozměru (jednotky)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8209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veličiny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w – hmotnostní zlomek</a:t>
            </a:r>
          </a:p>
          <a:p>
            <a:endParaRPr lang="cs-CZ" dirty="0"/>
          </a:p>
          <a:p>
            <a:r>
              <a:rPr lang="cs-CZ" dirty="0" err="1" smtClean="0"/>
              <a:t>m</a:t>
            </a:r>
            <a:r>
              <a:rPr lang="cs-CZ" baseline="-25000" dirty="0" err="1" smtClean="0"/>
              <a:t>č</a:t>
            </a:r>
            <a:r>
              <a:rPr lang="cs-CZ" dirty="0" smtClean="0"/>
              <a:t> – hmotnost části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m – hmotnost celého roztoku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301208"/>
            <a:ext cx="183207" cy="183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156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Odvozování vzorce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Kliknutím označte veličinu, kterou chcete odvodit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2627784" y="2348880"/>
            <a:ext cx="3960440" cy="331236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3491880" y="4581128"/>
            <a:ext cx="2232248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4139952" y="3573016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err="1" smtClean="0"/>
              <a:t>m</a:t>
            </a:r>
            <a:r>
              <a:rPr lang="cs-CZ" sz="4800" baseline="-25000" dirty="0" err="1" smtClean="0"/>
              <a:t>č</a:t>
            </a:r>
            <a:endParaRPr lang="cs-CZ" sz="4800" baseline="-25000" dirty="0"/>
          </a:p>
        </p:txBody>
      </p:sp>
      <p:sp>
        <p:nvSpPr>
          <p:cNvPr id="11" name="TextovéPole 10">
            <a:hlinkClick r:id="rId4" action="ppaction://hlinksldjump"/>
          </p:cNvPr>
          <p:cNvSpPr txBox="1"/>
          <p:nvPr/>
        </p:nvSpPr>
        <p:spPr>
          <a:xfrm>
            <a:off x="3463229" y="4725144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m</a:t>
            </a:r>
            <a:endParaRPr lang="cs-CZ" sz="4800" baseline="-25000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5096212"/>
            <a:ext cx="468065" cy="468065"/>
          </a:xfrm>
          <a:prstGeom prst="rect">
            <a:avLst/>
          </a:prstGeom>
        </p:spPr>
      </p:pic>
      <p:sp>
        <p:nvSpPr>
          <p:cNvPr id="13" name="TextovéPole 12">
            <a:hlinkClick r:id="rId6" action="ppaction://hlinksldjump"/>
          </p:cNvPr>
          <p:cNvSpPr txBox="1"/>
          <p:nvPr/>
        </p:nvSpPr>
        <p:spPr>
          <a:xfrm>
            <a:off x="4932040" y="4716769"/>
            <a:ext cx="720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w</a:t>
            </a:r>
            <a:endParaRPr lang="cs-CZ" sz="4800" baseline="-25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464001" y="4624435"/>
            <a:ext cx="1800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.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2235209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Hmotnostní zlomek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971600" y="2348880"/>
            <a:ext cx="3960440" cy="331236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1890580" y="4581128"/>
            <a:ext cx="2232248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527125" y="3562323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err="1" smtClean="0"/>
              <a:t>m</a:t>
            </a:r>
            <a:r>
              <a:rPr lang="cs-CZ" sz="4800" baseline="-25000" dirty="0" err="1" smtClean="0"/>
              <a:t>č</a:t>
            </a:r>
            <a:endParaRPr lang="cs-CZ" sz="4800" baseline="-25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881057" y="4733280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m</a:t>
            </a:r>
            <a:endParaRPr lang="cs-CZ" sz="4800" baseline="-25000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55" y="5172033"/>
            <a:ext cx="468065" cy="468065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3402748" y="4756534"/>
            <a:ext cx="720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w</a:t>
            </a:r>
            <a:endParaRPr lang="cs-CZ" sz="4800" baseline="-25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905167" y="4548614"/>
            <a:ext cx="1800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.</a:t>
            </a:r>
            <a:endParaRPr lang="cs-CZ" sz="6000" dirty="0"/>
          </a:p>
        </p:txBody>
      </p:sp>
      <p:sp>
        <p:nvSpPr>
          <p:cNvPr id="5" name="Obdélník 4"/>
          <p:cNvSpPr/>
          <p:nvPr/>
        </p:nvSpPr>
        <p:spPr>
          <a:xfrm rot="1497871">
            <a:off x="3267101" y="3625697"/>
            <a:ext cx="1052475" cy="2660202"/>
          </a:xfrm>
          <a:prstGeom prst="rect">
            <a:avLst/>
          </a:prstGeom>
          <a:solidFill>
            <a:schemeClr val="accent1">
              <a:alpha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5292080" y="3477428"/>
                <a:ext cx="2905472" cy="18317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6600" b="0" i="1" smtClean="0">
                          <a:latin typeface="Cambria Math"/>
                        </a:rPr>
                        <m:t>𝑤</m:t>
                      </m:r>
                      <m:r>
                        <a:rPr lang="cs-CZ" sz="66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66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6600" b="0" i="1" smtClean="0">
                              <a:latin typeface="Cambria Math"/>
                            </a:rPr>
                            <m:t>𝑚</m:t>
                          </m:r>
                          <m:r>
                            <a:rPr lang="cs-CZ" sz="6600" b="0" i="1" baseline="-25000" smtClean="0">
                              <a:latin typeface="Cambria Math"/>
                            </a:rPr>
                            <m:t>č</m:t>
                          </m:r>
                        </m:num>
                        <m:den>
                          <m:r>
                            <a:rPr lang="cs-CZ" sz="6600" b="0" i="1" smtClean="0">
                              <a:latin typeface="Cambria Math"/>
                            </a:rPr>
                            <m:t>𝑚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3477428"/>
                <a:ext cx="2905472" cy="183178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7516" y="5056445"/>
            <a:ext cx="540072" cy="540072"/>
          </a:xfrm>
          <a:prstGeom prst="rect">
            <a:avLst/>
          </a:prstGeom>
        </p:spPr>
      </p:pic>
      <p:sp>
        <p:nvSpPr>
          <p:cNvPr id="15" name="TextovéPole 14">
            <a:hlinkClick r:id="rId5" action="ppaction://hlinksldjump"/>
          </p:cNvPr>
          <p:cNvSpPr txBox="1"/>
          <p:nvPr/>
        </p:nvSpPr>
        <p:spPr>
          <a:xfrm>
            <a:off x="395536" y="6093296"/>
            <a:ext cx="2509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Zpět na tvorbu vzorce</a:t>
            </a:r>
            <a:endParaRPr lang="cs-CZ" dirty="0"/>
          </a:p>
        </p:txBody>
      </p:sp>
      <p:sp>
        <p:nvSpPr>
          <p:cNvPr id="16" name="TextovéPole 15">
            <a:hlinkClick r:id="rId6" action="ppaction://hlinksldjump"/>
          </p:cNvPr>
          <p:cNvSpPr txBox="1"/>
          <p:nvPr/>
        </p:nvSpPr>
        <p:spPr>
          <a:xfrm>
            <a:off x="6588224" y="609329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Konec 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474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Hmotnost roztoku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972000" y="2350800"/>
            <a:ext cx="3960440" cy="331236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1836096" y="4581128"/>
            <a:ext cx="2232248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391901" y="3591485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err="1" smtClean="0"/>
              <a:t>m</a:t>
            </a:r>
            <a:r>
              <a:rPr lang="cs-CZ" sz="4800" baseline="-25000" dirty="0" err="1" smtClean="0"/>
              <a:t>č</a:t>
            </a:r>
            <a:endParaRPr lang="cs-CZ" sz="4800" baseline="-25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836096" y="4716766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m</a:t>
            </a:r>
            <a:endParaRPr lang="cs-CZ" sz="4800" baseline="-25000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145" y="5158277"/>
            <a:ext cx="468065" cy="468065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3334010" y="4716767"/>
            <a:ext cx="720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w</a:t>
            </a:r>
            <a:endParaRPr lang="cs-CZ" sz="4800" baseline="-25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862210" y="4567755"/>
            <a:ext cx="1800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.</a:t>
            </a:r>
            <a:endParaRPr lang="cs-CZ" sz="6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4644008" y="3477428"/>
                <a:ext cx="3553544" cy="18317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6600" b="0" i="1" smtClean="0">
                          <a:latin typeface="Cambria Math"/>
                        </a:rPr>
                        <m:t>𝑚</m:t>
                      </m:r>
                      <m:r>
                        <a:rPr lang="cs-CZ" sz="66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66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6600" b="0" i="1" smtClean="0">
                              <a:latin typeface="Cambria Math"/>
                            </a:rPr>
                            <m:t>𝑚</m:t>
                          </m:r>
                          <m:r>
                            <a:rPr lang="cs-CZ" sz="6600" b="0" i="1" baseline="-25000" smtClean="0">
                              <a:latin typeface="Cambria Math"/>
                            </a:rPr>
                            <m:t>č</m:t>
                          </m:r>
                        </m:num>
                        <m:den>
                          <m:r>
                            <a:rPr lang="cs-CZ" sz="6600" b="0" i="1" smtClean="0">
                              <a:latin typeface="Cambria Math"/>
                            </a:rPr>
                            <m:t>𝑤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4008" y="3477428"/>
                <a:ext cx="3553544" cy="183178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bdélník 15"/>
          <p:cNvSpPr/>
          <p:nvPr/>
        </p:nvSpPr>
        <p:spPr>
          <a:xfrm rot="19771304">
            <a:off x="1669323" y="3479390"/>
            <a:ext cx="1052518" cy="2700599"/>
          </a:xfrm>
          <a:prstGeom prst="rect">
            <a:avLst/>
          </a:prstGeom>
          <a:solidFill>
            <a:schemeClr val="accent1">
              <a:alpha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016" y="4510602"/>
            <a:ext cx="638176" cy="638176"/>
          </a:xfrm>
          <a:prstGeom prst="rect">
            <a:avLst/>
          </a:prstGeom>
        </p:spPr>
      </p:pic>
      <p:sp>
        <p:nvSpPr>
          <p:cNvPr id="17" name="TextovéPole 16">
            <a:hlinkClick r:id="rId5" action="ppaction://hlinksldjump"/>
          </p:cNvPr>
          <p:cNvSpPr txBox="1"/>
          <p:nvPr/>
        </p:nvSpPr>
        <p:spPr>
          <a:xfrm>
            <a:off x="395536" y="6093296"/>
            <a:ext cx="2509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Zpět na tvorbu vzorce</a:t>
            </a:r>
            <a:endParaRPr lang="cs-CZ" dirty="0"/>
          </a:p>
        </p:txBody>
      </p:sp>
      <p:sp>
        <p:nvSpPr>
          <p:cNvPr id="18" name="TextovéPole 17">
            <a:hlinkClick r:id="rId6" action="ppaction://hlinksldjump"/>
          </p:cNvPr>
          <p:cNvSpPr txBox="1"/>
          <p:nvPr/>
        </p:nvSpPr>
        <p:spPr>
          <a:xfrm>
            <a:off x="6588224" y="609329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Konec 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24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Hmotnost části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971600" y="2350800"/>
            <a:ext cx="3960440" cy="331236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1835696" y="4581128"/>
            <a:ext cx="2232248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483768" y="3608505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err="1" smtClean="0"/>
              <a:t>m</a:t>
            </a:r>
            <a:r>
              <a:rPr lang="cs-CZ" sz="4800" baseline="-25000" dirty="0" err="1" smtClean="0"/>
              <a:t>č</a:t>
            </a:r>
            <a:endParaRPr lang="cs-CZ" sz="4800" baseline="-25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835696" y="4733280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m</a:t>
            </a:r>
            <a:endParaRPr lang="cs-CZ" sz="4800" baseline="-25000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5132267"/>
            <a:ext cx="468065" cy="468065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3347864" y="4733280"/>
            <a:ext cx="720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w</a:t>
            </a:r>
            <a:endParaRPr lang="cs-CZ" sz="4800" baseline="-25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861810" y="4598322"/>
            <a:ext cx="1800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.</a:t>
            </a:r>
            <a:endParaRPr lang="cs-CZ" sz="6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4644008" y="3477428"/>
                <a:ext cx="4176464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6600" b="0" i="1" smtClean="0">
                          <a:latin typeface="Cambria Math"/>
                        </a:rPr>
                        <m:t>𝑚</m:t>
                      </m:r>
                      <m:r>
                        <a:rPr lang="cs-CZ" sz="6600" b="0" i="1" baseline="-25000" smtClean="0">
                          <a:latin typeface="Cambria Math"/>
                        </a:rPr>
                        <m:t>č</m:t>
                      </m:r>
                      <m:r>
                        <a:rPr lang="cs-CZ" sz="6600" b="0" i="1" smtClean="0">
                          <a:latin typeface="Cambria Math"/>
                        </a:rPr>
                        <m:t>=</m:t>
                      </m:r>
                      <m:r>
                        <a:rPr lang="cs-CZ" sz="6600" b="0" i="1" smtClean="0">
                          <a:latin typeface="Cambria Math"/>
                        </a:rPr>
                        <m:t>𝑚</m:t>
                      </m:r>
                      <m:r>
                        <a:rPr lang="cs-CZ" sz="6600" b="0" i="1" smtClean="0">
                          <a:latin typeface="Cambria Math"/>
                        </a:rPr>
                        <m:t> .</m:t>
                      </m:r>
                      <m:r>
                        <a:rPr lang="cs-CZ" sz="6600" b="0" i="1" smtClean="0">
                          <a:latin typeface="Cambria Math"/>
                        </a:rPr>
                        <m:t>𝑤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4008" y="3477428"/>
                <a:ext cx="4176464" cy="110799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9185" y="4265215"/>
            <a:ext cx="468065" cy="468065"/>
          </a:xfrm>
          <a:prstGeom prst="rect">
            <a:avLst/>
          </a:prstGeom>
        </p:spPr>
      </p:pic>
      <p:sp>
        <p:nvSpPr>
          <p:cNvPr id="17" name="Obdélník 16"/>
          <p:cNvSpPr/>
          <p:nvPr/>
        </p:nvSpPr>
        <p:spPr>
          <a:xfrm rot="5400000">
            <a:off x="2425561" y="2726410"/>
            <a:ext cx="1052518" cy="2700599"/>
          </a:xfrm>
          <a:prstGeom prst="rect">
            <a:avLst/>
          </a:prstGeom>
          <a:solidFill>
            <a:schemeClr val="accent1">
              <a:alpha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>
            <a:hlinkClick r:id="rId5" action="ppaction://hlinksldjump"/>
          </p:cNvPr>
          <p:cNvSpPr txBox="1"/>
          <p:nvPr/>
        </p:nvSpPr>
        <p:spPr>
          <a:xfrm>
            <a:off x="395536" y="6093296"/>
            <a:ext cx="2509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Zpět na tvorbu vzorce</a:t>
            </a:r>
            <a:endParaRPr lang="cs-CZ" dirty="0"/>
          </a:p>
        </p:txBody>
      </p:sp>
      <p:sp>
        <p:nvSpPr>
          <p:cNvPr id="19" name="TextovéPole 18">
            <a:hlinkClick r:id="rId6" action="ppaction://hlinksldjump"/>
          </p:cNvPr>
          <p:cNvSpPr txBox="1"/>
          <p:nvPr/>
        </p:nvSpPr>
        <p:spPr>
          <a:xfrm>
            <a:off x="6588224" y="609329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Konec 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265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Hmotnostní zlomek je bezrozměrné číslo,</a:t>
            </a:r>
          </a:p>
          <a:p>
            <a:pPr marL="0" indent="0">
              <a:buNone/>
            </a:pPr>
            <a:r>
              <a:rPr lang="cs-CZ" dirty="0" smtClean="0"/>
              <a:t>   	které vyjadřuje velikost části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z </a:t>
            </a:r>
            <a:r>
              <a:rPr lang="cs-CZ" b="1" dirty="0" smtClean="0"/>
              <a:t>JEDNOHO (1)</a:t>
            </a:r>
            <a:r>
              <a:rPr lang="cs-CZ" dirty="0" smtClean="0"/>
              <a:t> roztoku</a:t>
            </a:r>
          </a:p>
          <a:p>
            <a:r>
              <a:rPr lang="cs-CZ" dirty="0" smtClean="0"/>
              <a:t>Značíme ho písmenkem </a:t>
            </a:r>
            <a:r>
              <a:rPr lang="cs-CZ" b="1" dirty="0" smtClean="0"/>
              <a:t>w</a:t>
            </a:r>
          </a:p>
          <a:p>
            <a:r>
              <a:rPr lang="cs-CZ" dirty="0" smtClean="0"/>
              <a:t>Umožňuje nám určit hmotnost části roztoku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802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Všechny obrázky z </a:t>
            </a:r>
            <a:r>
              <a:rPr lang="cs-CZ" dirty="0">
                <a:hlinkClick r:id="rId2"/>
              </a:rPr>
              <a:t>http://office.microsoft.com/cs-cz/images/?CTT=97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258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117</TotalTime>
  <Words>205</Words>
  <Application>Microsoft Office PowerPoint</Application>
  <PresentationFormat>Předvádění na obrazovce (4:3)</PresentationFormat>
  <Paragraphs>82</Paragraphs>
  <Slides>10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Administrativní</vt:lpstr>
      <vt:lpstr>Prezentace aplikace PowerPoint</vt:lpstr>
      <vt:lpstr>Hmotnostní zlomek</vt:lpstr>
      <vt:lpstr>Intro</vt:lpstr>
      <vt:lpstr>Použité veličiny</vt:lpstr>
      <vt:lpstr>Odvozování vzorce</vt:lpstr>
      <vt:lpstr>Hmotnostní zlomek</vt:lpstr>
      <vt:lpstr>Hmotnost roztoku</vt:lpstr>
      <vt:lpstr>Hmotnost části</vt:lpstr>
      <vt:lpstr>Shrnutí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Hmotnostní zlomek</dc:title>
  <dc:creator>006</dc:creator>
  <cp:lastModifiedBy>Aleš Polívka</cp:lastModifiedBy>
  <cp:revision>26</cp:revision>
  <dcterms:created xsi:type="dcterms:W3CDTF">2012-01-15T12:57:34Z</dcterms:created>
  <dcterms:modified xsi:type="dcterms:W3CDTF">2012-08-22T20:13:44Z</dcterms:modified>
</cp:coreProperties>
</file>