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56" r:id="rId3"/>
    <p:sldId id="257" r:id="rId4"/>
    <p:sldId id="258" r:id="rId5"/>
    <p:sldId id="259" r:id="rId6"/>
    <p:sldId id="260" r:id="rId7"/>
    <p:sldId id="261" r:id="rId8"/>
    <p:sldId id="262" r:id="rId9"/>
    <p:sldId id="263" r:id="rId10"/>
    <p:sldId id="264" r:id="rId11"/>
    <p:sldId id="266" r:id="rId12"/>
    <p:sldId id="267" r:id="rId13"/>
    <p:sldId id="269"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61" autoAdjust="0"/>
    <p:restoredTop sz="94660"/>
  </p:normalViewPr>
  <p:slideViewPr>
    <p:cSldViewPr>
      <p:cViewPr varScale="1">
        <p:scale>
          <a:sx n="70" d="100"/>
          <a:sy n="70" d="100"/>
        </p:scale>
        <p:origin x="-117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AEE894-4C70-48E3-A1F9-41E061A7E294}" type="datetimeFigureOut">
              <a:rPr lang="cs-CZ" smtClean="0"/>
              <a:t>22.8.2012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58E661-A4D0-4D89-B782-B0ED016CE8FF}" type="slidenum">
              <a:rPr lang="cs-CZ" smtClean="0"/>
              <a:t>‹#›</a:t>
            </a:fld>
            <a:endParaRPr lang="cs-CZ"/>
          </a:p>
        </p:txBody>
      </p:sp>
    </p:spTree>
    <p:extLst>
      <p:ext uri="{BB962C8B-B14F-4D97-AF65-F5344CB8AC3E}">
        <p14:creationId xmlns:p14="http://schemas.microsoft.com/office/powerpoint/2010/main" val="4127596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3C9EEC37-7DB8-4984-9812-4D16E7AF3015}" type="datetimeFigureOut">
              <a:rPr lang="cs-CZ" smtClean="0"/>
              <a:t>22.8.2012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42236EF-B7C0-416C-8471-51F1DDAD9DC3}" type="slidenum">
              <a:rPr lang="cs-CZ" smtClean="0"/>
              <a:t>‹#›</a:t>
            </a:fld>
            <a:endParaRPr lang="cs-CZ"/>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cs-CZ" smtClean="0"/>
              <a:t>Kliknutím lze upravit styl.</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C9EEC37-7DB8-4984-9812-4D16E7AF3015}" type="datetimeFigureOut">
              <a:rPr lang="cs-CZ" smtClean="0"/>
              <a:t>22.8.2012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42236EF-B7C0-416C-8471-51F1DDAD9DC3}"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95" name="Title 94"/>
          <p:cNvSpPr>
            <a:spLocks noGrp="1"/>
          </p:cNvSpPr>
          <p:nvPr>
            <p:ph type="title"/>
          </p:nvPr>
        </p:nvSpPr>
        <p:spPr>
          <a:xfrm>
            <a:off x="457200" y="4463568"/>
            <a:ext cx="8305800" cy="1143000"/>
          </a:xfrm>
        </p:spPr>
        <p:txBody>
          <a:bodyPr/>
          <a:lstStyle/>
          <a:p>
            <a:r>
              <a:rPr lang="cs-CZ" smtClean="0"/>
              <a:t>Kliknutím lze upravit styl.</a:t>
            </a:r>
            <a:endParaRPr lang="en-US"/>
          </a:p>
        </p:txBody>
      </p:sp>
      <p:sp>
        <p:nvSpPr>
          <p:cNvPr id="2" name="Date Placeholder 1"/>
          <p:cNvSpPr>
            <a:spLocks noGrp="1"/>
          </p:cNvSpPr>
          <p:nvPr>
            <p:ph type="dt" sz="half" idx="10"/>
          </p:nvPr>
        </p:nvSpPr>
        <p:spPr/>
        <p:txBody>
          <a:bodyPr/>
          <a:lstStyle/>
          <a:p>
            <a:fld id="{3C9EEC37-7DB8-4984-9812-4D16E7AF3015}" type="datetimeFigureOut">
              <a:rPr lang="cs-CZ" smtClean="0"/>
              <a:t>22.8.2012</a:t>
            </a:fld>
            <a:endParaRPr lang="cs-CZ"/>
          </a:p>
        </p:txBody>
      </p:sp>
      <p:sp>
        <p:nvSpPr>
          <p:cNvPr id="91" name="Footer Placeholder 90"/>
          <p:cNvSpPr>
            <a:spLocks noGrp="1"/>
          </p:cNvSpPr>
          <p:nvPr>
            <p:ph type="ftr" sz="quarter" idx="11"/>
          </p:nvPr>
        </p:nvSpPr>
        <p:spPr/>
        <p:txBody>
          <a:bodyPr/>
          <a:lstStyle/>
          <a:p>
            <a:endParaRPr lang="cs-CZ"/>
          </a:p>
        </p:txBody>
      </p:sp>
      <p:sp>
        <p:nvSpPr>
          <p:cNvPr id="92" name="Slide Number Placeholder 91"/>
          <p:cNvSpPr>
            <a:spLocks noGrp="1"/>
          </p:cNvSpPr>
          <p:nvPr>
            <p:ph type="sldNum" sz="quarter" idx="12"/>
          </p:nvPr>
        </p:nvSpPr>
        <p:spPr/>
        <p:txBody>
          <a:bodyPr/>
          <a:lstStyle/>
          <a:p>
            <a:fld id="{442236EF-B7C0-416C-8471-51F1DDAD9DC3}"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3C9EEC37-7DB8-4984-9812-4D16E7AF3015}" type="datetimeFigureOut">
              <a:rPr lang="cs-CZ" smtClean="0"/>
              <a:t>22.8.2012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42236EF-B7C0-416C-8471-51F1DDAD9DC3}"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3C9EEC37-7DB8-4984-9812-4D16E7AF3015}" type="datetimeFigureOut">
              <a:rPr lang="cs-CZ" smtClean="0"/>
              <a:t>22.8.2012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442236EF-B7C0-416C-8471-51F1DDAD9DC3}"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C9EEC37-7DB8-4984-9812-4D16E7AF3015}" type="datetimeFigureOut">
              <a:rPr lang="cs-CZ" smtClean="0"/>
              <a:t>22.8.2012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442236EF-B7C0-416C-8471-51F1DDAD9DC3}"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9EEC37-7DB8-4984-9812-4D16E7AF3015}" type="datetimeFigureOut">
              <a:rPr lang="cs-CZ" smtClean="0"/>
              <a:t>22.8.2012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442236EF-B7C0-416C-8471-51F1DDAD9DC3}"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3C9EEC37-7DB8-4984-9812-4D16E7AF3015}" type="datetimeFigureOut">
              <a:rPr lang="cs-CZ" smtClean="0"/>
              <a:t>22.8.2012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42236EF-B7C0-416C-8471-51F1DDAD9DC3}" type="slidenum">
              <a:rPr lang="cs-CZ" smtClean="0"/>
              <a:t>‹#›</a:t>
            </a:fld>
            <a:endParaRPr lang="cs-CZ"/>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Date Placeholder 4"/>
          <p:cNvSpPr>
            <a:spLocks noGrp="1"/>
          </p:cNvSpPr>
          <p:nvPr>
            <p:ph type="dt" sz="half" idx="10"/>
          </p:nvPr>
        </p:nvSpPr>
        <p:spPr/>
        <p:txBody>
          <a:bodyPr/>
          <a:lstStyle/>
          <a:p>
            <a:fld id="{3C9EEC37-7DB8-4984-9812-4D16E7AF3015}" type="datetimeFigureOut">
              <a:rPr lang="cs-CZ" smtClean="0"/>
              <a:t>22.8.2012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42236EF-B7C0-416C-8471-51F1DDAD9DC3}" type="slidenum">
              <a:rPr lang="cs-CZ" smtClean="0"/>
              <a:t>‹#›</a:t>
            </a:fld>
            <a:endParaRPr lang="cs-CZ"/>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C9EEC37-7DB8-4984-9812-4D16E7AF3015}" type="datetimeFigureOut">
              <a:rPr lang="cs-CZ" smtClean="0"/>
              <a:t>22.8.2012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42236EF-B7C0-416C-8471-51F1DDAD9DC3}"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C9EEC37-7DB8-4984-9812-4D16E7AF3015}" type="datetimeFigureOut">
              <a:rPr lang="cs-CZ" smtClean="0"/>
              <a:t>22.8.2012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42236EF-B7C0-416C-8471-51F1DDAD9DC3}"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3C9EEC37-7DB8-4984-9812-4D16E7AF3015}" type="datetimeFigureOut">
              <a:rPr lang="cs-CZ" smtClean="0"/>
              <a:t>22.8.2012</a:t>
            </a:fld>
            <a:endParaRPr lang="cs-CZ"/>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442236EF-B7C0-416C-8471-51F1DDAD9DC3}"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slide" Target="slide9.xml"/><Relationship Id="rId3" Type="http://schemas.openxmlformats.org/officeDocument/2006/relationships/slide" Target="slide10.xml"/><Relationship Id="rId7" Type="http://schemas.openxmlformats.org/officeDocument/2006/relationships/slide" Target="slide11.xml"/><Relationship Id="rId2" Type="http://schemas.openxmlformats.org/officeDocument/2006/relationships/slide" Target="slide4.xml"/><Relationship Id="rId1" Type="http://schemas.openxmlformats.org/officeDocument/2006/relationships/slideLayout" Target="../slideLayouts/slideLayout2.xml"/><Relationship Id="rId6" Type="http://schemas.openxmlformats.org/officeDocument/2006/relationships/slide" Target="slide5.xml"/><Relationship Id="rId5" Type="http://schemas.openxmlformats.org/officeDocument/2006/relationships/slide" Target="slide7.xml"/><Relationship Id="rId4" Type="http://schemas.openxmlformats.org/officeDocument/2006/relationships/slide" Target="slide8.xml"/><Relationship Id="rId9" Type="http://schemas.openxmlformats.org/officeDocument/2006/relationships/slide" Target="slide12.xml"/></Relationships>
</file>

<file path=ppt/slides/_rels/slide4.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slide" Target="slide7.xml"/><Relationship Id="rId1" Type="http://schemas.openxmlformats.org/officeDocument/2006/relationships/slideLayout" Target="../slideLayouts/slideLayout2.xml"/><Relationship Id="rId4" Type="http://schemas.openxmlformats.org/officeDocument/2006/relationships/slide" Target="slide13.xml"/></Relationships>
</file>

<file path=ppt/slides/_rels/slide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slide" Target="slide13.xml"/></Relationships>
</file>

<file path=ppt/slides/_rels/slide7.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slide" Target="slide13.xml"/></Relationships>
</file>

<file path=ppt/slides/_rels/slide9.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s.wikipedia.org/wiki/Br%C3%ADza" TargetMode="External"/><Relationship Id="rId7" Type="http://schemas.openxmlformats.org/officeDocument/2006/relationships/hyperlink" Target="http://cs.wikipedia.org/wiki/Slunce" TargetMode="External"/><Relationship Id="rId2" Type="http://schemas.openxmlformats.org/officeDocument/2006/relationships/hyperlink" Target="http://office.microsoft.com/cs-cz/images/?CTT=97" TargetMode="External"/><Relationship Id="rId1" Type="http://schemas.openxmlformats.org/officeDocument/2006/relationships/slideLayout" Target="../slideLayouts/slideLayout2.xml"/><Relationship Id="rId6" Type="http://schemas.openxmlformats.org/officeDocument/2006/relationships/hyperlink" Target="http://cs.wikipedia.org/wiki/D%C3%A9%C5%A1%C5%A5" TargetMode="External"/><Relationship Id="rId5" Type="http://schemas.openxmlformats.org/officeDocument/2006/relationships/hyperlink" Target="http://cs.wikipedia.org/wiki/Pevnina" TargetMode="External"/><Relationship Id="rId4" Type="http://schemas.openxmlformats.org/officeDocument/2006/relationships/hyperlink" Target="http://cs.wikipedia.org/wiki/Mo%C5%99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51720" y="5229200"/>
            <a:ext cx="5407152" cy="1045464"/>
          </a:xfrm>
          <a:prstGeom prst="rect">
            <a:avLst/>
          </a:prstGeom>
        </p:spPr>
      </p:pic>
      <p:graphicFrame>
        <p:nvGraphicFramePr>
          <p:cNvPr id="5" name="Tabulka 4"/>
          <p:cNvGraphicFramePr>
            <a:graphicFrameLocks noGrp="1"/>
          </p:cNvGraphicFramePr>
          <p:nvPr>
            <p:extLst>
              <p:ext uri="{D42A27DB-BD31-4B8C-83A1-F6EECF244321}">
                <p14:modId xmlns:p14="http://schemas.microsoft.com/office/powerpoint/2010/main" val="1705595359"/>
              </p:ext>
            </p:extLst>
          </p:nvPr>
        </p:nvGraphicFramePr>
        <p:xfrm>
          <a:off x="647564" y="1412776"/>
          <a:ext cx="7848872" cy="2225040"/>
        </p:xfrm>
        <a:graphic>
          <a:graphicData uri="http://schemas.openxmlformats.org/drawingml/2006/table">
            <a:tbl>
              <a:tblPr firstRow="1" bandRow="1">
                <a:tableStyleId>{5940675A-B579-460E-94D1-54222C63F5DA}</a:tableStyleId>
              </a:tblPr>
              <a:tblGrid>
                <a:gridCol w="2225125"/>
                <a:gridCol w="5623747"/>
              </a:tblGrid>
              <a:tr h="370840">
                <a:tc>
                  <a:txBody>
                    <a:bodyPr/>
                    <a:lstStyle/>
                    <a:p>
                      <a:r>
                        <a:rPr lang="cs-CZ" dirty="0" smtClean="0"/>
                        <a:t>Název školy</a:t>
                      </a:r>
                      <a:endParaRPr lang="cs-CZ" dirty="0"/>
                    </a:p>
                  </a:txBody>
                  <a:tcPr/>
                </a:tc>
                <a:tc>
                  <a:txBody>
                    <a:bodyPr/>
                    <a:lstStyle/>
                    <a:p>
                      <a:r>
                        <a:rPr lang="cs-CZ" dirty="0" smtClean="0"/>
                        <a:t>Základní škola Kolín V., Mnichovická 62</a:t>
                      </a:r>
                      <a:endParaRPr lang="cs-CZ" dirty="0"/>
                    </a:p>
                  </a:txBody>
                  <a:tcPr/>
                </a:tc>
              </a:tr>
              <a:tr h="370840">
                <a:tc>
                  <a:txBody>
                    <a:bodyPr/>
                    <a:lstStyle/>
                    <a:p>
                      <a:r>
                        <a:rPr lang="cs-CZ" dirty="0" smtClean="0"/>
                        <a:t>Autor</a:t>
                      </a:r>
                      <a:endParaRPr lang="cs-CZ" dirty="0"/>
                    </a:p>
                  </a:txBody>
                  <a:tcPr/>
                </a:tc>
                <a:tc>
                  <a:txBody>
                    <a:bodyPr/>
                    <a:lstStyle/>
                    <a:p>
                      <a:r>
                        <a:rPr lang="cs-CZ" dirty="0" smtClean="0"/>
                        <a:t>Mgr.</a:t>
                      </a:r>
                      <a:r>
                        <a:rPr lang="cs-CZ" baseline="0" dirty="0" smtClean="0"/>
                        <a:t> Jiří Mejda</a:t>
                      </a:r>
                      <a:endParaRPr lang="cs-CZ" dirty="0"/>
                    </a:p>
                  </a:txBody>
                  <a:tcPr/>
                </a:tc>
              </a:tr>
              <a:tr h="370840">
                <a:tc>
                  <a:txBody>
                    <a:bodyPr/>
                    <a:lstStyle/>
                    <a:p>
                      <a:r>
                        <a:rPr lang="cs-CZ" dirty="0" smtClean="0"/>
                        <a:t>Datum</a:t>
                      </a:r>
                      <a:endParaRPr lang="cs-CZ" dirty="0"/>
                    </a:p>
                  </a:txBody>
                  <a:tcPr/>
                </a:tc>
                <a:tc>
                  <a:txBody>
                    <a:bodyPr/>
                    <a:lstStyle/>
                    <a:p>
                      <a:r>
                        <a:rPr lang="cs-CZ" dirty="0" smtClean="0"/>
                        <a:t>23. 9.</a:t>
                      </a:r>
                      <a:r>
                        <a:rPr lang="cs-CZ" baseline="0" dirty="0" smtClean="0"/>
                        <a:t> 2011</a:t>
                      </a:r>
                      <a:endParaRPr lang="cs-CZ" dirty="0"/>
                    </a:p>
                  </a:txBody>
                  <a:tcPr/>
                </a:tc>
              </a:tr>
              <a:tr h="370840">
                <a:tc>
                  <a:txBody>
                    <a:bodyPr/>
                    <a:lstStyle/>
                    <a:p>
                      <a:r>
                        <a:rPr lang="cs-CZ" dirty="0" smtClean="0"/>
                        <a:t>Název</a:t>
                      </a:r>
                      <a:endParaRPr lang="cs-CZ" dirty="0"/>
                    </a:p>
                  </a:txBody>
                  <a:tcPr/>
                </a:tc>
                <a:tc>
                  <a:txBody>
                    <a:bodyPr/>
                    <a:lstStyle/>
                    <a:p>
                      <a:r>
                        <a:rPr lang="cs-CZ" dirty="0" smtClean="0"/>
                        <a:t>VY_32_INOVACE_12_CH8</a:t>
                      </a:r>
                      <a:endParaRPr lang="cs-CZ" dirty="0"/>
                    </a:p>
                  </a:txBody>
                  <a:tcPr/>
                </a:tc>
              </a:tr>
              <a:tr h="370840">
                <a:tc>
                  <a:txBody>
                    <a:bodyPr/>
                    <a:lstStyle/>
                    <a:p>
                      <a:r>
                        <a:rPr lang="cs-CZ" dirty="0" smtClean="0"/>
                        <a:t>Téma</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Koloběh vody</a:t>
                      </a:r>
                    </a:p>
                  </a:txBody>
                  <a:tcPr/>
                </a:tc>
              </a:tr>
              <a:tr h="370840">
                <a:tc>
                  <a:txBody>
                    <a:bodyPr/>
                    <a:lstStyle/>
                    <a:p>
                      <a:r>
                        <a:rPr lang="cs-CZ" dirty="0" smtClean="0"/>
                        <a:t>Ročník</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Osmý</a:t>
                      </a:r>
                      <a:endParaRPr lang="cs-CZ" dirty="0" smtClean="0"/>
                    </a:p>
                  </a:txBody>
                  <a:tcPr/>
                </a:tc>
              </a:tr>
            </a:tbl>
          </a:graphicData>
        </a:graphic>
      </p:graphicFrame>
    </p:spTree>
    <p:extLst>
      <p:ext uri="{BB962C8B-B14F-4D97-AF65-F5344CB8AC3E}">
        <p14:creationId xmlns:p14="http://schemas.microsoft.com/office/powerpoint/2010/main" val="100854641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Koloběh vody</a:t>
            </a:r>
            <a:endParaRPr lang="cs-CZ" dirty="0"/>
          </a:p>
        </p:txBody>
      </p:sp>
      <p:sp>
        <p:nvSpPr>
          <p:cNvPr id="3" name="Podnadpis 2"/>
          <p:cNvSpPr>
            <a:spLocks noGrp="1"/>
          </p:cNvSpPr>
          <p:nvPr>
            <p:ph type="subTitle" idx="1"/>
          </p:nvPr>
        </p:nvSpPr>
        <p:spPr/>
        <p:txBody>
          <a:bodyPr/>
          <a:lstStyle/>
          <a:p>
            <a:r>
              <a:rPr lang="cs-CZ" dirty="0" smtClean="0"/>
              <a:t>Kliknutím na symbol zobraz informace</a:t>
            </a:r>
            <a:endParaRPr lang="cs-CZ" dirty="0"/>
          </a:p>
        </p:txBody>
      </p:sp>
      <p:sp>
        <p:nvSpPr>
          <p:cNvPr id="4" name="TextovéPole 3"/>
          <p:cNvSpPr txBox="1"/>
          <p:nvPr/>
        </p:nvSpPr>
        <p:spPr>
          <a:xfrm>
            <a:off x="323528" y="5688314"/>
            <a:ext cx="6840760" cy="923330"/>
          </a:xfrm>
          <a:prstGeom prst="rect">
            <a:avLst/>
          </a:prstGeom>
          <a:solidFill>
            <a:schemeClr val="accent1"/>
          </a:solidFill>
        </p:spPr>
        <p:txBody>
          <a:bodyPr wrap="square" rtlCol="0">
            <a:spAutoFit/>
          </a:bodyPr>
          <a:lstStyle/>
          <a:p>
            <a:r>
              <a:rPr lang="cs-CZ" dirty="0" smtClean="0"/>
              <a:t>Anotace: Materiál je připraven jako interaktivní materiál pro sdílení ve školní síti pro samostudium nebo pro prezentaci na projektoru. Ovládání je řešeno skrz hypertextové odkazy. </a:t>
            </a:r>
            <a:endParaRPr lang="cs-CZ" dirty="0"/>
          </a:p>
        </p:txBody>
      </p:sp>
    </p:spTree>
    <p:extLst>
      <p:ext uri="{BB962C8B-B14F-4D97-AF65-F5344CB8AC3E}">
        <p14:creationId xmlns:p14="http://schemas.microsoft.com/office/powerpoint/2010/main" val="28349461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148064" y="274638"/>
            <a:ext cx="3538736" cy="778098"/>
          </a:xfrm>
        </p:spPr>
        <p:txBody>
          <a:bodyPr/>
          <a:lstStyle/>
          <a:p>
            <a:r>
              <a:rPr lang="cs-CZ" dirty="0" smtClean="0"/>
              <a:t>Schéma</a:t>
            </a:r>
            <a:endParaRPr lang="cs-CZ" dirty="0"/>
          </a:p>
        </p:txBody>
      </p:sp>
      <p:sp>
        <p:nvSpPr>
          <p:cNvPr id="4" name="Vývojový diagram: zpoždění 3">
            <a:hlinkClick r:id="rId2" action="ppaction://hlinksldjump"/>
          </p:cNvPr>
          <p:cNvSpPr/>
          <p:nvPr/>
        </p:nvSpPr>
        <p:spPr>
          <a:xfrm rot="5400000">
            <a:off x="2447764" y="3522468"/>
            <a:ext cx="1224136" cy="4896544"/>
          </a:xfrm>
          <a:prstGeom prst="flowChartDela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a:hlinkClick r:id="rId2" action="ppaction://hlinksldjump"/>
          </p:cNvPr>
          <p:cNvSpPr txBox="1"/>
          <p:nvPr/>
        </p:nvSpPr>
        <p:spPr>
          <a:xfrm>
            <a:off x="2432471" y="5589240"/>
            <a:ext cx="1296144" cy="646331"/>
          </a:xfrm>
          <a:prstGeom prst="rect">
            <a:avLst/>
          </a:prstGeom>
          <a:noFill/>
        </p:spPr>
        <p:txBody>
          <a:bodyPr wrap="square" rtlCol="0">
            <a:spAutoFit/>
          </a:bodyPr>
          <a:lstStyle/>
          <a:p>
            <a:r>
              <a:rPr lang="cs-CZ" sz="3600" dirty="0" smtClean="0"/>
              <a:t>Moře</a:t>
            </a:r>
            <a:endParaRPr lang="cs-CZ" sz="3600" dirty="0"/>
          </a:p>
        </p:txBody>
      </p:sp>
      <p:sp>
        <p:nvSpPr>
          <p:cNvPr id="6" name="Pravoúhlý trojúhelník 5">
            <a:hlinkClick r:id="rId3" action="ppaction://hlinksldjump"/>
          </p:cNvPr>
          <p:cNvSpPr/>
          <p:nvPr/>
        </p:nvSpPr>
        <p:spPr>
          <a:xfrm flipH="1">
            <a:off x="5508104" y="2963998"/>
            <a:ext cx="3096344" cy="2401829"/>
          </a:xfrm>
          <a:prstGeom prst="rtTriangle">
            <a:avLst/>
          </a:prstGeom>
          <a:solidFill>
            <a:srgbClr val="663300"/>
          </a:solidFill>
          <a:ln>
            <a:solidFill>
              <a:srgbClr val="66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TextovéPole 9">
            <a:hlinkClick r:id="rId3" action="ppaction://hlinksldjump"/>
          </p:cNvPr>
          <p:cNvSpPr txBox="1"/>
          <p:nvPr/>
        </p:nvSpPr>
        <p:spPr>
          <a:xfrm>
            <a:off x="6974819" y="4316317"/>
            <a:ext cx="1296144" cy="830997"/>
          </a:xfrm>
          <a:prstGeom prst="rect">
            <a:avLst/>
          </a:prstGeom>
          <a:noFill/>
        </p:spPr>
        <p:txBody>
          <a:bodyPr wrap="square" rtlCol="0">
            <a:spAutoFit/>
          </a:bodyPr>
          <a:lstStyle/>
          <a:p>
            <a:pPr algn="ctr"/>
            <a:r>
              <a:rPr lang="cs-CZ" sz="2400" dirty="0" smtClean="0">
                <a:solidFill>
                  <a:srgbClr val="FFFF00"/>
                </a:solidFill>
              </a:rPr>
              <a:t>Pevnina</a:t>
            </a:r>
          </a:p>
          <a:p>
            <a:pPr algn="ctr"/>
            <a:r>
              <a:rPr lang="cs-CZ" sz="2400" dirty="0" smtClean="0">
                <a:solidFill>
                  <a:srgbClr val="FFFF00"/>
                </a:solidFill>
              </a:rPr>
              <a:t>Hory</a:t>
            </a:r>
            <a:endParaRPr lang="cs-CZ" sz="2400" dirty="0">
              <a:solidFill>
                <a:srgbClr val="FFFF00"/>
              </a:solidFill>
            </a:endParaRPr>
          </a:p>
        </p:txBody>
      </p:sp>
      <p:sp>
        <p:nvSpPr>
          <p:cNvPr id="7" name="Obdélník 6">
            <a:hlinkClick r:id="rId3" action="ppaction://hlinksldjump"/>
          </p:cNvPr>
          <p:cNvSpPr/>
          <p:nvPr/>
        </p:nvSpPr>
        <p:spPr>
          <a:xfrm>
            <a:off x="5508104" y="5391593"/>
            <a:ext cx="3096344" cy="612068"/>
          </a:xfrm>
          <a:prstGeom prst="rect">
            <a:avLst/>
          </a:prstGeom>
          <a:solidFill>
            <a:srgbClr val="663300"/>
          </a:solidFill>
          <a:ln>
            <a:solidFill>
              <a:srgbClr val="66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Mrak 7">
            <a:hlinkClick r:id="rId4" action="ppaction://hlinksldjump"/>
          </p:cNvPr>
          <p:cNvSpPr/>
          <p:nvPr/>
        </p:nvSpPr>
        <p:spPr>
          <a:xfrm>
            <a:off x="551980" y="1710389"/>
            <a:ext cx="2778932" cy="127057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Mrak 12">
            <a:hlinkClick r:id="rId4" action="ppaction://hlinksldjump"/>
          </p:cNvPr>
          <p:cNvSpPr/>
          <p:nvPr/>
        </p:nvSpPr>
        <p:spPr>
          <a:xfrm>
            <a:off x="6381119" y="1579156"/>
            <a:ext cx="2304256" cy="76652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Šipka doprava 8">
            <a:hlinkClick r:id="rId5" action="ppaction://hlinksldjump"/>
          </p:cNvPr>
          <p:cNvSpPr/>
          <p:nvPr/>
        </p:nvSpPr>
        <p:spPr>
          <a:xfrm>
            <a:off x="4012705" y="2057647"/>
            <a:ext cx="144016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Šipka doprava 14">
            <a:hlinkClick r:id="rId6" action="ppaction://hlinksldjump"/>
          </p:cNvPr>
          <p:cNvSpPr/>
          <p:nvPr/>
        </p:nvSpPr>
        <p:spPr>
          <a:xfrm rot="16200000">
            <a:off x="1064922" y="4273389"/>
            <a:ext cx="144016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Šipka doprava 15">
            <a:hlinkClick r:id="rId7" action="ppaction://hlinksldjump"/>
          </p:cNvPr>
          <p:cNvSpPr/>
          <p:nvPr/>
        </p:nvSpPr>
        <p:spPr>
          <a:xfrm rot="5400000">
            <a:off x="7326974" y="2804148"/>
            <a:ext cx="720080" cy="1440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Šipka doprava 16">
            <a:hlinkClick r:id="rId8" action="ppaction://hlinksldjump"/>
          </p:cNvPr>
          <p:cNvSpPr/>
          <p:nvPr/>
        </p:nvSpPr>
        <p:spPr>
          <a:xfrm rot="8523577">
            <a:off x="5679757" y="4237097"/>
            <a:ext cx="144016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TextovéPole 10">
            <a:hlinkClick r:id="rId4" action="ppaction://hlinksldjump"/>
          </p:cNvPr>
          <p:cNvSpPr txBox="1"/>
          <p:nvPr/>
        </p:nvSpPr>
        <p:spPr>
          <a:xfrm>
            <a:off x="1244942" y="2057647"/>
            <a:ext cx="1368152" cy="369332"/>
          </a:xfrm>
          <a:prstGeom prst="rect">
            <a:avLst/>
          </a:prstGeom>
          <a:noFill/>
        </p:spPr>
        <p:txBody>
          <a:bodyPr wrap="square" rtlCol="0">
            <a:spAutoFit/>
          </a:bodyPr>
          <a:lstStyle/>
          <a:p>
            <a:r>
              <a:rPr lang="cs-CZ" dirty="0" smtClean="0"/>
              <a:t>Nízký tlak</a:t>
            </a:r>
            <a:endParaRPr lang="cs-CZ" dirty="0"/>
          </a:p>
        </p:txBody>
      </p:sp>
      <p:sp>
        <p:nvSpPr>
          <p:cNvPr id="12" name="TextovéPole 11">
            <a:hlinkClick r:id="rId4" action="ppaction://hlinksldjump"/>
          </p:cNvPr>
          <p:cNvSpPr txBox="1"/>
          <p:nvPr/>
        </p:nvSpPr>
        <p:spPr>
          <a:xfrm>
            <a:off x="6974819" y="1742993"/>
            <a:ext cx="964223" cy="307777"/>
          </a:xfrm>
          <a:prstGeom prst="rect">
            <a:avLst/>
          </a:prstGeom>
          <a:noFill/>
        </p:spPr>
        <p:txBody>
          <a:bodyPr wrap="square" rtlCol="0">
            <a:spAutoFit/>
          </a:bodyPr>
          <a:lstStyle/>
          <a:p>
            <a:r>
              <a:rPr lang="cs-CZ" sz="1400" dirty="0" smtClean="0"/>
              <a:t>Nízký tlak</a:t>
            </a:r>
          </a:p>
        </p:txBody>
      </p:sp>
      <p:sp>
        <p:nvSpPr>
          <p:cNvPr id="14" name="TextovéPole 13">
            <a:hlinkClick r:id="rId8" action="ppaction://hlinksldjump"/>
          </p:cNvPr>
          <p:cNvSpPr txBox="1"/>
          <p:nvPr/>
        </p:nvSpPr>
        <p:spPr>
          <a:xfrm rot="19517598">
            <a:off x="5839474" y="3883742"/>
            <a:ext cx="648072" cy="383260"/>
          </a:xfrm>
          <a:prstGeom prst="rect">
            <a:avLst/>
          </a:prstGeom>
          <a:noFill/>
        </p:spPr>
        <p:txBody>
          <a:bodyPr wrap="square" rtlCol="0">
            <a:spAutoFit/>
          </a:bodyPr>
          <a:lstStyle/>
          <a:p>
            <a:r>
              <a:rPr lang="cs-CZ" dirty="0" smtClean="0"/>
              <a:t>Řeky</a:t>
            </a:r>
            <a:endParaRPr lang="cs-CZ" dirty="0"/>
          </a:p>
        </p:txBody>
      </p:sp>
      <p:sp>
        <p:nvSpPr>
          <p:cNvPr id="18" name="Slunce 17">
            <a:hlinkClick r:id="rId9" action="ppaction://hlinksldjump"/>
          </p:cNvPr>
          <p:cNvSpPr/>
          <p:nvPr/>
        </p:nvSpPr>
        <p:spPr>
          <a:xfrm>
            <a:off x="403029" y="382877"/>
            <a:ext cx="1368152" cy="1152128"/>
          </a:xfrm>
          <a:prstGeom prst="sun">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TextovéPole 18">
            <a:hlinkClick r:id="rId6" action="ppaction://hlinksldjump"/>
          </p:cNvPr>
          <p:cNvSpPr txBox="1"/>
          <p:nvPr/>
        </p:nvSpPr>
        <p:spPr>
          <a:xfrm>
            <a:off x="2123728" y="4075372"/>
            <a:ext cx="1080120" cy="369332"/>
          </a:xfrm>
          <a:prstGeom prst="rect">
            <a:avLst/>
          </a:prstGeom>
          <a:noFill/>
        </p:spPr>
        <p:txBody>
          <a:bodyPr wrap="square" rtlCol="0">
            <a:spAutoFit/>
          </a:bodyPr>
          <a:lstStyle/>
          <a:p>
            <a:r>
              <a:rPr lang="cs-CZ" dirty="0" smtClean="0"/>
              <a:t>Odpar </a:t>
            </a:r>
            <a:endParaRPr lang="cs-CZ" dirty="0"/>
          </a:p>
        </p:txBody>
      </p:sp>
      <p:sp>
        <p:nvSpPr>
          <p:cNvPr id="23" name="TextovéPole 22">
            <a:hlinkClick r:id="rId5" action="ppaction://hlinksldjump"/>
          </p:cNvPr>
          <p:cNvSpPr txBox="1"/>
          <p:nvPr/>
        </p:nvSpPr>
        <p:spPr>
          <a:xfrm>
            <a:off x="4192725" y="1681438"/>
            <a:ext cx="1080120" cy="369332"/>
          </a:xfrm>
          <a:prstGeom prst="rect">
            <a:avLst/>
          </a:prstGeom>
          <a:noFill/>
        </p:spPr>
        <p:txBody>
          <a:bodyPr wrap="square" rtlCol="0">
            <a:spAutoFit/>
          </a:bodyPr>
          <a:lstStyle/>
          <a:p>
            <a:r>
              <a:rPr lang="cs-CZ" dirty="0" err="1" smtClean="0"/>
              <a:t>Bríza</a:t>
            </a:r>
            <a:endParaRPr lang="cs-CZ" dirty="0"/>
          </a:p>
        </p:txBody>
      </p:sp>
      <p:sp>
        <p:nvSpPr>
          <p:cNvPr id="20" name="TextovéPole 19">
            <a:hlinkClick r:id="rId7" action="ppaction://hlinksldjump"/>
          </p:cNvPr>
          <p:cNvSpPr txBox="1"/>
          <p:nvPr/>
        </p:nvSpPr>
        <p:spPr>
          <a:xfrm rot="16200000">
            <a:off x="7070245" y="2707919"/>
            <a:ext cx="648072" cy="383260"/>
          </a:xfrm>
          <a:prstGeom prst="rect">
            <a:avLst/>
          </a:prstGeom>
          <a:noFill/>
        </p:spPr>
        <p:txBody>
          <a:bodyPr wrap="square" rtlCol="0">
            <a:spAutoFit/>
          </a:bodyPr>
          <a:lstStyle/>
          <a:p>
            <a:r>
              <a:rPr lang="cs-CZ" dirty="0" smtClean="0"/>
              <a:t>Déšť</a:t>
            </a:r>
            <a:endParaRPr lang="cs-CZ" dirty="0"/>
          </a:p>
        </p:txBody>
      </p:sp>
    </p:spTree>
    <p:extLst>
      <p:ext uri="{BB962C8B-B14F-4D97-AF65-F5344CB8AC3E}">
        <p14:creationId xmlns:p14="http://schemas.microsoft.com/office/powerpoint/2010/main" val="35485290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Moře</a:t>
            </a:r>
            <a:endParaRPr lang="cs-CZ" dirty="0"/>
          </a:p>
        </p:txBody>
      </p:sp>
      <p:sp>
        <p:nvSpPr>
          <p:cNvPr id="3" name="Zástupný symbol pro obsah 2"/>
          <p:cNvSpPr>
            <a:spLocks noGrp="1"/>
          </p:cNvSpPr>
          <p:nvPr>
            <p:ph idx="1"/>
          </p:nvPr>
        </p:nvSpPr>
        <p:spPr>
          <a:xfrm>
            <a:off x="457200" y="1268760"/>
            <a:ext cx="8229600" cy="5328592"/>
          </a:xfrm>
        </p:spPr>
        <p:txBody>
          <a:bodyPr>
            <a:normAutofit fontScale="70000" lnSpcReduction="20000"/>
          </a:bodyPr>
          <a:lstStyle/>
          <a:p>
            <a:pPr marL="0" indent="0">
              <a:buNone/>
            </a:pPr>
            <a:r>
              <a:rPr lang="cs-CZ" b="1" dirty="0" smtClean="0"/>
              <a:t>	Moře</a:t>
            </a:r>
            <a:r>
              <a:rPr lang="cs-CZ" dirty="0"/>
              <a:t> je velká plocha slané či brakické vody , spojená se světovým oceánem.</a:t>
            </a:r>
          </a:p>
          <a:p>
            <a:pPr marL="0" indent="0">
              <a:buNone/>
            </a:pPr>
            <a:r>
              <a:rPr lang="cs-CZ" dirty="0" smtClean="0"/>
              <a:t>	Moře </a:t>
            </a:r>
            <a:r>
              <a:rPr lang="cs-CZ" dirty="0"/>
              <a:t>na okrajích oceánů, částečně ohraničené pevninou (například ostrovy, souostrovími či poloostrovy), se nazývají okrajová moře (</a:t>
            </a:r>
            <a:r>
              <a:rPr lang="cs-CZ" dirty="0" err="1"/>
              <a:t>např.Severní</a:t>
            </a:r>
            <a:r>
              <a:rPr lang="cs-CZ" dirty="0"/>
              <a:t> moře, Karibské moře). Okrajová moře se svými systémy proudů, slaností vody či usazeninami příliš neliší od zbytku oceánu. Obklopuje-li pevnina moře téměř zcela, používá se pro ně označení vnitřní moře (Středozemní moře, Baltské moře, Rudé moře). Vnitřní moře mívají kvůli nadměrnému vypařování a malému přítoku říční vody, nebo naopak, výrazně vyšší (Rudé moře) či nižší (Baltské moře) slanost než je obvyklých 35 ‰ a i v mnoha dalších ohledech se od okrajových moří odlišují. Slanost (salinitu) mořské vody sledují oceánologové velice bedlivě, jelikož případné rychlé výkyvy množství soli ve sledovaných oblastech signalizují potenciální významné změny v mořských biotopech. Pro účely sledování a vyhodnocování slanosti se používají </a:t>
            </a:r>
            <a:r>
              <a:rPr lang="cs-CZ" dirty="0" err="1"/>
              <a:t>salinitní</a:t>
            </a:r>
            <a:r>
              <a:rPr lang="cs-CZ" dirty="0"/>
              <a:t> mapy generované přístroji zvanými </a:t>
            </a:r>
            <a:r>
              <a:rPr lang="cs-CZ" dirty="0" err="1"/>
              <a:t>solnografy</a:t>
            </a:r>
            <a:r>
              <a:rPr lang="cs-CZ" dirty="0"/>
              <a:t>, jejichž rozborem lze poměrně přesně predikovat změny mořské fauny a flóry.</a:t>
            </a:r>
          </a:p>
          <a:p>
            <a:pPr marL="0" indent="0">
              <a:buNone/>
            </a:pPr>
            <a:r>
              <a:rPr lang="cs-CZ" dirty="0" smtClean="0"/>
              <a:t>	Někdy </a:t>
            </a:r>
            <a:r>
              <a:rPr lang="cs-CZ" dirty="0"/>
              <a:t>může být jako moře tradičně, ale nepřesně označeno též velké vnitrozemské (zpravidla slané) jezero, kterému schází přirozený odtok (např. Kaspické moře nebo Mrtvé moře). Zde však není splněna jedna ze základních vlastností, totiž spojitost s ostatními moři.</a:t>
            </a:r>
          </a:p>
          <a:p>
            <a:pPr marL="0" indent="0">
              <a:buNone/>
            </a:pPr>
            <a:r>
              <a:rPr lang="cs-CZ" dirty="0" smtClean="0"/>
              <a:t>	Moře </a:t>
            </a:r>
            <a:r>
              <a:rPr lang="cs-CZ" dirty="0"/>
              <a:t>a oceány pokrývají celkem 361 milionů km², čili 71 % povrchu planety Země a jejich objem dosahuje 1 370 milionů km³ vody. Mořská voda tak představuje 96,5 % planetárního vodstva. Střední hloubka světového oceánu je přibližně 3 790 m</a:t>
            </a:r>
            <a:r>
              <a:rPr lang="cs-CZ" dirty="0" smtClean="0"/>
              <a:t>.</a:t>
            </a:r>
            <a:endParaRPr lang="cs-CZ" dirty="0"/>
          </a:p>
        </p:txBody>
      </p:sp>
      <p:sp>
        <p:nvSpPr>
          <p:cNvPr id="4" name="TextovéPole 3">
            <a:hlinkClick r:id="rId2"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5" name="TextovéPole 4">
            <a:hlinkClick r:id="rId3"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42815196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Odpar</a:t>
            </a:r>
            <a:endParaRPr lang="cs-CZ" dirty="0"/>
          </a:p>
        </p:txBody>
      </p:sp>
      <p:sp>
        <p:nvSpPr>
          <p:cNvPr id="3" name="Zástupný symbol pro obsah 2"/>
          <p:cNvSpPr>
            <a:spLocks noGrp="1"/>
          </p:cNvSpPr>
          <p:nvPr>
            <p:ph idx="1"/>
          </p:nvPr>
        </p:nvSpPr>
        <p:spPr>
          <a:xfrm>
            <a:off x="457200" y="1600201"/>
            <a:ext cx="8229600" cy="2908920"/>
          </a:xfrm>
        </p:spPr>
        <p:txBody>
          <a:bodyPr/>
          <a:lstStyle/>
          <a:p>
            <a:pPr marL="0" indent="0">
              <a:buNone/>
            </a:pPr>
            <a:r>
              <a:rPr lang="cs-CZ" dirty="0" smtClean="0"/>
              <a:t>Odpar vody je jev způsobený vyšší teplotou vzduchu a zároveň nižší než 100% vlhkostí. Páry vody se odpařují a ve výšce kondenzují. Následně pak vytvářejí mraky, které unáší </a:t>
            </a:r>
            <a:r>
              <a:rPr lang="cs-CZ" dirty="0" err="1" smtClean="0">
                <a:hlinkClick r:id="rId2" action="ppaction://hlinksldjump"/>
              </a:rPr>
              <a:t>bríza</a:t>
            </a:r>
            <a:r>
              <a:rPr lang="cs-CZ" dirty="0" smtClean="0"/>
              <a:t> na pevninu.</a:t>
            </a:r>
            <a:endParaRPr lang="cs-CZ" dirty="0"/>
          </a:p>
        </p:txBody>
      </p:sp>
      <p:sp>
        <p:nvSpPr>
          <p:cNvPr id="4" name="TextovéPole 3">
            <a:hlinkClick r:id="rId3"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5" name="TextovéPole 4">
            <a:hlinkClick r:id="rId4"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33846235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Vysoký tlak</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pPr marL="0" indent="0">
                  <a:buNone/>
                </a:pPr>
                <a:r>
                  <a:rPr lang="cs-CZ" dirty="0" smtClean="0"/>
                  <a:t>Růst (zvýšení) tlaku je způsobeno vzrůstem teploty (ohřev Slunce) podle stavové rovnice ideálního plynu:</a:t>
                </a:r>
              </a:p>
              <a:p>
                <a:pPr marL="0" indent="0">
                  <a:buNone/>
                </a:pPr>
                <a:endParaRPr lang="cs-CZ" dirty="0"/>
              </a:p>
              <a:p>
                <a:pPr marL="0" indent="0">
                  <a:buNone/>
                </a:pPr>
                <a14:m>
                  <m:oMathPara xmlns:m="http://schemas.openxmlformats.org/officeDocument/2006/math">
                    <m:oMathParaPr>
                      <m:jc m:val="centerGroup"/>
                    </m:oMathParaPr>
                    <m:oMath xmlns:m="http://schemas.openxmlformats.org/officeDocument/2006/math">
                      <m:r>
                        <a:rPr lang="cs-CZ" b="0" i="1" smtClean="0">
                          <a:latin typeface="Cambria Math"/>
                        </a:rPr>
                        <m:t>𝑝</m:t>
                      </m:r>
                      <m:r>
                        <a:rPr lang="cs-CZ" b="0" i="1" smtClean="0">
                          <a:latin typeface="Cambria Math"/>
                        </a:rPr>
                        <m:t>.</m:t>
                      </m:r>
                      <m:r>
                        <a:rPr lang="cs-CZ" b="0" i="1" smtClean="0">
                          <a:latin typeface="Cambria Math"/>
                        </a:rPr>
                        <m:t>𝑉</m:t>
                      </m:r>
                      <m:r>
                        <a:rPr lang="cs-CZ" b="0" i="1" smtClean="0">
                          <a:latin typeface="Cambria Math"/>
                        </a:rPr>
                        <m:t>=</m:t>
                      </m:r>
                      <m:r>
                        <a:rPr lang="cs-CZ" b="0" i="1" smtClean="0">
                          <a:latin typeface="Cambria Math"/>
                        </a:rPr>
                        <m:t>𝑛</m:t>
                      </m:r>
                      <m:r>
                        <a:rPr lang="cs-CZ" b="0" i="1" smtClean="0">
                          <a:latin typeface="Cambria Math"/>
                        </a:rPr>
                        <m:t>.</m:t>
                      </m:r>
                      <m:r>
                        <a:rPr lang="cs-CZ" b="0" i="1" smtClean="0">
                          <a:latin typeface="Cambria Math"/>
                        </a:rPr>
                        <m:t>𝑅</m:t>
                      </m:r>
                      <m:r>
                        <a:rPr lang="cs-CZ" b="0" i="1" smtClean="0">
                          <a:latin typeface="Cambria Math"/>
                        </a:rPr>
                        <m:t>.</m:t>
                      </m:r>
                      <m:r>
                        <a:rPr lang="cs-CZ" b="0" i="1" smtClean="0">
                          <a:latin typeface="Cambria Math"/>
                        </a:rPr>
                        <m:t>𝑇</m:t>
                      </m:r>
                    </m:oMath>
                  </m:oMathPara>
                </a14:m>
                <a:endParaRPr lang="cs-CZ" b="0" dirty="0" smtClean="0"/>
              </a:p>
              <a:p>
                <a:pPr marL="0" indent="0">
                  <a:buNone/>
                </a:pPr>
                <a:r>
                  <a:rPr lang="cs-CZ" dirty="0" smtClean="0"/>
                  <a:t>z níž vyplývá, že pokud na jedné straně rovnice vzrůstá teplota, na druhé musí vzrůstat objem nebo tlak.</a:t>
                </a:r>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111" t="-1078"/>
                </a:stretch>
              </a:blipFill>
            </p:spPr>
            <p:txBody>
              <a:bodyPr/>
              <a:lstStyle/>
              <a:p>
                <a:r>
                  <a:rPr lang="cs-CZ">
                    <a:noFill/>
                  </a:rPr>
                  <a:t> </a:t>
                </a:r>
              </a:p>
            </p:txBody>
          </p:sp>
        </mc:Fallback>
      </mc:AlternateContent>
      <p:sp>
        <p:nvSpPr>
          <p:cNvPr id="4" name="TextovéPole 3">
            <a:hlinkClick r:id="rId3"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5" name="TextovéPole 4">
            <a:hlinkClick r:id="rId4"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33149211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Bríza</a:t>
            </a:r>
            <a:endParaRPr lang="cs-CZ" dirty="0"/>
          </a:p>
        </p:txBody>
      </p:sp>
      <p:sp>
        <p:nvSpPr>
          <p:cNvPr id="3" name="Zástupný symbol pro obsah 2"/>
          <p:cNvSpPr>
            <a:spLocks noGrp="1"/>
          </p:cNvSpPr>
          <p:nvPr>
            <p:ph idx="1"/>
          </p:nvPr>
        </p:nvSpPr>
        <p:spPr/>
        <p:txBody>
          <a:bodyPr>
            <a:normAutofit fontScale="92500" lnSpcReduction="10000"/>
          </a:bodyPr>
          <a:lstStyle/>
          <a:p>
            <a:pPr marL="0" indent="0">
              <a:buNone/>
            </a:pPr>
            <a:r>
              <a:rPr lang="cs-CZ" b="1" dirty="0"/>
              <a:t>Mořská </a:t>
            </a:r>
            <a:r>
              <a:rPr lang="cs-CZ" b="1" dirty="0" err="1" smtClean="0"/>
              <a:t>bríza</a:t>
            </a:r>
            <a:endParaRPr lang="cs-CZ" b="1" dirty="0" smtClean="0"/>
          </a:p>
          <a:p>
            <a:pPr marL="0" indent="0">
              <a:buNone/>
            </a:pPr>
            <a:endParaRPr lang="cs-CZ" b="1" dirty="0"/>
          </a:p>
          <a:p>
            <a:pPr marL="0" indent="0">
              <a:buNone/>
            </a:pPr>
            <a:r>
              <a:rPr lang="cs-CZ" dirty="0" smtClean="0"/>
              <a:t>	</a:t>
            </a:r>
            <a:r>
              <a:rPr lang="cs-CZ" dirty="0" err="1" smtClean="0"/>
              <a:t>Bríza</a:t>
            </a:r>
            <a:r>
              <a:rPr lang="cs-CZ" dirty="0" smtClean="0"/>
              <a:t> </a:t>
            </a:r>
            <a:r>
              <a:rPr lang="cs-CZ" dirty="0"/>
              <a:t>vzniká stejně jako téměř každý vítr díky rozdílu tlaku na dvou různých místech. </a:t>
            </a:r>
            <a:r>
              <a:rPr lang="cs-CZ" dirty="0" err="1"/>
              <a:t>Bríza</a:t>
            </a:r>
            <a:r>
              <a:rPr lang="cs-CZ" dirty="0"/>
              <a:t> je specifická tím, že rozdílu tlakuje dosaženo díky rozdílným teplotám nad velkou vodní plochou a pevninou.</a:t>
            </a:r>
          </a:p>
          <a:p>
            <a:pPr marL="0" indent="0">
              <a:buNone/>
            </a:pPr>
            <a:r>
              <a:rPr lang="cs-CZ" dirty="0" smtClean="0"/>
              <a:t>	V </a:t>
            </a:r>
            <a:r>
              <a:rPr lang="cs-CZ" dirty="0"/>
              <a:t>noci si vodní plocha zachovává své teplo déle než pevnina. Vzduch nad pevninou je studenější a tlačí se pod vzduch nad vodní plochou, který je teplejší a stoupá vzhůru, kde se stáčí nad vodu a postupně se ochlazuje.</a:t>
            </a:r>
          </a:p>
          <a:p>
            <a:pPr marL="0" indent="0">
              <a:buNone/>
            </a:pPr>
            <a:r>
              <a:rPr lang="cs-CZ" dirty="0" smtClean="0"/>
              <a:t>	Naopak </a:t>
            </a:r>
            <a:r>
              <a:rPr lang="cs-CZ" dirty="0"/>
              <a:t>přes den se pevnina ohřívá rychleji a odpoledne se zvedá </a:t>
            </a:r>
            <a:r>
              <a:rPr lang="cs-CZ" dirty="0" err="1"/>
              <a:t>bríza</a:t>
            </a:r>
            <a:r>
              <a:rPr lang="cs-CZ" dirty="0"/>
              <a:t> v opačném směru - studený vzduch se tlačí pod teplejší vzduch nad pevninou.</a:t>
            </a:r>
          </a:p>
          <a:p>
            <a:pPr marL="0" indent="0">
              <a:buNone/>
            </a:pPr>
            <a:endParaRPr lang="cs-CZ" dirty="0"/>
          </a:p>
        </p:txBody>
      </p:sp>
      <p:sp>
        <p:nvSpPr>
          <p:cNvPr id="4" name="TextovéPole 3">
            <a:hlinkClick r:id="rId2"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5" name="TextovéPole 4">
            <a:hlinkClick r:id="rId3"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16784347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Nízký tlak</a:t>
            </a:r>
            <a:endParaRPr lang="cs-CZ" dirty="0"/>
          </a:p>
        </p:txBody>
      </p:sp>
      <mc:AlternateContent xmlns:mc="http://schemas.openxmlformats.org/markup-compatibility/2006" xmlns:a14="http://schemas.microsoft.com/office/drawing/2010/main">
        <mc:Choice Requires="a14">
          <p:sp>
            <p:nvSpPr>
              <p:cNvPr id="4" name="Zástupný symbol pro obsah 2"/>
              <p:cNvSpPr txBox="1">
                <a:spLocks/>
              </p:cNvSpPr>
              <p:nvPr/>
            </p:nvSpPr>
            <p:spPr>
              <a:xfrm>
                <a:off x="609600" y="1752600"/>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cs-CZ" dirty="0" smtClean="0"/>
                  <a:t>Pokles (snížení) tlaku je způsobeno ochlazením nad pevninou, kde podle stavové rovnice ideálního plynu:</a:t>
                </a:r>
              </a:p>
              <a:p>
                <a:pPr marL="0" indent="0">
                  <a:buFont typeface="Arial" pitchFamily="34" charset="0"/>
                  <a:buNone/>
                </a:pPr>
                <a:endParaRPr lang="cs-CZ" dirty="0"/>
              </a:p>
              <a:p>
                <a:pPr marL="0" indent="0">
                  <a:buFont typeface="Arial" pitchFamily="34" charset="0"/>
                  <a:buNone/>
                </a:pPr>
                <a14:m>
                  <m:oMathPara xmlns:m="http://schemas.openxmlformats.org/officeDocument/2006/math">
                    <m:oMathParaPr>
                      <m:jc m:val="centerGroup"/>
                    </m:oMathParaPr>
                    <m:oMath xmlns:m="http://schemas.openxmlformats.org/officeDocument/2006/math">
                      <m:r>
                        <a:rPr lang="cs-CZ" i="1" smtClean="0">
                          <a:latin typeface="Cambria Math"/>
                        </a:rPr>
                        <m:t>𝑝</m:t>
                      </m:r>
                      <m:r>
                        <a:rPr lang="cs-CZ" i="1" smtClean="0">
                          <a:latin typeface="Cambria Math"/>
                        </a:rPr>
                        <m:t>.</m:t>
                      </m:r>
                      <m:r>
                        <a:rPr lang="cs-CZ" i="1" smtClean="0">
                          <a:latin typeface="Cambria Math"/>
                        </a:rPr>
                        <m:t>𝑉</m:t>
                      </m:r>
                      <m:r>
                        <a:rPr lang="cs-CZ" i="1" smtClean="0">
                          <a:latin typeface="Cambria Math"/>
                        </a:rPr>
                        <m:t>=</m:t>
                      </m:r>
                      <m:r>
                        <a:rPr lang="cs-CZ" i="1" smtClean="0">
                          <a:latin typeface="Cambria Math"/>
                        </a:rPr>
                        <m:t>𝑛</m:t>
                      </m:r>
                      <m:r>
                        <a:rPr lang="cs-CZ" i="1" smtClean="0">
                          <a:latin typeface="Cambria Math"/>
                        </a:rPr>
                        <m:t>.</m:t>
                      </m:r>
                      <m:r>
                        <a:rPr lang="cs-CZ" i="1" smtClean="0">
                          <a:latin typeface="Cambria Math"/>
                        </a:rPr>
                        <m:t>𝑅</m:t>
                      </m:r>
                      <m:r>
                        <a:rPr lang="cs-CZ" i="1" smtClean="0">
                          <a:latin typeface="Cambria Math"/>
                        </a:rPr>
                        <m:t>.</m:t>
                      </m:r>
                      <m:r>
                        <a:rPr lang="cs-CZ" i="1" smtClean="0">
                          <a:latin typeface="Cambria Math"/>
                        </a:rPr>
                        <m:t>𝑇</m:t>
                      </m:r>
                    </m:oMath>
                  </m:oMathPara>
                </a14:m>
                <a:endParaRPr lang="cs-CZ" dirty="0" smtClean="0"/>
              </a:p>
              <a:p>
                <a:pPr marL="0" indent="0">
                  <a:buFont typeface="Arial" pitchFamily="34" charset="0"/>
                  <a:buNone/>
                </a:pPr>
                <a:r>
                  <a:rPr lang="cs-CZ" dirty="0" smtClean="0"/>
                  <a:t>vyplývá, že pokud na jedné straně rovnice klesá teplota, na druhé se musí snižovat objem nebo tlak.</a:t>
                </a:r>
                <a:endParaRPr lang="cs-CZ" dirty="0"/>
              </a:p>
            </p:txBody>
          </p:sp>
        </mc:Choice>
        <mc:Fallback xmlns="">
          <p:sp>
            <p:nvSpPr>
              <p:cNvPr id="4" name="Zástupný symbol pro obsah 2"/>
              <p:cNvSpPr txBox="1">
                <a:spLocks noRot="1" noChangeAspect="1" noMove="1" noResize="1" noEditPoints="1" noAdjustHandles="1" noChangeArrowheads="1" noChangeShapeType="1" noTextEdit="1"/>
              </p:cNvSpPr>
              <p:nvPr/>
            </p:nvSpPr>
            <p:spPr>
              <a:xfrm>
                <a:off x="609600" y="1752600"/>
                <a:ext cx="8229600" cy="4525963"/>
              </a:xfrm>
              <a:prstGeom prst="rect">
                <a:avLst/>
              </a:prstGeom>
              <a:blipFill rotWithShape="1">
                <a:blip r:embed="rId2"/>
                <a:stretch>
                  <a:fillRect l="-1852" t="-1617" r="-296"/>
                </a:stretch>
              </a:blipFill>
            </p:spPr>
            <p:txBody>
              <a:bodyPr/>
              <a:lstStyle/>
              <a:p>
                <a:r>
                  <a:rPr lang="cs-CZ">
                    <a:noFill/>
                  </a:rPr>
                  <a:t> </a:t>
                </a:r>
              </a:p>
            </p:txBody>
          </p:sp>
        </mc:Fallback>
      </mc:AlternateContent>
      <p:sp>
        <p:nvSpPr>
          <p:cNvPr id="5" name="TextovéPole 4">
            <a:hlinkClick r:id="rId3"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6" name="TextovéPole 5">
            <a:hlinkClick r:id="rId4"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34931324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Řeka </a:t>
            </a:r>
            <a:endParaRPr lang="cs-CZ" dirty="0"/>
          </a:p>
        </p:txBody>
      </p:sp>
      <p:sp>
        <p:nvSpPr>
          <p:cNvPr id="3" name="Zástupný symbol pro obsah 2"/>
          <p:cNvSpPr>
            <a:spLocks noGrp="1"/>
          </p:cNvSpPr>
          <p:nvPr>
            <p:ph idx="1"/>
          </p:nvPr>
        </p:nvSpPr>
        <p:spPr/>
        <p:txBody>
          <a:bodyPr/>
          <a:lstStyle/>
          <a:p>
            <a:pPr marL="0" indent="0">
              <a:buNone/>
            </a:pPr>
            <a:r>
              <a:rPr lang="cs-CZ" b="1" dirty="0"/>
              <a:t>Řeka</a:t>
            </a:r>
            <a:r>
              <a:rPr lang="cs-CZ" dirty="0"/>
              <a:t> je přirozený vodní tok. Ve srovnání s potokem má obvykle větší průtok, délku nebo rozlohu povodí</a:t>
            </a:r>
            <a:r>
              <a:rPr lang="cs-CZ" dirty="0" smtClean="0"/>
              <a:t>. Z hlediska koloběhu vody je jakousi sběrnicí spadlé povrchové vody, která sdružuje potoky, strouhy apod.</a:t>
            </a:r>
            <a:endParaRPr lang="cs-CZ" dirty="0"/>
          </a:p>
        </p:txBody>
      </p:sp>
      <p:sp>
        <p:nvSpPr>
          <p:cNvPr id="4" name="TextovéPole 3">
            <a:hlinkClick r:id="rId2"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5" name="TextovéPole 4">
            <a:hlinkClick r:id="rId3"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27941051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Pevnina </a:t>
            </a:r>
            <a:endParaRPr lang="cs-CZ" dirty="0"/>
          </a:p>
        </p:txBody>
      </p:sp>
      <p:sp>
        <p:nvSpPr>
          <p:cNvPr id="3" name="Zástupný symbol pro obsah 2"/>
          <p:cNvSpPr>
            <a:spLocks noGrp="1"/>
          </p:cNvSpPr>
          <p:nvPr>
            <p:ph idx="1"/>
          </p:nvPr>
        </p:nvSpPr>
        <p:spPr/>
        <p:txBody>
          <a:bodyPr/>
          <a:lstStyle/>
          <a:p>
            <a:pPr marL="0" indent="0">
              <a:buNone/>
            </a:pPr>
            <a:r>
              <a:rPr lang="cs-CZ" b="1" dirty="0"/>
              <a:t>Pevnina</a:t>
            </a:r>
            <a:r>
              <a:rPr lang="cs-CZ" dirty="0"/>
              <a:t> je ta část zemského povrchu, která není pokryta světovým oceánem. Pevnina představuje pouze přibližně 29 % zemského povrchu. Je tvořena většinou v podobě kontinentů, které vystupují nad oceány.</a:t>
            </a:r>
          </a:p>
        </p:txBody>
      </p:sp>
      <p:sp>
        <p:nvSpPr>
          <p:cNvPr id="4" name="TextovéPole 3">
            <a:hlinkClick r:id="rId2"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5" name="TextovéPole 4">
            <a:hlinkClick r:id="rId3"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36636768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Déšť </a:t>
            </a:r>
            <a:endParaRPr lang="cs-CZ" dirty="0"/>
          </a:p>
        </p:txBody>
      </p:sp>
      <p:sp>
        <p:nvSpPr>
          <p:cNvPr id="3" name="Zástupný symbol pro obsah 2"/>
          <p:cNvSpPr>
            <a:spLocks noGrp="1"/>
          </p:cNvSpPr>
          <p:nvPr>
            <p:ph idx="1"/>
          </p:nvPr>
        </p:nvSpPr>
        <p:spPr/>
        <p:txBody>
          <a:bodyPr/>
          <a:lstStyle/>
          <a:p>
            <a:pPr marL="0" indent="0">
              <a:buNone/>
            </a:pPr>
            <a:r>
              <a:rPr lang="cs-CZ" b="1" dirty="0"/>
              <a:t>Déšť</a:t>
            </a:r>
            <a:r>
              <a:rPr lang="cs-CZ" dirty="0"/>
              <a:t> je hydrometeor, který řadíme mezi kapalné vertikální srážky, tedy srážky vypadávající z oblaků. Déšť je tvořen kapkami vody o průměru větším než 0,5 mm, popřípadě i menšími. Pokud jsou vypadávající srážky menší než 0,5 mm, mluvíme o </a:t>
            </a:r>
            <a:r>
              <a:rPr lang="cs-CZ" i="1" dirty="0"/>
              <a:t>mrholení</a:t>
            </a:r>
            <a:r>
              <a:rPr lang="cs-CZ" dirty="0"/>
              <a:t>. Ojedinělé vypadávání dešťových kapek se lidově označuje jako </a:t>
            </a:r>
            <a:r>
              <a:rPr lang="cs-CZ" i="1" dirty="0"/>
              <a:t>krápání</a:t>
            </a:r>
            <a:r>
              <a:rPr lang="cs-CZ" dirty="0"/>
              <a:t>.</a:t>
            </a:r>
          </a:p>
        </p:txBody>
      </p:sp>
      <p:sp>
        <p:nvSpPr>
          <p:cNvPr id="4" name="TextovéPole 3">
            <a:hlinkClick r:id="rId2"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5" name="TextovéPole 4">
            <a:hlinkClick r:id="rId3"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52271372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Slunce</a:t>
            </a:r>
            <a:endParaRPr lang="cs-CZ" dirty="0"/>
          </a:p>
        </p:txBody>
      </p:sp>
      <p:sp>
        <p:nvSpPr>
          <p:cNvPr id="3" name="Zástupný symbol pro obsah 2"/>
          <p:cNvSpPr>
            <a:spLocks noGrp="1"/>
          </p:cNvSpPr>
          <p:nvPr>
            <p:ph idx="1"/>
          </p:nvPr>
        </p:nvSpPr>
        <p:spPr/>
        <p:txBody>
          <a:bodyPr>
            <a:normAutofit fontScale="85000" lnSpcReduction="10000"/>
          </a:bodyPr>
          <a:lstStyle/>
          <a:p>
            <a:pPr marL="0" indent="0">
              <a:buNone/>
            </a:pPr>
            <a:r>
              <a:rPr lang="cs-CZ" b="1" dirty="0" smtClean="0"/>
              <a:t>	Slunce</a:t>
            </a:r>
            <a:r>
              <a:rPr lang="cs-CZ" dirty="0"/>
              <a:t> je hvězda hlavní posloupnosti, spektrální třídy G2V.</a:t>
            </a:r>
            <a:r>
              <a:rPr lang="cs-CZ" baseline="30000" dirty="0"/>
              <a:t>[1]</a:t>
            </a:r>
            <a:r>
              <a:rPr lang="cs-CZ" dirty="0"/>
              <a:t> patřící do třídy svítivosti V. Obíhá okolo středu Mléčné dráhy ve vzdálenosti od 25 000 do 28 000 světelných let. Oběh trvá přibližně 226 milionů let. Tvoří centrum sluneční soustavy, od Země je vzdálená 1 AU (asi 150 milionů km). Je tedy hvězdou k Zemi nejbližší. Hmotnost Slunce je asi 330 000 krát větší než hmotnost Země</a:t>
            </a:r>
            <a:r>
              <a:rPr lang="cs-CZ" baseline="30000" dirty="0"/>
              <a:t>[1]</a:t>
            </a:r>
            <a:r>
              <a:rPr lang="cs-CZ" dirty="0"/>
              <a:t> a představuje 99,8 % hmotnosti sluneční soustavy. Slunce je koule žhavého plazmatu, neustále produkuje ohromné množství energie. Jeho výkon je zhruba 4×10</a:t>
            </a:r>
            <a:r>
              <a:rPr lang="cs-CZ" baseline="30000" dirty="0"/>
              <a:t>26</a:t>
            </a:r>
            <a:r>
              <a:rPr lang="cs-CZ" dirty="0"/>
              <a:t> W, z čehož na Zemi dopadá asi 45 miliardtin. Tok energie ze Slunce na Zemi činí asi 1,4 kW m</a:t>
            </a:r>
            <a:r>
              <a:rPr lang="cs-CZ" baseline="30000" dirty="0"/>
              <a:t>−2</a:t>
            </a:r>
            <a:r>
              <a:rPr lang="cs-CZ" dirty="0"/>
              <a:t>.</a:t>
            </a:r>
          </a:p>
          <a:p>
            <a:pPr marL="0" indent="0">
              <a:buNone/>
            </a:pPr>
            <a:r>
              <a:rPr lang="cs-CZ" dirty="0" smtClean="0"/>
              <a:t>	Slunce </a:t>
            </a:r>
            <a:r>
              <a:rPr lang="cs-CZ" dirty="0"/>
              <a:t>je staré přibližně 4,6 miliard </a:t>
            </a:r>
            <a:r>
              <a:rPr lang="cs-CZ" dirty="0" smtClean="0"/>
              <a:t>let,</a:t>
            </a:r>
            <a:r>
              <a:rPr lang="cs-CZ" baseline="30000" dirty="0"/>
              <a:t> </a:t>
            </a:r>
            <a:r>
              <a:rPr lang="cs-CZ" dirty="0" smtClean="0"/>
              <a:t>což </a:t>
            </a:r>
            <a:r>
              <a:rPr lang="cs-CZ" dirty="0"/>
              <a:t>je řadí mezi hvězdy středního věku. Bude svítit ještě asi 5 až 7 miliard let</a:t>
            </a:r>
            <a:r>
              <a:rPr lang="cs-CZ" dirty="0" smtClean="0"/>
              <a:t>.</a:t>
            </a:r>
            <a:r>
              <a:rPr lang="cs-CZ" dirty="0"/>
              <a:t> Teplota na povrchu Slunce činí asi 5800 K, proto je lidé vnímají jako žluté (i když maximum jeho vyzařování je v zelené části viditelného spektra).Průměr Slunce je zhruba 1 400 000 km, což činí asi 109 průměrů Země. Jeho objem je tedy asi 1,3 milionkrát větší než objem </a:t>
            </a:r>
            <a:r>
              <a:rPr lang="cs-CZ" dirty="0" smtClean="0"/>
              <a:t>Země.</a:t>
            </a:r>
            <a:endParaRPr lang="cs-CZ" dirty="0"/>
          </a:p>
        </p:txBody>
      </p:sp>
      <p:sp>
        <p:nvSpPr>
          <p:cNvPr id="4" name="TextovéPole 3">
            <a:hlinkClick r:id="rId2" action="ppaction://hlinksldjump"/>
          </p:cNvPr>
          <p:cNvSpPr txBox="1"/>
          <p:nvPr/>
        </p:nvSpPr>
        <p:spPr>
          <a:xfrm>
            <a:off x="1043608" y="6165304"/>
            <a:ext cx="1800200" cy="369332"/>
          </a:xfrm>
          <a:prstGeom prst="rect">
            <a:avLst/>
          </a:prstGeom>
          <a:noFill/>
        </p:spPr>
        <p:txBody>
          <a:bodyPr wrap="square" rtlCol="0">
            <a:spAutoFit/>
          </a:bodyPr>
          <a:lstStyle/>
          <a:p>
            <a:r>
              <a:rPr lang="cs-CZ" dirty="0" smtClean="0"/>
              <a:t>Zpět na </a:t>
            </a:r>
            <a:r>
              <a:rPr lang="cs-CZ" dirty="0" err="1" smtClean="0"/>
              <a:t>schema</a:t>
            </a:r>
            <a:endParaRPr lang="cs-CZ" dirty="0"/>
          </a:p>
        </p:txBody>
      </p:sp>
      <p:sp>
        <p:nvSpPr>
          <p:cNvPr id="5" name="TextovéPole 4">
            <a:hlinkClick r:id="rId3" action="ppaction://hlinksldjump"/>
          </p:cNvPr>
          <p:cNvSpPr txBox="1"/>
          <p:nvPr/>
        </p:nvSpPr>
        <p:spPr>
          <a:xfrm>
            <a:off x="6444208" y="6165304"/>
            <a:ext cx="2016224" cy="369332"/>
          </a:xfrm>
          <a:prstGeom prst="rect">
            <a:avLst/>
          </a:prstGeom>
          <a:noFill/>
        </p:spPr>
        <p:txBody>
          <a:bodyPr wrap="square" rtlCol="0">
            <a:spAutoFit/>
          </a:bodyPr>
          <a:lstStyle/>
          <a:p>
            <a:r>
              <a:rPr lang="cs-CZ" dirty="0" smtClean="0"/>
              <a:t>Konec </a:t>
            </a:r>
            <a:r>
              <a:rPr lang="cs-CZ" dirty="0" err="1" smtClean="0"/>
              <a:t>prezenatce</a:t>
            </a:r>
            <a:endParaRPr lang="cs-CZ" dirty="0"/>
          </a:p>
        </p:txBody>
      </p:sp>
    </p:spTree>
    <p:extLst>
      <p:ext uri="{BB962C8B-B14F-4D97-AF65-F5344CB8AC3E}">
        <p14:creationId xmlns:p14="http://schemas.microsoft.com/office/powerpoint/2010/main" val="23360971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lnSpcReduction="10000"/>
          </a:bodyPr>
          <a:lstStyle/>
          <a:p>
            <a:r>
              <a:rPr lang="cs-CZ" dirty="0"/>
              <a:t>Všechny obrázky z </a:t>
            </a:r>
            <a:r>
              <a:rPr lang="cs-CZ" dirty="0">
                <a:hlinkClick r:id="rId2"/>
              </a:rPr>
              <a:t>http://office.microsoft.com/cs-cz/images/?CTT=97</a:t>
            </a:r>
            <a:endParaRPr lang="cs-CZ" dirty="0"/>
          </a:p>
          <a:p>
            <a:pPr marL="0" indent="0">
              <a:buNone/>
            </a:pPr>
            <a:endParaRPr lang="cs-CZ" dirty="0"/>
          </a:p>
          <a:p>
            <a:pPr marL="0" indent="0">
              <a:buNone/>
            </a:pPr>
            <a:r>
              <a:rPr lang="cs-CZ" dirty="0" smtClean="0"/>
              <a:t>Pojmy jsou citovány z cs.wikipedia.org – viz jednotlivé hypertextové odkazy…</a:t>
            </a:r>
          </a:p>
          <a:p>
            <a:endParaRPr lang="cs-CZ" dirty="0"/>
          </a:p>
          <a:p>
            <a:r>
              <a:rPr lang="cs-CZ" dirty="0" smtClean="0"/>
              <a:t>Pojem </a:t>
            </a:r>
            <a:r>
              <a:rPr lang="cs-CZ" dirty="0" err="1" smtClean="0">
                <a:hlinkClick r:id="rId3"/>
              </a:rPr>
              <a:t>bríza</a:t>
            </a:r>
            <a:r>
              <a:rPr lang="cs-CZ" dirty="0" smtClean="0"/>
              <a:t>, platný ke dni 22.9.2011</a:t>
            </a:r>
          </a:p>
          <a:p>
            <a:r>
              <a:rPr lang="cs-CZ" dirty="0"/>
              <a:t>Pojem </a:t>
            </a:r>
            <a:r>
              <a:rPr lang="cs-CZ" dirty="0" smtClean="0">
                <a:hlinkClick r:id="rId4"/>
              </a:rPr>
              <a:t>moře</a:t>
            </a:r>
            <a:r>
              <a:rPr lang="cs-CZ" dirty="0" smtClean="0"/>
              <a:t>, </a:t>
            </a:r>
            <a:r>
              <a:rPr lang="cs-CZ" dirty="0"/>
              <a:t>platný ke dni </a:t>
            </a:r>
            <a:r>
              <a:rPr lang="cs-CZ" dirty="0" smtClean="0"/>
              <a:t>22.9.2011</a:t>
            </a:r>
          </a:p>
          <a:p>
            <a:r>
              <a:rPr lang="cs-CZ" dirty="0"/>
              <a:t>Pojem </a:t>
            </a:r>
            <a:r>
              <a:rPr lang="cs-CZ" dirty="0">
                <a:hlinkClick r:id="rId5"/>
              </a:rPr>
              <a:t>pevnina</a:t>
            </a:r>
            <a:r>
              <a:rPr lang="cs-CZ" dirty="0"/>
              <a:t>, platný ke dni </a:t>
            </a:r>
            <a:r>
              <a:rPr lang="cs-CZ" dirty="0" smtClean="0"/>
              <a:t>22.9.2011</a:t>
            </a:r>
          </a:p>
          <a:p>
            <a:r>
              <a:rPr lang="cs-CZ" dirty="0"/>
              <a:t>Pojem </a:t>
            </a:r>
            <a:r>
              <a:rPr lang="cs-CZ" dirty="0" smtClean="0">
                <a:hlinkClick r:id="rId6"/>
              </a:rPr>
              <a:t>déšť</a:t>
            </a:r>
            <a:r>
              <a:rPr lang="cs-CZ" dirty="0" smtClean="0"/>
              <a:t>, </a:t>
            </a:r>
            <a:r>
              <a:rPr lang="cs-CZ" dirty="0"/>
              <a:t>platný ke dni </a:t>
            </a:r>
            <a:r>
              <a:rPr lang="cs-CZ" dirty="0" smtClean="0"/>
              <a:t>22.9.2011</a:t>
            </a:r>
          </a:p>
          <a:p>
            <a:r>
              <a:rPr lang="cs-CZ" dirty="0"/>
              <a:t>Pojem </a:t>
            </a:r>
            <a:r>
              <a:rPr lang="cs-CZ" dirty="0" smtClean="0">
                <a:hlinkClick r:id="rId7"/>
              </a:rPr>
              <a:t>Slunce</a:t>
            </a:r>
            <a:r>
              <a:rPr lang="cs-CZ" dirty="0" smtClean="0"/>
              <a:t>, </a:t>
            </a:r>
            <a:r>
              <a:rPr lang="cs-CZ" dirty="0"/>
              <a:t>platný ke </a:t>
            </a:r>
            <a:r>
              <a:rPr lang="cs-CZ"/>
              <a:t>dni </a:t>
            </a:r>
            <a:r>
              <a:rPr lang="cs-CZ" smtClean="0"/>
              <a:t>22.9.2011</a:t>
            </a:r>
            <a:endParaRPr lang="cs-CZ" dirty="0"/>
          </a:p>
          <a:p>
            <a:pPr marL="0" indent="0">
              <a:buNone/>
            </a:pPr>
            <a:endParaRPr lang="cs-CZ" dirty="0"/>
          </a:p>
          <a:p>
            <a:pPr marL="0" indent="0">
              <a:buNone/>
            </a:pPr>
            <a:endParaRPr lang="cs-CZ" dirty="0"/>
          </a:p>
          <a:p>
            <a:pPr marL="0" indent="0">
              <a:buNone/>
            </a:pPr>
            <a:endParaRPr lang="cs-CZ" dirty="0" smtClean="0"/>
          </a:p>
          <a:p>
            <a:endParaRPr lang="cs-CZ" dirty="0"/>
          </a:p>
        </p:txBody>
      </p:sp>
    </p:spTree>
    <p:extLst>
      <p:ext uri="{BB962C8B-B14F-4D97-AF65-F5344CB8AC3E}">
        <p14:creationId xmlns:p14="http://schemas.microsoft.com/office/powerpoint/2010/main" val="18815468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theme/theme1.xml><?xml version="1.0" encoding="utf-8"?>
<a:theme xmlns:a="http://schemas.openxmlformats.org/drawingml/2006/main" name="Došky">
  <a:themeElements>
    <a:clrScheme name="Došky">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á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ošky">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199</TotalTime>
  <Words>322</Words>
  <Application>Microsoft Office PowerPoint</Application>
  <PresentationFormat>Předvádění na obrazovce (4:3)</PresentationFormat>
  <Paragraphs>87</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Došky</vt:lpstr>
      <vt:lpstr>Prezentace aplikace PowerPoint</vt:lpstr>
      <vt:lpstr>Koloběh vody</vt:lpstr>
      <vt:lpstr>Schéma</vt:lpstr>
      <vt:lpstr>Moře</vt:lpstr>
      <vt:lpstr>Odpar</vt:lpstr>
      <vt:lpstr>Vysoký tlak</vt:lpstr>
      <vt:lpstr>Bríza</vt:lpstr>
      <vt:lpstr>Nízký tlak</vt:lpstr>
      <vt:lpstr>Řeka </vt:lpstr>
      <vt:lpstr>Pevnina </vt:lpstr>
      <vt:lpstr>Déšť </vt:lpstr>
      <vt:lpstr>Slunce</vt:lpstr>
      <vt:lpstr>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006</dc:creator>
  <cp:lastModifiedBy>Aleš Polívka</cp:lastModifiedBy>
  <cp:revision>31</cp:revision>
  <dcterms:created xsi:type="dcterms:W3CDTF">2012-01-22T09:59:08Z</dcterms:created>
  <dcterms:modified xsi:type="dcterms:W3CDTF">2012-08-22T20:12:19Z</dcterms:modified>
</cp:coreProperties>
</file>