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8" r:id="rId4"/>
    <p:sldId id="270" r:id="rId5"/>
    <p:sldId id="260" r:id="rId6"/>
    <p:sldId id="268" r:id="rId7"/>
    <p:sldId id="262" r:id="rId8"/>
    <p:sldId id="265" r:id="rId9"/>
    <p:sldId id="266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756" autoAdjust="0"/>
    <p:restoredTop sz="94660"/>
  </p:normalViewPr>
  <p:slideViewPr>
    <p:cSldViewPr>
      <p:cViewPr varScale="1">
        <p:scale>
          <a:sx n="72" d="100"/>
          <a:sy n="72" d="100"/>
        </p:scale>
        <p:origin x="65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3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995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1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55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953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91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541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2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2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783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653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5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gif"/><Relationship Id="rId1" Type="http://schemas.microsoft.com/office/2007/relationships/media" Target="../media/media1.gif"/><Relationship Id="rId6" Type="http://schemas.openxmlformats.org/officeDocument/2006/relationships/slide" Target="slide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gif"/><Relationship Id="rId1" Type="http://schemas.microsoft.com/office/2007/relationships/media" Target="../media/media2.gif"/><Relationship Id="rId6" Type="http://schemas.openxmlformats.org/officeDocument/2006/relationships/slide" Target="slide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gif"/><Relationship Id="rId1" Type="http://schemas.microsoft.com/office/2007/relationships/media" Target="../media/media3.gif"/><Relationship Id="rId5" Type="http://schemas.openxmlformats.org/officeDocument/2006/relationships/slide" Target="slide4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ckminsterfullerene_animated.gif" TargetMode="External"/><Relationship Id="rId3" Type="http://schemas.openxmlformats.org/officeDocument/2006/relationships/hyperlink" Target="http://cs.wikipedia.org/wiki/Soubor:Brillanten.jpg" TargetMode="External"/><Relationship Id="rId7" Type="http://schemas.openxmlformats.org/officeDocument/2006/relationships/hyperlink" Target="http://cs.wikipedia.org/wiki/Soubor:Kohlenstoffnanoroehre_Animation.gif" TargetMode="External"/><Relationship Id="rId2" Type="http://schemas.openxmlformats.org/officeDocument/2006/relationships/hyperlink" Target="http://cs.wikipedia.org/wiki/Uhl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raphene_xyz.jpg" TargetMode="External"/><Relationship Id="rId5" Type="http://schemas.openxmlformats.org/officeDocument/2006/relationships/hyperlink" Target="http://cs.wikipedia.org/wiki/Soubor:Graphit_gitter.png" TargetMode="External"/><Relationship Id="rId4" Type="http://schemas.openxmlformats.org/officeDocument/2006/relationships/hyperlink" Target="http://cs.wikipedia.org/wiki/Soubor:Amorphous_Carb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069763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VY_32_INOVACE_16_CH8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Anorganický uhlík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Uhlík - anorganický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IV.A skupina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899592" y="508518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</a:t>
            </a:r>
            <a:r>
              <a:rPr lang="cs-CZ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41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 v periodické tabulce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2439755"/>
              </p:ext>
            </p:extLst>
          </p:nvPr>
        </p:nvGraphicFramePr>
        <p:xfrm>
          <a:off x="457199" y="1971536"/>
          <a:ext cx="8229603" cy="37832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1870"/>
                <a:gridCol w="421870"/>
                <a:gridCol w="421870"/>
                <a:gridCol w="500360"/>
                <a:gridCol w="421870"/>
                <a:gridCol w="421870"/>
                <a:gridCol w="421870"/>
                <a:gridCol w="421870"/>
                <a:gridCol w="520111"/>
                <a:gridCol w="421870"/>
                <a:gridCol w="421870"/>
                <a:gridCol w="459212"/>
                <a:gridCol w="421870"/>
                <a:gridCol w="421870"/>
                <a:gridCol w="421870"/>
                <a:gridCol w="421870"/>
                <a:gridCol w="421870"/>
                <a:gridCol w="421870"/>
                <a:gridCol w="421870"/>
              </a:tblGrid>
              <a:tr h="38266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IV.B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7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/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8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9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/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10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IV.A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VII.A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1100" dirty="0">
                          <a:effectLst/>
                        </a:rPr>
                        <a:t>17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18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</a:t>
                      </a:r>
                      <a:r>
                        <a:rPr lang="cs-CZ" sz="1100">
                          <a:effectLst/>
                        </a:rPr>
                        <a:t>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Vodík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</a:t>
                      </a:r>
                      <a:r>
                        <a:rPr lang="cs-CZ" sz="1100">
                          <a:effectLst/>
                        </a:rPr>
                        <a:t>He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</a:t>
                      </a:r>
                      <a:r>
                        <a:rPr lang="cs-CZ" sz="1100" dirty="0">
                          <a:effectLst/>
                        </a:rPr>
                        <a:t>Li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Lithium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</a:t>
                      </a:r>
                      <a:r>
                        <a:rPr lang="cs-CZ" sz="1100">
                          <a:effectLst/>
                        </a:rPr>
                        <a:t>Be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Berillium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</a:t>
                      </a:r>
                      <a:r>
                        <a:rPr lang="cs-CZ" sz="1100">
                          <a:effectLst/>
                        </a:rPr>
                        <a:t>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Bor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6</a:t>
                      </a:r>
                      <a:r>
                        <a:rPr lang="cs-CZ" sz="1100" dirty="0">
                          <a:effectLst/>
                        </a:rPr>
                        <a:t>C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Uhlík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</a:t>
                      </a:r>
                      <a:r>
                        <a:rPr lang="cs-CZ" sz="1100">
                          <a:effectLst/>
                        </a:rPr>
                        <a:t>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Dusík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</a:t>
                      </a:r>
                      <a:r>
                        <a:rPr lang="cs-CZ" sz="1100">
                          <a:effectLst/>
                        </a:rPr>
                        <a:t>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Kyslík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9</a:t>
                      </a:r>
                      <a:r>
                        <a:rPr lang="cs-CZ" sz="1100" dirty="0">
                          <a:effectLst/>
                        </a:rPr>
                        <a:t>F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Fluor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</a:t>
                      </a:r>
                      <a:r>
                        <a:rPr lang="cs-CZ" sz="1100">
                          <a:effectLst/>
                        </a:rPr>
                        <a:t>Ne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11</a:t>
                      </a:r>
                      <a:r>
                        <a:rPr lang="cs-CZ" sz="1100" dirty="0">
                          <a:effectLst/>
                        </a:rPr>
                        <a:t>Na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Sodík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12</a:t>
                      </a:r>
                      <a:r>
                        <a:rPr lang="cs-CZ" sz="1100">
                          <a:effectLst/>
                        </a:rPr>
                        <a:t>Mg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Hořčík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13</a:t>
                      </a:r>
                      <a:r>
                        <a:rPr lang="cs-CZ" sz="1100">
                          <a:effectLst/>
                        </a:rPr>
                        <a:t>Al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Hliník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14</a:t>
                      </a:r>
                      <a:r>
                        <a:rPr lang="cs-CZ" sz="1100">
                          <a:effectLst/>
                        </a:rPr>
                        <a:t>Si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Křemík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15</a:t>
                      </a:r>
                      <a:r>
                        <a:rPr lang="cs-CZ" sz="1100">
                          <a:effectLst/>
                        </a:rPr>
                        <a:t>P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Fosfor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16</a:t>
                      </a:r>
                      <a:r>
                        <a:rPr lang="cs-CZ" sz="1100">
                          <a:effectLst/>
                        </a:rPr>
                        <a:t>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Síra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17</a:t>
                      </a:r>
                      <a:r>
                        <a:rPr lang="cs-CZ" sz="1100" dirty="0">
                          <a:effectLst/>
                        </a:rPr>
                        <a:t>Cl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Chlor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18</a:t>
                      </a:r>
                      <a:r>
                        <a:rPr lang="cs-CZ" sz="1100">
                          <a:effectLst/>
                        </a:rPr>
                        <a:t>Ar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Argon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19</a:t>
                      </a:r>
                      <a:r>
                        <a:rPr lang="cs-CZ" sz="1100" dirty="0">
                          <a:effectLst/>
                        </a:rPr>
                        <a:t>K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Draslík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20</a:t>
                      </a:r>
                      <a:r>
                        <a:rPr lang="cs-CZ" sz="1100">
                          <a:effectLst/>
                        </a:rPr>
                        <a:t>Ca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Vápník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21</a:t>
                      </a:r>
                      <a:r>
                        <a:rPr lang="cs-CZ" sz="1100">
                          <a:effectLst/>
                        </a:rPr>
                        <a:t>Sc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Skandium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22</a:t>
                      </a:r>
                      <a:r>
                        <a:rPr lang="cs-CZ" sz="1100">
                          <a:effectLst/>
                        </a:rPr>
                        <a:t>Ti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Titan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23</a:t>
                      </a:r>
                      <a:r>
                        <a:rPr lang="cs-CZ" sz="1100">
                          <a:effectLst/>
                        </a:rPr>
                        <a:t>V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Vanad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24</a:t>
                      </a:r>
                      <a:r>
                        <a:rPr lang="cs-CZ" sz="1100">
                          <a:effectLst/>
                        </a:rPr>
                        <a:t>Cr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Chrom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25</a:t>
                      </a:r>
                      <a:r>
                        <a:rPr lang="cs-CZ" sz="1100">
                          <a:effectLst/>
                        </a:rPr>
                        <a:t>Mn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Mangan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26</a:t>
                      </a:r>
                      <a:r>
                        <a:rPr lang="cs-CZ" sz="1100">
                          <a:effectLst/>
                        </a:rPr>
                        <a:t>Fe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Železo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27</a:t>
                      </a:r>
                      <a:r>
                        <a:rPr lang="cs-CZ" sz="1100">
                          <a:effectLst/>
                        </a:rPr>
                        <a:t>Co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Kobalt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28</a:t>
                      </a:r>
                      <a:r>
                        <a:rPr lang="cs-CZ" sz="1100">
                          <a:effectLst/>
                        </a:rPr>
                        <a:t>Ni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Nikl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29</a:t>
                      </a:r>
                      <a:r>
                        <a:rPr lang="cs-CZ" sz="1100">
                          <a:effectLst/>
                        </a:rPr>
                        <a:t>Cu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Měď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30</a:t>
                      </a:r>
                      <a:r>
                        <a:rPr lang="cs-CZ" sz="1100">
                          <a:effectLst/>
                        </a:rPr>
                        <a:t>Zn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Zinek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31</a:t>
                      </a:r>
                      <a:r>
                        <a:rPr lang="cs-CZ" sz="1100">
                          <a:effectLst/>
                        </a:rPr>
                        <a:t>Ga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Gallium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32</a:t>
                      </a:r>
                      <a:r>
                        <a:rPr lang="cs-CZ" sz="1100">
                          <a:effectLst/>
                        </a:rPr>
                        <a:t>Ge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Germanium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33</a:t>
                      </a:r>
                      <a:r>
                        <a:rPr lang="cs-CZ" sz="1100">
                          <a:effectLst/>
                        </a:rPr>
                        <a:t>As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Arsen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34</a:t>
                      </a:r>
                      <a:r>
                        <a:rPr lang="cs-CZ" sz="1100">
                          <a:effectLst/>
                        </a:rPr>
                        <a:t>Se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Selen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35</a:t>
                      </a:r>
                      <a:r>
                        <a:rPr lang="cs-CZ" sz="1100" dirty="0">
                          <a:effectLst/>
                        </a:rPr>
                        <a:t>Br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Brom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36</a:t>
                      </a:r>
                      <a:r>
                        <a:rPr lang="cs-CZ" sz="1100">
                          <a:effectLst/>
                        </a:rPr>
                        <a:t>Kr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Krypton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37</a:t>
                      </a:r>
                      <a:r>
                        <a:rPr lang="cs-CZ" sz="1100" dirty="0">
                          <a:effectLst/>
                        </a:rPr>
                        <a:t>Rb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Rubidium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38</a:t>
                      </a:r>
                      <a:r>
                        <a:rPr lang="cs-CZ" sz="1100">
                          <a:effectLst/>
                        </a:rPr>
                        <a:t>Sr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Stroncium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38</a:t>
                      </a:r>
                      <a:r>
                        <a:rPr lang="cs-CZ" sz="1100">
                          <a:effectLst/>
                        </a:rPr>
                        <a:t>Y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Yttrium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39</a:t>
                      </a:r>
                      <a:r>
                        <a:rPr lang="cs-CZ" sz="1100">
                          <a:effectLst/>
                        </a:rPr>
                        <a:t>Zr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Zirkonium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41</a:t>
                      </a:r>
                      <a:r>
                        <a:rPr lang="cs-CZ" sz="1100">
                          <a:effectLst/>
                        </a:rPr>
                        <a:t>Nb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Niob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42</a:t>
                      </a:r>
                      <a:r>
                        <a:rPr lang="cs-CZ" sz="1100">
                          <a:effectLst/>
                        </a:rPr>
                        <a:t>Mo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Molybden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43</a:t>
                      </a:r>
                      <a:r>
                        <a:rPr lang="cs-CZ" sz="1100">
                          <a:effectLst/>
                        </a:rPr>
                        <a:t>Tc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Technecium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44</a:t>
                      </a:r>
                      <a:r>
                        <a:rPr lang="cs-CZ" sz="1100">
                          <a:effectLst/>
                        </a:rPr>
                        <a:t>Ru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Ruthenium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45</a:t>
                      </a:r>
                      <a:r>
                        <a:rPr lang="cs-CZ" sz="1100">
                          <a:effectLst/>
                        </a:rPr>
                        <a:t>Rh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Rhodium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46</a:t>
                      </a:r>
                      <a:r>
                        <a:rPr lang="cs-CZ" sz="1100">
                          <a:effectLst/>
                        </a:rPr>
                        <a:t>Pd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Paladium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47</a:t>
                      </a:r>
                      <a:r>
                        <a:rPr lang="cs-CZ" sz="1100" dirty="0">
                          <a:effectLst/>
                        </a:rPr>
                        <a:t>Ag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Stříbro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48</a:t>
                      </a:r>
                      <a:r>
                        <a:rPr lang="cs-CZ" sz="1100">
                          <a:effectLst/>
                        </a:rPr>
                        <a:t>Cd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Kadmium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49</a:t>
                      </a:r>
                      <a:r>
                        <a:rPr lang="cs-CZ" sz="1100">
                          <a:effectLst/>
                        </a:rPr>
                        <a:t>In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Indium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50</a:t>
                      </a:r>
                      <a:r>
                        <a:rPr lang="cs-CZ" sz="1100">
                          <a:effectLst/>
                        </a:rPr>
                        <a:t>Sn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Cín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51</a:t>
                      </a:r>
                      <a:r>
                        <a:rPr lang="cs-CZ" sz="1100">
                          <a:effectLst/>
                        </a:rPr>
                        <a:t>Sb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Antimon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52</a:t>
                      </a:r>
                      <a:r>
                        <a:rPr lang="cs-CZ" sz="1100">
                          <a:effectLst/>
                        </a:rPr>
                        <a:t>Te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Tellur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53</a:t>
                      </a:r>
                      <a:r>
                        <a:rPr lang="cs-CZ" sz="1100" dirty="0">
                          <a:effectLst/>
                        </a:rPr>
                        <a:t>I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Jod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54</a:t>
                      </a:r>
                      <a:r>
                        <a:rPr lang="cs-CZ" sz="1100">
                          <a:effectLst/>
                        </a:rPr>
                        <a:t>Xe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Xenon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55</a:t>
                      </a:r>
                      <a:r>
                        <a:rPr lang="cs-CZ" sz="1100" dirty="0">
                          <a:effectLst/>
                        </a:rPr>
                        <a:t>Cs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Cesium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56</a:t>
                      </a:r>
                      <a:r>
                        <a:rPr lang="cs-CZ" sz="1100">
                          <a:effectLst/>
                        </a:rPr>
                        <a:t>Ba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Baryum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71</a:t>
                      </a:r>
                      <a:r>
                        <a:rPr lang="cs-CZ" sz="1100">
                          <a:effectLst/>
                        </a:rPr>
                        <a:t>Lu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Lutencium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72</a:t>
                      </a:r>
                      <a:r>
                        <a:rPr lang="cs-CZ" sz="1100">
                          <a:effectLst/>
                        </a:rPr>
                        <a:t>Hf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Hafnium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73</a:t>
                      </a:r>
                      <a:r>
                        <a:rPr lang="cs-CZ" sz="1100">
                          <a:effectLst/>
                        </a:rPr>
                        <a:t>Ta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Tantal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74</a:t>
                      </a:r>
                      <a:r>
                        <a:rPr lang="cs-CZ" sz="1100">
                          <a:effectLst/>
                        </a:rPr>
                        <a:t>W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Wolfram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75</a:t>
                      </a:r>
                      <a:r>
                        <a:rPr lang="cs-CZ" sz="1100">
                          <a:effectLst/>
                        </a:rPr>
                        <a:t>Re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Rhenium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76</a:t>
                      </a:r>
                      <a:r>
                        <a:rPr lang="cs-CZ" sz="1100">
                          <a:effectLst/>
                        </a:rPr>
                        <a:t>Os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Osmium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77</a:t>
                      </a:r>
                      <a:r>
                        <a:rPr lang="cs-CZ" sz="1100">
                          <a:effectLst/>
                        </a:rPr>
                        <a:t>Ir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Iridium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78</a:t>
                      </a:r>
                      <a:r>
                        <a:rPr lang="cs-CZ" sz="1100">
                          <a:effectLst/>
                        </a:rPr>
                        <a:t>Pt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Platina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79</a:t>
                      </a:r>
                      <a:r>
                        <a:rPr lang="cs-CZ" sz="1100">
                          <a:effectLst/>
                        </a:rPr>
                        <a:t>Au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Zlato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80</a:t>
                      </a:r>
                      <a:r>
                        <a:rPr lang="cs-CZ" sz="1100">
                          <a:effectLst/>
                        </a:rPr>
                        <a:t>Hg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Rtuť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81</a:t>
                      </a:r>
                      <a:r>
                        <a:rPr lang="cs-CZ" sz="1100">
                          <a:effectLst/>
                        </a:rPr>
                        <a:t>Tl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Thallium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82</a:t>
                      </a:r>
                      <a:r>
                        <a:rPr lang="cs-CZ" sz="1100">
                          <a:effectLst/>
                        </a:rPr>
                        <a:t>Pb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Olovo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83</a:t>
                      </a:r>
                      <a:r>
                        <a:rPr lang="cs-CZ" sz="1100">
                          <a:effectLst/>
                        </a:rPr>
                        <a:t>Bi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Bismut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84</a:t>
                      </a:r>
                      <a:r>
                        <a:rPr lang="cs-CZ" sz="1100">
                          <a:effectLst/>
                        </a:rPr>
                        <a:t>Po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Polonium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85</a:t>
                      </a:r>
                      <a:r>
                        <a:rPr lang="cs-CZ" sz="1100" dirty="0">
                          <a:effectLst/>
                        </a:rPr>
                        <a:t>At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Astat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86</a:t>
                      </a:r>
                      <a:r>
                        <a:rPr lang="cs-CZ" sz="1100">
                          <a:effectLst/>
                        </a:rPr>
                        <a:t>Rn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Radon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7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87</a:t>
                      </a:r>
                      <a:r>
                        <a:rPr lang="cs-CZ" sz="1100" dirty="0">
                          <a:effectLst/>
                        </a:rPr>
                        <a:t>Fr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Francium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88</a:t>
                      </a:r>
                      <a:r>
                        <a:rPr lang="cs-CZ" sz="1100">
                          <a:effectLst/>
                        </a:rPr>
                        <a:t>Ra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Radiun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103</a:t>
                      </a:r>
                      <a:r>
                        <a:rPr lang="cs-CZ" sz="1100">
                          <a:effectLst/>
                        </a:rPr>
                        <a:t>Lr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Lawrencium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57</a:t>
                      </a:r>
                      <a:r>
                        <a:rPr lang="cs-CZ" sz="1100">
                          <a:effectLst/>
                        </a:rPr>
                        <a:t>La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Lanthan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58</a:t>
                      </a:r>
                      <a:r>
                        <a:rPr lang="cs-CZ" sz="1100">
                          <a:effectLst/>
                        </a:rPr>
                        <a:t>Ce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Cer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59</a:t>
                      </a:r>
                      <a:r>
                        <a:rPr lang="cs-CZ" sz="1100">
                          <a:effectLst/>
                        </a:rPr>
                        <a:t>Pr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Praseodym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60</a:t>
                      </a:r>
                      <a:r>
                        <a:rPr lang="cs-CZ" sz="1100">
                          <a:effectLst/>
                        </a:rPr>
                        <a:t>Nd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Neodym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61</a:t>
                      </a:r>
                      <a:r>
                        <a:rPr lang="cs-CZ" sz="1100">
                          <a:effectLst/>
                        </a:rPr>
                        <a:t>Pm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Promethium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62</a:t>
                      </a:r>
                      <a:r>
                        <a:rPr lang="cs-CZ" sz="1100">
                          <a:effectLst/>
                        </a:rPr>
                        <a:t>Sm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Samarium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63</a:t>
                      </a:r>
                      <a:r>
                        <a:rPr lang="cs-CZ" sz="1100">
                          <a:effectLst/>
                        </a:rPr>
                        <a:t>Eu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Europium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64</a:t>
                      </a:r>
                      <a:r>
                        <a:rPr lang="cs-CZ" sz="1100">
                          <a:effectLst/>
                        </a:rPr>
                        <a:t>Gb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Gadolinium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65</a:t>
                      </a:r>
                      <a:r>
                        <a:rPr lang="cs-CZ" sz="1100">
                          <a:effectLst/>
                        </a:rPr>
                        <a:t>Tb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66</a:t>
                      </a:r>
                      <a:r>
                        <a:rPr lang="cs-CZ" sz="1100">
                          <a:effectLst/>
                        </a:rPr>
                        <a:t>Dy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Dysprosium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67</a:t>
                      </a:r>
                      <a:r>
                        <a:rPr lang="cs-CZ" sz="1100">
                          <a:effectLst/>
                        </a:rPr>
                        <a:t>Ho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Holmium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68</a:t>
                      </a:r>
                      <a:r>
                        <a:rPr lang="cs-CZ" sz="1100">
                          <a:effectLst/>
                        </a:rPr>
                        <a:t>Er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69</a:t>
                      </a:r>
                      <a:r>
                        <a:rPr lang="cs-CZ" sz="1100">
                          <a:effectLst/>
                        </a:rPr>
                        <a:t>Tm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Thulium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70</a:t>
                      </a:r>
                      <a:r>
                        <a:rPr lang="cs-CZ" sz="1100">
                          <a:effectLst/>
                        </a:rPr>
                        <a:t>Yb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Ytterbium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89</a:t>
                      </a:r>
                      <a:r>
                        <a:rPr lang="cs-CZ" sz="1100">
                          <a:effectLst/>
                        </a:rPr>
                        <a:t>Ac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Aktinium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90</a:t>
                      </a:r>
                      <a:r>
                        <a:rPr lang="cs-CZ" sz="1100">
                          <a:effectLst/>
                        </a:rPr>
                        <a:t>Th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Thorium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91</a:t>
                      </a:r>
                      <a:r>
                        <a:rPr lang="cs-CZ" sz="1100">
                          <a:effectLst/>
                        </a:rPr>
                        <a:t>Pa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Protaktiuum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92</a:t>
                      </a:r>
                      <a:r>
                        <a:rPr lang="cs-CZ" sz="1100">
                          <a:effectLst/>
                        </a:rPr>
                        <a:t>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Uran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93</a:t>
                      </a:r>
                      <a:r>
                        <a:rPr lang="cs-CZ" sz="1100">
                          <a:effectLst/>
                        </a:rPr>
                        <a:t>Np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Neptunium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94</a:t>
                      </a:r>
                      <a:r>
                        <a:rPr lang="cs-CZ" sz="1100">
                          <a:effectLst/>
                        </a:rPr>
                        <a:t>Pu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Plutonium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95</a:t>
                      </a:r>
                      <a:r>
                        <a:rPr lang="cs-CZ" sz="1100">
                          <a:effectLst/>
                        </a:rPr>
                        <a:t>Am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Americium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96</a:t>
                      </a:r>
                      <a:r>
                        <a:rPr lang="cs-CZ" sz="1100">
                          <a:effectLst/>
                        </a:rPr>
                        <a:t>Cm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Curium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97</a:t>
                      </a:r>
                      <a:r>
                        <a:rPr lang="cs-CZ" sz="1100">
                          <a:effectLst/>
                        </a:rPr>
                        <a:t>Bk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Berkelium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98</a:t>
                      </a:r>
                      <a:r>
                        <a:rPr lang="cs-CZ" sz="1100">
                          <a:effectLst/>
                        </a:rPr>
                        <a:t>Cf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Kalifornium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99</a:t>
                      </a:r>
                      <a:r>
                        <a:rPr lang="cs-CZ" sz="1100">
                          <a:effectLst/>
                        </a:rPr>
                        <a:t>Es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Ensteinium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100</a:t>
                      </a:r>
                      <a:r>
                        <a:rPr lang="cs-CZ" sz="1100">
                          <a:effectLst/>
                        </a:rPr>
                        <a:t>Fm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Fermium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101</a:t>
                      </a:r>
                      <a:r>
                        <a:rPr lang="cs-CZ" sz="1100">
                          <a:effectLst/>
                        </a:rPr>
                        <a:t>Md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Mendelevium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102</a:t>
                      </a:r>
                      <a:r>
                        <a:rPr lang="cs-CZ" sz="1100">
                          <a:effectLst/>
                        </a:rPr>
                        <a:t>No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Nobelium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783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Elementární uhlík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Amorfní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Tuha </a:t>
            </a:r>
            <a:r>
              <a:rPr lang="cs-CZ" dirty="0">
                <a:hlinkClick r:id="rId3" action="ppaction://hlinksldjump"/>
              </a:rPr>
              <a:t>- grafit</a:t>
            </a:r>
            <a:endParaRPr lang="cs-CZ" dirty="0"/>
          </a:p>
          <a:p>
            <a:r>
              <a:rPr lang="cs-CZ" dirty="0" smtClean="0">
                <a:hlinkClick r:id="rId4" action="ppaction://hlinksldjump"/>
              </a:rPr>
              <a:t>Diamant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Fulleren</a:t>
            </a:r>
            <a:endParaRPr lang="cs-CZ" dirty="0" smtClean="0"/>
          </a:p>
          <a:p>
            <a:r>
              <a:rPr lang="cs-CZ" dirty="0" err="1" smtClean="0">
                <a:hlinkClick r:id="rId6" action="ppaction://hlinksldjump"/>
              </a:rPr>
              <a:t>Grafen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19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96774"/>
            <a:ext cx="3422198" cy="2868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Diamant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648072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Diamant</a:t>
            </a:r>
            <a:r>
              <a:rPr lang="cs-CZ" sz="2400" dirty="0"/>
              <a:t> je tvořen uhlíkem krystalizujícím v soustavě krychlové a je </a:t>
            </a:r>
            <a:r>
              <a:rPr lang="cs-CZ" sz="2400" dirty="0" smtClean="0"/>
              <a:t>nejtvrdším</a:t>
            </a:r>
            <a:r>
              <a:rPr lang="cs-CZ" sz="2400" dirty="0"/>
              <a:t> a velmi cenným přírodním nerostem. </a:t>
            </a:r>
            <a:endParaRPr lang="cs-CZ" sz="2400" dirty="0" smtClean="0"/>
          </a:p>
          <a:p>
            <a:r>
              <a:rPr lang="cs-CZ" sz="2400" dirty="0" smtClean="0"/>
              <a:t>Na </a:t>
            </a:r>
            <a:r>
              <a:rPr lang="cs-CZ" sz="2400" dirty="0"/>
              <a:t>každý uhlík jsou kovalentně </a:t>
            </a:r>
            <a:r>
              <a:rPr lang="cs-CZ" sz="2400" dirty="0" smtClean="0"/>
              <a:t>vázány </a:t>
            </a:r>
            <a:r>
              <a:rPr lang="cs-CZ" sz="2400" dirty="0"/>
              <a:t>další čtyři </a:t>
            </a:r>
            <a:r>
              <a:rPr lang="cs-CZ" sz="2400" dirty="0" smtClean="0"/>
              <a:t>uhlíky</a:t>
            </a:r>
          </a:p>
          <a:p>
            <a:r>
              <a:rPr lang="cs-CZ" sz="2400" dirty="0"/>
              <a:t>Hmotnost diamantů se udává v karátech (0,2g)</a:t>
            </a:r>
          </a:p>
          <a:p>
            <a:r>
              <a:rPr lang="cs-CZ" sz="2400" dirty="0"/>
              <a:t>Diamanty se používají pro svou tvrdost a výbornou tepelnou vodivost v nejrůznějších řezných a vrtných </a:t>
            </a:r>
            <a:r>
              <a:rPr lang="cs-CZ" sz="2400" dirty="0" smtClean="0"/>
              <a:t>nástrojích</a:t>
            </a:r>
            <a:endParaRPr lang="cs-CZ" sz="2400" dirty="0"/>
          </a:p>
          <a:p>
            <a:r>
              <a:rPr lang="cs-CZ" sz="2400" dirty="0"/>
              <a:t>Pro vysokou cenu bývají diamanty vyráběny </a:t>
            </a:r>
            <a:r>
              <a:rPr lang="cs-CZ" sz="2400" dirty="0" smtClean="0"/>
              <a:t>synteticky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Diamond_Cubic-F_lattice_animation.gi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84168" y="332656"/>
            <a:ext cx="2400300" cy="23622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Rozcestník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42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Amorfní uhlík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Amorfní uhlík</a:t>
            </a:r>
            <a:r>
              <a:rPr lang="cs-CZ" dirty="0"/>
              <a:t> je forma uhlíku bez pravidelné krystalové </a:t>
            </a:r>
            <a:r>
              <a:rPr lang="cs-CZ" dirty="0" smtClean="0"/>
              <a:t>struktury </a:t>
            </a:r>
          </a:p>
          <a:p>
            <a:r>
              <a:rPr lang="cs-CZ" dirty="0" smtClean="0"/>
              <a:t>Pro </a:t>
            </a:r>
            <a:r>
              <a:rPr lang="cs-CZ" dirty="0"/>
              <a:t>praktické využití se připravuje např. jako tzv. aktivní </a:t>
            </a:r>
            <a:r>
              <a:rPr lang="cs-CZ" dirty="0" smtClean="0"/>
              <a:t>uhlí (absorbér) nebo saze (plnivo do pneumatik)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062" y="3861048"/>
            <a:ext cx="2664673" cy="2780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Rozcestník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07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679" y="2492897"/>
            <a:ext cx="2720411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13102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/>
              <a:t>Grafit</a:t>
            </a:r>
            <a:r>
              <a:rPr lang="cs-CZ" dirty="0"/>
              <a:t> (</a:t>
            </a:r>
            <a:r>
              <a:rPr lang="cs-CZ" b="1" dirty="0"/>
              <a:t>tuha</a:t>
            </a:r>
            <a:r>
              <a:rPr lang="cs-CZ" dirty="0"/>
              <a:t>) je nejčastější přírodní modifikace </a:t>
            </a:r>
            <a:r>
              <a:rPr lang="cs-CZ" dirty="0" smtClean="0"/>
              <a:t>uhlíku</a:t>
            </a:r>
          </a:p>
          <a:p>
            <a:r>
              <a:rPr lang="cs-CZ" dirty="0" smtClean="0"/>
              <a:t>Její </a:t>
            </a:r>
            <a:r>
              <a:rPr lang="cs-CZ" dirty="0"/>
              <a:t>struktura se skládá z vrstev tzv. </a:t>
            </a:r>
            <a:r>
              <a:rPr lang="cs-CZ" i="1" dirty="0" err="1"/>
              <a:t>grafenu</a:t>
            </a:r>
            <a:r>
              <a:rPr lang="cs-CZ" dirty="0"/>
              <a:t>, které jsou tvořeny uhlíky navázanými do </a:t>
            </a:r>
            <a:r>
              <a:rPr lang="cs-CZ" dirty="0" smtClean="0"/>
              <a:t>šestiúhelníků. </a:t>
            </a:r>
            <a:r>
              <a:rPr lang="cs-CZ" dirty="0"/>
              <a:t>Jednotlivé vrstvy spolu drží pouze pomocí slabých interakcí tzv. van der </a:t>
            </a:r>
            <a:r>
              <a:rPr lang="cs-CZ" dirty="0" err="1"/>
              <a:t>Waalsovy</a:t>
            </a:r>
            <a:r>
              <a:rPr lang="cs-CZ" dirty="0"/>
              <a:t> </a:t>
            </a:r>
            <a:r>
              <a:rPr lang="cs-CZ" dirty="0" smtClean="0"/>
              <a:t>síly</a:t>
            </a:r>
          </a:p>
          <a:p>
            <a:r>
              <a:rPr lang="cs-CZ" dirty="0" smtClean="0"/>
              <a:t>Této </a:t>
            </a:r>
            <a:r>
              <a:rPr lang="cs-CZ" dirty="0"/>
              <a:t>vlastnosti se využívá např. při výrobě tužek, kde mletá tuha tvoří základní složku tyčinky určené pro psaní a </a:t>
            </a:r>
            <a:r>
              <a:rPr lang="cs-CZ" dirty="0" smtClean="0"/>
              <a:t>kreslení</a:t>
            </a:r>
          </a:p>
          <a:p>
            <a:r>
              <a:rPr lang="cs-CZ" dirty="0" smtClean="0"/>
              <a:t>Grafit </a:t>
            </a:r>
            <a:r>
              <a:rPr lang="cs-CZ" dirty="0"/>
              <a:t>vede elektrický proud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Rozcestník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293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Grafen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789040"/>
            <a:ext cx="5832648" cy="2664296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Uhlíkové </a:t>
            </a:r>
            <a:r>
              <a:rPr lang="cs-CZ" b="1" dirty="0" err="1"/>
              <a:t>nanotrubice</a:t>
            </a:r>
            <a:r>
              <a:rPr lang="cs-CZ" dirty="0"/>
              <a:t> jsou uměle vyrobené mikroskopické trubičky složené z válcově svinuté vrstvy </a:t>
            </a:r>
            <a:r>
              <a:rPr lang="cs-CZ" dirty="0" err="1"/>
              <a:t>grafenu</a:t>
            </a:r>
            <a:r>
              <a:rPr lang="cs-CZ" dirty="0"/>
              <a:t> o průměru pouhých několika (1 - </a:t>
            </a:r>
            <a:r>
              <a:rPr lang="cs-CZ" dirty="0" smtClean="0"/>
              <a:t>100</a:t>
            </a:r>
            <a:r>
              <a:rPr lang="cs-CZ" dirty="0"/>
              <a:t>) </a:t>
            </a:r>
            <a:r>
              <a:rPr lang="cs-CZ" dirty="0" smtClean="0"/>
              <a:t>nanometrů</a:t>
            </a:r>
          </a:p>
          <a:p>
            <a:r>
              <a:rPr lang="cs-CZ" dirty="0" smtClean="0"/>
              <a:t>Perspektiva </a:t>
            </a:r>
            <a:r>
              <a:rPr lang="cs-CZ" dirty="0"/>
              <a:t>jejich využití se nabízí např. při výrobě velmi pevných a zároveň lehkých kompozitních materiálů a </a:t>
            </a:r>
            <a:r>
              <a:rPr lang="cs-CZ" dirty="0" smtClean="0"/>
              <a:t>tkanin</a:t>
            </a:r>
          </a:p>
          <a:p>
            <a:r>
              <a:rPr lang="cs-CZ" dirty="0" smtClean="0"/>
              <a:t>V</a:t>
            </a:r>
            <a:r>
              <a:rPr lang="cs-CZ" dirty="0"/>
              <a:t> elektronice při výrobě mimořádně </a:t>
            </a:r>
            <a:r>
              <a:rPr lang="cs-CZ" dirty="0" smtClean="0"/>
              <a:t>malých tranzistorů</a:t>
            </a:r>
            <a:r>
              <a:rPr lang="cs-CZ" dirty="0"/>
              <a:t>, jako ideálního materiálu pro uchovávání čistého vodíku pro palivové články a mnohé další.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35438"/>
            <a:ext cx="2606525" cy="2203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335438"/>
            <a:ext cx="56886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err="1"/>
              <a:t>Grafen</a:t>
            </a:r>
            <a:r>
              <a:rPr lang="cs-CZ" dirty="0"/>
              <a:t> je forma uhlíku, kterou tvoří jedna či několik málo vrstev rovinné sítě vzájemně propojených atomů uhlíku uspořádaných do tvaru šestiúhelníků.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 Jedná se o vlastně strukturní součást </a:t>
            </a:r>
            <a:r>
              <a:rPr lang="cs-CZ" b="1" dirty="0"/>
              <a:t>grafitu</a:t>
            </a:r>
            <a:r>
              <a:rPr lang="cs-CZ" dirty="0"/>
              <a:t>, která si vzhledem ke zvláštním fyzikálním vlastnostem a využitelností pro mnohé elektronické a optické aplikace zasloužila vlastní název i Nobelovu cenu za fyziku v r. 2010 pro své objevitele.</a:t>
            </a:r>
          </a:p>
        </p:txBody>
      </p:sp>
      <p:pic>
        <p:nvPicPr>
          <p:cNvPr id="5" name="Kohlenstoffnanoroehre_Animation.gi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28184" y="4005064"/>
            <a:ext cx="2286000" cy="2286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62373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Rozcestník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83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Fullereny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96952"/>
            <a:ext cx="8229600" cy="3633267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/>
              <a:t>Fullereny</a:t>
            </a:r>
            <a:r>
              <a:rPr lang="cs-CZ" dirty="0"/>
              <a:t> označují nově objevené sférické (též </a:t>
            </a:r>
            <a:r>
              <a:rPr lang="cs-CZ" dirty="0" err="1"/>
              <a:t>elipsoidální</a:t>
            </a:r>
            <a:r>
              <a:rPr lang="cs-CZ" dirty="0"/>
              <a:t> či podobného tvaru) molekuly z jedné prostorově uzavřené vrstvy </a:t>
            </a:r>
            <a:r>
              <a:rPr lang="cs-CZ" dirty="0" err="1" smtClean="0"/>
              <a:t>grafenu</a:t>
            </a:r>
            <a:endParaRPr lang="cs-CZ" dirty="0" smtClean="0"/>
          </a:p>
          <a:p>
            <a:r>
              <a:rPr lang="cs-CZ" dirty="0" smtClean="0"/>
              <a:t>Jsou to sítě </a:t>
            </a:r>
            <a:r>
              <a:rPr lang="cs-CZ" dirty="0"/>
              <a:t>uhlíkových atomů uspořádaných do šestiúhelníků, doplněných kvůli prostorovému uzavření dvanácti </a:t>
            </a:r>
            <a:r>
              <a:rPr lang="cs-CZ" dirty="0" smtClean="0"/>
              <a:t>pětiúhelníky</a:t>
            </a:r>
          </a:p>
          <a:p>
            <a:r>
              <a:rPr lang="cs-CZ" dirty="0" smtClean="0"/>
              <a:t>Tyto</a:t>
            </a:r>
            <a:r>
              <a:rPr lang="cs-CZ" dirty="0"/>
              <a:t> molekuly jsou mimořádně odolné vůči vnějším fyzikálním </a:t>
            </a:r>
            <a:r>
              <a:rPr lang="cs-CZ" dirty="0" smtClean="0"/>
              <a:t>vlivům</a:t>
            </a:r>
          </a:p>
          <a:p>
            <a:r>
              <a:rPr lang="cs-CZ" dirty="0" smtClean="0"/>
              <a:t>Zatím </a:t>
            </a:r>
            <a:r>
              <a:rPr lang="cs-CZ" dirty="0"/>
              <a:t>nejstabilnější známý fulleren je molekula, obsahující 60 uhlíkových </a:t>
            </a:r>
            <a:r>
              <a:rPr lang="cs-CZ" dirty="0" smtClean="0"/>
              <a:t>atomů</a:t>
            </a:r>
          </a:p>
          <a:p>
            <a:r>
              <a:rPr lang="cs-CZ" dirty="0" smtClean="0"/>
              <a:t>Fullereny se uměle připravují pyrolýzou organických sloučenin</a:t>
            </a:r>
            <a:r>
              <a:rPr lang="cs-CZ" dirty="0"/>
              <a:t> </a:t>
            </a:r>
            <a:r>
              <a:rPr lang="cs-CZ" dirty="0" smtClean="0"/>
              <a:t>laserem</a:t>
            </a:r>
          </a:p>
          <a:p>
            <a:r>
              <a:rPr lang="cs-CZ" dirty="0" smtClean="0"/>
              <a:t>Výskyt </a:t>
            </a:r>
            <a:r>
              <a:rPr lang="cs-CZ" dirty="0"/>
              <a:t>přírodních fullerenů ve vesmíru byl prokázán v r. 2010 </a:t>
            </a:r>
            <a:r>
              <a:rPr lang="cs-CZ" dirty="0" err="1"/>
              <a:t>Spitzerovým</a:t>
            </a:r>
            <a:r>
              <a:rPr lang="cs-CZ" dirty="0"/>
              <a:t> </a:t>
            </a:r>
            <a:r>
              <a:rPr lang="cs-CZ" dirty="0" smtClean="0"/>
              <a:t>teleskopem</a:t>
            </a:r>
          </a:p>
          <a:p>
            <a:r>
              <a:rPr lang="cs-CZ" dirty="0" smtClean="0"/>
              <a:t>Za </a:t>
            </a:r>
            <a:r>
              <a:rPr lang="cs-CZ" dirty="0"/>
              <a:t>objev a studium vlastností fullerenů byla v roce 1996 udělena Nobelova cena Robertu F. </a:t>
            </a:r>
            <a:r>
              <a:rPr lang="cs-CZ" dirty="0" err="1"/>
              <a:t>Curlovi</a:t>
            </a:r>
            <a:r>
              <a:rPr lang="cs-CZ" dirty="0"/>
              <a:t> a Richardu E. </a:t>
            </a:r>
            <a:r>
              <a:rPr lang="cs-CZ" dirty="0" err="1"/>
              <a:t>Smalleymu</a:t>
            </a:r>
            <a:r>
              <a:rPr lang="cs-CZ" dirty="0"/>
              <a:t> a Haroldu W. </a:t>
            </a:r>
            <a:r>
              <a:rPr lang="cs-CZ" dirty="0" err="1"/>
              <a:t>Krotoovi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4" name="Buckminsterfullerene_animated.gif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00192" y="332656"/>
            <a:ext cx="2551762" cy="25517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642197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Rozcestník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21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399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958635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cs.wikipedia.org/wiki/Uhl%C3%ADk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Obrázek periodické tabulky je vytvořen zkopírováním tabulky vytvořeném v </a:t>
            </a:r>
            <a:r>
              <a:rPr lang="cs-CZ" smtClean="0"/>
              <a:t>MS </a:t>
            </a:r>
            <a:r>
              <a:rPr lang="cs-CZ" smtClean="0"/>
              <a:t>Word a je dílem autora.</a:t>
            </a:r>
            <a:endParaRPr lang="cs-CZ" dirty="0" smtClean="0"/>
          </a:p>
          <a:p>
            <a:endParaRPr lang="cs-CZ" dirty="0" smtClean="0"/>
          </a:p>
          <a:p>
            <a:r>
              <a:rPr lang="cs-CZ" smtClean="0"/>
              <a:t>Obrázky </a:t>
            </a:r>
            <a:r>
              <a:rPr lang="cs-CZ" dirty="0" smtClean="0"/>
              <a:t>k snímku:</a:t>
            </a:r>
          </a:p>
          <a:p>
            <a:r>
              <a:rPr lang="cs-CZ" smtClean="0"/>
              <a:t>5</a:t>
            </a:r>
            <a:r>
              <a:rPr lang="cs-CZ" dirty="0" smtClean="0"/>
              <a:t>) HENRYLI.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cs.wikipedia.org/wiki/Soubor:Brillanten.jpg</a:t>
            </a:r>
            <a:endParaRPr lang="cs-CZ" dirty="0"/>
          </a:p>
          <a:p>
            <a:r>
              <a:rPr lang="cs-CZ" dirty="0" smtClean="0"/>
              <a:t>6) GEEJO.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cs.wikipedia.org/wiki/Soubor:Amorphous_Carbon.png</a:t>
            </a:r>
            <a:endParaRPr lang="cs-CZ" dirty="0"/>
          </a:p>
          <a:p>
            <a:r>
              <a:rPr lang="cs-CZ" dirty="0" smtClean="0"/>
              <a:t>7)</a:t>
            </a:r>
            <a:r>
              <a:rPr lang="cs-CZ" dirty="0"/>
              <a:t> </a:t>
            </a:r>
            <a:r>
              <a:rPr lang="cs-CZ" dirty="0" smtClean="0"/>
              <a:t>SAPERAUD.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cs.wikipedia.org/wiki/Soubor:Graphit_gitter.png</a:t>
            </a:r>
            <a:endParaRPr lang="cs-CZ" dirty="0" smtClean="0"/>
          </a:p>
          <a:p>
            <a:r>
              <a:rPr lang="cs-CZ" dirty="0" smtClean="0"/>
              <a:t>8)</a:t>
            </a:r>
            <a:r>
              <a:rPr lang="cs-CZ" dirty="0"/>
              <a:t> </a:t>
            </a:r>
            <a:r>
              <a:rPr lang="cs-CZ" dirty="0" smtClean="0"/>
              <a:t>HARDNOX.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cs.wikipedia.org/wiki/Soubor:Graphene_xyz.jpg</a:t>
            </a:r>
            <a:endParaRPr lang="cs-CZ" dirty="0" smtClean="0"/>
          </a:p>
          <a:p>
            <a:r>
              <a:rPr lang="cs-CZ" dirty="0" smtClean="0"/>
              <a:t>    SAPERAUD.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cs.wikipedia.org/wiki/Soubor:Kohlenstoffnanoroehre_Animation.gif</a:t>
            </a:r>
            <a:endParaRPr lang="cs-CZ" dirty="0" smtClean="0"/>
          </a:p>
          <a:p>
            <a:r>
              <a:rPr lang="cs-CZ" dirty="0" smtClean="0"/>
              <a:t>9) SPONK.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8"/>
              </a:rPr>
              <a:t>http://cs.wikipedia.org/wiki/Soubor:Buckminsterfullerene_animated.gif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12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238</Words>
  <Application>Microsoft Office PowerPoint</Application>
  <PresentationFormat>Předvádění na obrazovce (4:3)</PresentationFormat>
  <Paragraphs>257</Paragraphs>
  <Slides>10</Slides>
  <Notes>0</Notes>
  <HiddenSlides>0</HiddenSlides>
  <MMClips>3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Motiv systému Office</vt:lpstr>
      <vt:lpstr>Prezentace aplikace PowerPoint</vt:lpstr>
      <vt:lpstr>Uhlík - anorganický</vt:lpstr>
      <vt:lpstr>Umístění v periodické tabulce</vt:lpstr>
      <vt:lpstr>Elementární uhlík</vt:lpstr>
      <vt:lpstr>Diamant</vt:lpstr>
      <vt:lpstr>Amorfní uhlík</vt:lpstr>
      <vt:lpstr>Grafit</vt:lpstr>
      <vt:lpstr>Grafen</vt:lpstr>
      <vt:lpstr>Fullereny</vt:lpstr>
      <vt:lpstr>Citace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skupin prvků</dc:title>
  <dc:creator>006</dc:creator>
  <cp:lastModifiedBy>Aleš Polívka</cp:lastModifiedBy>
  <cp:revision>53</cp:revision>
  <dcterms:created xsi:type="dcterms:W3CDTF">2012-02-12T09:56:47Z</dcterms:created>
  <dcterms:modified xsi:type="dcterms:W3CDTF">2013-11-15T18:27:50Z</dcterms:modified>
</cp:coreProperties>
</file>