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7" r:id="rId5"/>
    <p:sldId id="260" r:id="rId6"/>
    <p:sldId id="264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22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36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995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81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155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953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91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541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21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32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783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653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1E01E-29C2-4E7B-ABD9-17307221B69D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EDBEE-618E-4799-A4AC-9F00DB69D5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85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eryllium_1.jpg" TargetMode="External"/><Relationship Id="rId3" Type="http://schemas.openxmlformats.org/officeDocument/2006/relationships/hyperlink" Target="http://cs.wikipedia.org/wiki/Ho%C5%99%C4%8D%C3%ADk" TargetMode="External"/><Relationship Id="rId7" Type="http://schemas.openxmlformats.org/officeDocument/2006/relationships/hyperlink" Target="http://cs.wikipedia.org/wiki/Stroncium" TargetMode="External"/><Relationship Id="rId2" Type="http://schemas.openxmlformats.org/officeDocument/2006/relationships/hyperlink" Target="http://cs.wikipedia.org/wiki/Kovy_alkalick%C3%BDch_zem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aryum" TargetMode="External"/><Relationship Id="rId5" Type="http://schemas.openxmlformats.org/officeDocument/2006/relationships/hyperlink" Target="http://cs.wikipedia.org/wiki/V%C3%A1pn%C3%ADk" TargetMode="External"/><Relationship Id="rId10" Type="http://schemas.openxmlformats.org/officeDocument/2006/relationships/hyperlink" Target="http://cs.wikipedia.org/wiki/Soubor:Barium_unter_Argon_Schutzgas_Atmosph%C3%A4re.jpg" TargetMode="External"/><Relationship Id="rId4" Type="http://schemas.openxmlformats.org/officeDocument/2006/relationships/hyperlink" Target="http://cs.wikipedia.org/wiki/Beryllium" TargetMode="External"/><Relationship Id="rId9" Type="http://schemas.openxmlformats.org/officeDocument/2006/relationships/hyperlink" Target="http://cs.wikipedia.org/wiki/Soubor:MagnesiumMetalUSG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6520208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VY_32_INOVACE_17_CH8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Kovy</a:t>
                      </a:r>
                      <a:r>
                        <a:rPr lang="cs-CZ" baseline="0" dirty="0" smtClean="0"/>
                        <a:t> alkalických zemin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Osmý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Kovy alkalických zemin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II.A skupina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085184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interaktivní materiál pro sdílení ve školní síti pro samostudium nebo pro prezentaci na projektoru.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41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Umístění v periodické tabulce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5240795"/>
              </p:ext>
            </p:extLst>
          </p:nvPr>
        </p:nvGraphicFramePr>
        <p:xfrm>
          <a:off x="457199" y="1971536"/>
          <a:ext cx="8229603" cy="37832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1870"/>
                <a:gridCol w="421870"/>
                <a:gridCol w="421870"/>
                <a:gridCol w="500360"/>
                <a:gridCol w="421870"/>
                <a:gridCol w="421870"/>
                <a:gridCol w="421870"/>
                <a:gridCol w="421870"/>
                <a:gridCol w="520111"/>
                <a:gridCol w="421870"/>
                <a:gridCol w="421870"/>
                <a:gridCol w="459212"/>
                <a:gridCol w="421870"/>
                <a:gridCol w="421870"/>
                <a:gridCol w="421870"/>
                <a:gridCol w="421870"/>
                <a:gridCol w="421870"/>
                <a:gridCol w="421870"/>
                <a:gridCol w="421870"/>
              </a:tblGrid>
              <a:tr h="38266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IV.B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7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/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8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9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/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10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II.B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IV.A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VII.A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1100" dirty="0">
                          <a:effectLst/>
                        </a:rPr>
                        <a:t>17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VIII.A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1100">
                          <a:effectLst/>
                        </a:rPr>
                        <a:t>18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</a:t>
                      </a:r>
                      <a:r>
                        <a:rPr lang="cs-CZ" sz="1100">
                          <a:effectLst/>
                        </a:rPr>
                        <a:t>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Vodík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</a:t>
                      </a:r>
                      <a:r>
                        <a:rPr lang="cs-CZ" sz="1100">
                          <a:effectLst/>
                        </a:rPr>
                        <a:t>He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</a:t>
                      </a:r>
                      <a:r>
                        <a:rPr lang="cs-CZ" sz="1100" dirty="0">
                          <a:effectLst/>
                        </a:rPr>
                        <a:t>Li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Lithium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4</a:t>
                      </a:r>
                      <a:r>
                        <a:rPr lang="cs-CZ" sz="1100" dirty="0">
                          <a:effectLst/>
                        </a:rPr>
                        <a:t>Be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 err="1">
                          <a:effectLst/>
                        </a:rPr>
                        <a:t>Berillium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</a:t>
                      </a:r>
                      <a:r>
                        <a:rPr lang="cs-CZ" sz="1100">
                          <a:effectLst/>
                        </a:rPr>
                        <a:t>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Bor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</a:t>
                      </a:r>
                      <a:r>
                        <a:rPr lang="cs-CZ" sz="1100">
                          <a:effectLst/>
                        </a:rPr>
                        <a:t>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Uhlík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</a:t>
                      </a:r>
                      <a:r>
                        <a:rPr lang="cs-CZ" sz="1100">
                          <a:effectLst/>
                        </a:rPr>
                        <a:t>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Dusík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</a:t>
                      </a:r>
                      <a:r>
                        <a:rPr lang="cs-CZ" sz="1100">
                          <a:effectLst/>
                        </a:rPr>
                        <a:t>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Kyslík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9</a:t>
                      </a:r>
                      <a:r>
                        <a:rPr lang="cs-CZ" sz="1100" dirty="0">
                          <a:effectLst/>
                        </a:rPr>
                        <a:t>F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Fluor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</a:t>
                      </a:r>
                      <a:r>
                        <a:rPr lang="cs-CZ" sz="1100">
                          <a:effectLst/>
                        </a:rPr>
                        <a:t>Ne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3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11</a:t>
                      </a:r>
                      <a:r>
                        <a:rPr lang="cs-CZ" sz="1100" dirty="0">
                          <a:effectLst/>
                        </a:rPr>
                        <a:t>Na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Sodík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12</a:t>
                      </a:r>
                      <a:r>
                        <a:rPr lang="cs-CZ" sz="1100">
                          <a:effectLst/>
                        </a:rPr>
                        <a:t>Mg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Hořčík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13</a:t>
                      </a:r>
                      <a:r>
                        <a:rPr lang="cs-CZ" sz="1100">
                          <a:effectLst/>
                        </a:rPr>
                        <a:t>Al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Hliník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14</a:t>
                      </a:r>
                      <a:r>
                        <a:rPr lang="cs-CZ" sz="1100">
                          <a:effectLst/>
                        </a:rPr>
                        <a:t>Si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Křemík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15</a:t>
                      </a:r>
                      <a:r>
                        <a:rPr lang="cs-CZ" sz="1100">
                          <a:effectLst/>
                        </a:rPr>
                        <a:t>P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Fosfor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16</a:t>
                      </a:r>
                      <a:r>
                        <a:rPr lang="cs-CZ" sz="1100">
                          <a:effectLst/>
                        </a:rPr>
                        <a:t>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Síra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17</a:t>
                      </a:r>
                      <a:r>
                        <a:rPr lang="cs-CZ" sz="1100" dirty="0">
                          <a:effectLst/>
                        </a:rPr>
                        <a:t>Cl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Chlor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18</a:t>
                      </a:r>
                      <a:r>
                        <a:rPr lang="cs-CZ" sz="1100">
                          <a:effectLst/>
                        </a:rPr>
                        <a:t>Ar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Argon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4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19</a:t>
                      </a:r>
                      <a:r>
                        <a:rPr lang="cs-CZ" sz="1100" dirty="0">
                          <a:effectLst/>
                        </a:rPr>
                        <a:t>K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Draslík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20</a:t>
                      </a:r>
                      <a:r>
                        <a:rPr lang="cs-CZ" sz="1100" dirty="0">
                          <a:effectLst/>
                        </a:rPr>
                        <a:t>Ca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Vápník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21</a:t>
                      </a:r>
                      <a:r>
                        <a:rPr lang="cs-CZ" sz="1100">
                          <a:effectLst/>
                        </a:rPr>
                        <a:t>Sc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Skandium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22</a:t>
                      </a:r>
                      <a:r>
                        <a:rPr lang="cs-CZ" sz="1100">
                          <a:effectLst/>
                        </a:rPr>
                        <a:t>Ti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Titan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23</a:t>
                      </a:r>
                      <a:r>
                        <a:rPr lang="cs-CZ" sz="1100">
                          <a:effectLst/>
                        </a:rPr>
                        <a:t>V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Vanad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24</a:t>
                      </a:r>
                      <a:r>
                        <a:rPr lang="cs-CZ" sz="1100">
                          <a:effectLst/>
                        </a:rPr>
                        <a:t>Cr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Chrom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25</a:t>
                      </a:r>
                      <a:r>
                        <a:rPr lang="cs-CZ" sz="1100">
                          <a:effectLst/>
                        </a:rPr>
                        <a:t>Mn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Mangan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26</a:t>
                      </a:r>
                      <a:r>
                        <a:rPr lang="cs-CZ" sz="1100">
                          <a:effectLst/>
                        </a:rPr>
                        <a:t>Fe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Železo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27</a:t>
                      </a:r>
                      <a:r>
                        <a:rPr lang="cs-CZ" sz="1100">
                          <a:effectLst/>
                        </a:rPr>
                        <a:t>Co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Kobalt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28</a:t>
                      </a:r>
                      <a:r>
                        <a:rPr lang="cs-CZ" sz="1100">
                          <a:effectLst/>
                        </a:rPr>
                        <a:t>Ni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Nikl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29</a:t>
                      </a:r>
                      <a:r>
                        <a:rPr lang="cs-CZ" sz="1100">
                          <a:effectLst/>
                        </a:rPr>
                        <a:t>Cu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Měď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30</a:t>
                      </a:r>
                      <a:r>
                        <a:rPr lang="cs-CZ" sz="1100">
                          <a:effectLst/>
                        </a:rPr>
                        <a:t>Zn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Zinek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31</a:t>
                      </a:r>
                      <a:r>
                        <a:rPr lang="cs-CZ" sz="1100">
                          <a:effectLst/>
                        </a:rPr>
                        <a:t>Ga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Gallium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32</a:t>
                      </a:r>
                      <a:r>
                        <a:rPr lang="cs-CZ" sz="1100">
                          <a:effectLst/>
                        </a:rPr>
                        <a:t>Ge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Germanium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33</a:t>
                      </a:r>
                      <a:r>
                        <a:rPr lang="cs-CZ" sz="1100">
                          <a:effectLst/>
                        </a:rPr>
                        <a:t>As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Arsen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34</a:t>
                      </a:r>
                      <a:r>
                        <a:rPr lang="cs-CZ" sz="1100">
                          <a:effectLst/>
                        </a:rPr>
                        <a:t>Se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Selen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35</a:t>
                      </a:r>
                      <a:r>
                        <a:rPr lang="cs-CZ" sz="1100" dirty="0">
                          <a:effectLst/>
                        </a:rPr>
                        <a:t>Br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Brom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36</a:t>
                      </a:r>
                      <a:r>
                        <a:rPr lang="cs-CZ" sz="1100">
                          <a:effectLst/>
                        </a:rPr>
                        <a:t>Kr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Krypton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5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37</a:t>
                      </a:r>
                      <a:r>
                        <a:rPr lang="cs-CZ" sz="1100" dirty="0">
                          <a:effectLst/>
                        </a:rPr>
                        <a:t>Rb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Rubidium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38</a:t>
                      </a:r>
                      <a:r>
                        <a:rPr lang="cs-CZ" sz="1100" dirty="0">
                          <a:effectLst/>
                        </a:rPr>
                        <a:t>Sr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Stroncium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38</a:t>
                      </a:r>
                      <a:r>
                        <a:rPr lang="cs-CZ" sz="1100">
                          <a:effectLst/>
                        </a:rPr>
                        <a:t>Y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Yttrium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39</a:t>
                      </a:r>
                      <a:r>
                        <a:rPr lang="cs-CZ" sz="1100">
                          <a:effectLst/>
                        </a:rPr>
                        <a:t>Zr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Zirkonium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41</a:t>
                      </a:r>
                      <a:r>
                        <a:rPr lang="cs-CZ" sz="1100">
                          <a:effectLst/>
                        </a:rPr>
                        <a:t>Nb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Niob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42</a:t>
                      </a:r>
                      <a:r>
                        <a:rPr lang="cs-CZ" sz="1100">
                          <a:effectLst/>
                        </a:rPr>
                        <a:t>Mo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Molybden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43</a:t>
                      </a:r>
                      <a:r>
                        <a:rPr lang="cs-CZ" sz="1100">
                          <a:effectLst/>
                        </a:rPr>
                        <a:t>Tc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Technecium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44</a:t>
                      </a:r>
                      <a:r>
                        <a:rPr lang="cs-CZ" sz="1100">
                          <a:effectLst/>
                        </a:rPr>
                        <a:t>Ru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Ruthenium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45</a:t>
                      </a:r>
                      <a:r>
                        <a:rPr lang="cs-CZ" sz="1100">
                          <a:effectLst/>
                        </a:rPr>
                        <a:t>Rh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Rhodium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46</a:t>
                      </a:r>
                      <a:r>
                        <a:rPr lang="cs-CZ" sz="1100">
                          <a:effectLst/>
                        </a:rPr>
                        <a:t>Pd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Paladium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47</a:t>
                      </a:r>
                      <a:r>
                        <a:rPr lang="cs-CZ" sz="1100">
                          <a:effectLst/>
                        </a:rPr>
                        <a:t>Ag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Stříbro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48</a:t>
                      </a:r>
                      <a:r>
                        <a:rPr lang="cs-CZ" sz="1100">
                          <a:effectLst/>
                        </a:rPr>
                        <a:t>Cd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Kadmium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49</a:t>
                      </a:r>
                      <a:r>
                        <a:rPr lang="cs-CZ" sz="1100">
                          <a:effectLst/>
                        </a:rPr>
                        <a:t>In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Indium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50</a:t>
                      </a:r>
                      <a:r>
                        <a:rPr lang="cs-CZ" sz="1100">
                          <a:effectLst/>
                        </a:rPr>
                        <a:t>Sn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Cín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51</a:t>
                      </a:r>
                      <a:r>
                        <a:rPr lang="cs-CZ" sz="1100">
                          <a:effectLst/>
                        </a:rPr>
                        <a:t>Sb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Antimon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52</a:t>
                      </a:r>
                      <a:r>
                        <a:rPr lang="cs-CZ" sz="1100">
                          <a:effectLst/>
                        </a:rPr>
                        <a:t>Te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Tellur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53</a:t>
                      </a:r>
                      <a:r>
                        <a:rPr lang="cs-CZ" sz="1100" dirty="0">
                          <a:effectLst/>
                        </a:rPr>
                        <a:t>I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Jod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54</a:t>
                      </a:r>
                      <a:r>
                        <a:rPr lang="cs-CZ" sz="1100">
                          <a:effectLst/>
                        </a:rPr>
                        <a:t>Xe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Xenon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3176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6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55</a:t>
                      </a:r>
                      <a:r>
                        <a:rPr lang="cs-CZ" sz="1100" dirty="0">
                          <a:effectLst/>
                        </a:rPr>
                        <a:t>Cs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Cesium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56</a:t>
                      </a:r>
                      <a:r>
                        <a:rPr lang="cs-CZ" sz="1100" dirty="0">
                          <a:effectLst/>
                        </a:rPr>
                        <a:t>Ba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Baryum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71</a:t>
                      </a:r>
                      <a:r>
                        <a:rPr lang="cs-CZ" sz="1100">
                          <a:effectLst/>
                        </a:rPr>
                        <a:t>Lu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Lutencium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72</a:t>
                      </a:r>
                      <a:r>
                        <a:rPr lang="cs-CZ" sz="1100">
                          <a:effectLst/>
                        </a:rPr>
                        <a:t>Hf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Hafnium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73</a:t>
                      </a:r>
                      <a:r>
                        <a:rPr lang="cs-CZ" sz="1100">
                          <a:effectLst/>
                        </a:rPr>
                        <a:t>Ta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Tantal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74</a:t>
                      </a:r>
                      <a:r>
                        <a:rPr lang="cs-CZ" sz="1100">
                          <a:effectLst/>
                        </a:rPr>
                        <a:t>W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Wolfram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75</a:t>
                      </a:r>
                      <a:r>
                        <a:rPr lang="cs-CZ" sz="1100">
                          <a:effectLst/>
                        </a:rPr>
                        <a:t>Re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Rhenium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76</a:t>
                      </a:r>
                      <a:r>
                        <a:rPr lang="cs-CZ" sz="1100">
                          <a:effectLst/>
                        </a:rPr>
                        <a:t>Os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Osmium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77</a:t>
                      </a:r>
                      <a:r>
                        <a:rPr lang="cs-CZ" sz="1100">
                          <a:effectLst/>
                        </a:rPr>
                        <a:t>Ir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Iridium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78</a:t>
                      </a:r>
                      <a:r>
                        <a:rPr lang="cs-CZ" sz="1100">
                          <a:effectLst/>
                        </a:rPr>
                        <a:t>Pt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Platina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79</a:t>
                      </a:r>
                      <a:r>
                        <a:rPr lang="cs-CZ" sz="1100">
                          <a:effectLst/>
                        </a:rPr>
                        <a:t>Au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Zlato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80</a:t>
                      </a:r>
                      <a:r>
                        <a:rPr lang="cs-CZ" sz="1100">
                          <a:effectLst/>
                        </a:rPr>
                        <a:t>Hg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Rtuť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81</a:t>
                      </a:r>
                      <a:r>
                        <a:rPr lang="cs-CZ" sz="1100">
                          <a:effectLst/>
                        </a:rPr>
                        <a:t>Tl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Thallium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82</a:t>
                      </a:r>
                      <a:r>
                        <a:rPr lang="cs-CZ" sz="1100">
                          <a:effectLst/>
                        </a:rPr>
                        <a:t>Pb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Olovo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83</a:t>
                      </a:r>
                      <a:r>
                        <a:rPr lang="cs-CZ" sz="1100">
                          <a:effectLst/>
                        </a:rPr>
                        <a:t>Bi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Bismut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84</a:t>
                      </a:r>
                      <a:r>
                        <a:rPr lang="cs-CZ" sz="1100">
                          <a:effectLst/>
                        </a:rPr>
                        <a:t>Po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Polonium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85</a:t>
                      </a:r>
                      <a:r>
                        <a:rPr lang="cs-CZ" sz="1100" dirty="0">
                          <a:effectLst/>
                        </a:rPr>
                        <a:t>At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Astat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86</a:t>
                      </a:r>
                      <a:r>
                        <a:rPr lang="cs-CZ" sz="1100">
                          <a:effectLst/>
                        </a:rPr>
                        <a:t>Rn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Radon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7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87</a:t>
                      </a:r>
                      <a:r>
                        <a:rPr lang="cs-CZ" sz="1100" dirty="0">
                          <a:effectLst/>
                        </a:rPr>
                        <a:t>Fr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>
                          <a:effectLst/>
                        </a:rPr>
                        <a:t>Francium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 dirty="0">
                          <a:effectLst/>
                        </a:rPr>
                        <a:t>88</a:t>
                      </a:r>
                      <a:r>
                        <a:rPr lang="cs-CZ" sz="1100" dirty="0">
                          <a:effectLst/>
                        </a:rPr>
                        <a:t>Ra</a:t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700" dirty="0" err="1">
                          <a:effectLst/>
                        </a:rPr>
                        <a:t>Radiun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103</a:t>
                      </a:r>
                      <a:r>
                        <a:rPr lang="cs-CZ" sz="1100">
                          <a:effectLst/>
                        </a:rPr>
                        <a:t>Lr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Lawrencium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57</a:t>
                      </a:r>
                      <a:r>
                        <a:rPr lang="cs-CZ" sz="1100">
                          <a:effectLst/>
                        </a:rPr>
                        <a:t>La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Lanthan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58</a:t>
                      </a:r>
                      <a:r>
                        <a:rPr lang="cs-CZ" sz="1100">
                          <a:effectLst/>
                        </a:rPr>
                        <a:t>Ce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Cer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59</a:t>
                      </a:r>
                      <a:r>
                        <a:rPr lang="cs-CZ" sz="1100">
                          <a:effectLst/>
                        </a:rPr>
                        <a:t>Pr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Praseodym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60</a:t>
                      </a:r>
                      <a:r>
                        <a:rPr lang="cs-CZ" sz="1100">
                          <a:effectLst/>
                        </a:rPr>
                        <a:t>Nd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Neodym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61</a:t>
                      </a:r>
                      <a:r>
                        <a:rPr lang="cs-CZ" sz="1100">
                          <a:effectLst/>
                        </a:rPr>
                        <a:t>Pm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Promethium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62</a:t>
                      </a:r>
                      <a:r>
                        <a:rPr lang="cs-CZ" sz="1100">
                          <a:effectLst/>
                        </a:rPr>
                        <a:t>Sm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Samarium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63</a:t>
                      </a:r>
                      <a:r>
                        <a:rPr lang="cs-CZ" sz="1100">
                          <a:effectLst/>
                        </a:rPr>
                        <a:t>Eu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Europium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64</a:t>
                      </a:r>
                      <a:r>
                        <a:rPr lang="cs-CZ" sz="1100">
                          <a:effectLst/>
                        </a:rPr>
                        <a:t>Gb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Gadolinium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65</a:t>
                      </a:r>
                      <a:r>
                        <a:rPr lang="cs-CZ" sz="1100">
                          <a:effectLst/>
                        </a:rPr>
                        <a:t>Tb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66</a:t>
                      </a:r>
                      <a:r>
                        <a:rPr lang="cs-CZ" sz="1100">
                          <a:effectLst/>
                        </a:rPr>
                        <a:t>Dy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Dysprosium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67</a:t>
                      </a:r>
                      <a:r>
                        <a:rPr lang="cs-CZ" sz="1100">
                          <a:effectLst/>
                        </a:rPr>
                        <a:t>Ho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Holmium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68</a:t>
                      </a:r>
                      <a:r>
                        <a:rPr lang="cs-CZ" sz="1100">
                          <a:effectLst/>
                        </a:rPr>
                        <a:t>Er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69</a:t>
                      </a:r>
                      <a:r>
                        <a:rPr lang="cs-CZ" sz="1100">
                          <a:effectLst/>
                        </a:rPr>
                        <a:t>Tm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Thulium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70</a:t>
                      </a:r>
                      <a:r>
                        <a:rPr lang="cs-CZ" sz="1100">
                          <a:effectLst/>
                        </a:rPr>
                        <a:t>Yb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Ytterbium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  <a:tr h="4259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89</a:t>
                      </a:r>
                      <a:r>
                        <a:rPr lang="cs-CZ" sz="1100">
                          <a:effectLst/>
                        </a:rPr>
                        <a:t>Ac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Aktinium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90</a:t>
                      </a:r>
                      <a:r>
                        <a:rPr lang="cs-CZ" sz="1100">
                          <a:effectLst/>
                        </a:rPr>
                        <a:t>Th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Thorium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91</a:t>
                      </a:r>
                      <a:r>
                        <a:rPr lang="cs-CZ" sz="1100">
                          <a:effectLst/>
                        </a:rPr>
                        <a:t>Pa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Protaktiuum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92</a:t>
                      </a:r>
                      <a:r>
                        <a:rPr lang="cs-CZ" sz="1100">
                          <a:effectLst/>
                        </a:rPr>
                        <a:t>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Uran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93</a:t>
                      </a:r>
                      <a:r>
                        <a:rPr lang="cs-CZ" sz="1100">
                          <a:effectLst/>
                        </a:rPr>
                        <a:t>Np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Neptunium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94</a:t>
                      </a:r>
                      <a:r>
                        <a:rPr lang="cs-CZ" sz="1100">
                          <a:effectLst/>
                        </a:rPr>
                        <a:t>Pu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Plutonium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95</a:t>
                      </a:r>
                      <a:r>
                        <a:rPr lang="cs-CZ" sz="1100">
                          <a:effectLst/>
                        </a:rPr>
                        <a:t>Am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Americium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96</a:t>
                      </a:r>
                      <a:r>
                        <a:rPr lang="cs-CZ" sz="1100">
                          <a:effectLst/>
                        </a:rPr>
                        <a:t>Cm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Curium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97</a:t>
                      </a:r>
                      <a:r>
                        <a:rPr lang="cs-CZ" sz="1100">
                          <a:effectLst/>
                        </a:rPr>
                        <a:t>Bk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Berkelium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98</a:t>
                      </a:r>
                      <a:r>
                        <a:rPr lang="cs-CZ" sz="1100">
                          <a:effectLst/>
                        </a:rPr>
                        <a:t>Cf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Kalifornium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99</a:t>
                      </a:r>
                      <a:r>
                        <a:rPr lang="cs-CZ" sz="1100">
                          <a:effectLst/>
                        </a:rPr>
                        <a:t>Es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Ensteinium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100</a:t>
                      </a:r>
                      <a:r>
                        <a:rPr lang="cs-CZ" sz="1100">
                          <a:effectLst/>
                        </a:rPr>
                        <a:t>Fm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Fermium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101</a:t>
                      </a:r>
                      <a:r>
                        <a:rPr lang="cs-CZ" sz="1100">
                          <a:effectLst/>
                        </a:rPr>
                        <a:t>Md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Mendelevium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900" baseline="-25000">
                          <a:effectLst/>
                        </a:rPr>
                        <a:t>102</a:t>
                      </a:r>
                      <a:r>
                        <a:rPr lang="cs-CZ" sz="1100">
                          <a:effectLst/>
                        </a:rPr>
                        <a:t>No</a:t>
                      </a:r>
                      <a:br>
                        <a:rPr lang="cs-CZ" sz="1100">
                          <a:effectLst/>
                        </a:rPr>
                      </a:br>
                      <a:r>
                        <a:rPr lang="cs-CZ" sz="700">
                          <a:effectLst/>
                        </a:rPr>
                        <a:t>Nobelium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18050" marR="18050" marT="18050" marB="1805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783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ve skupině, obecné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776864" cy="748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err="1" smtClean="0"/>
              <a:t>Berylium</a:t>
            </a:r>
            <a:r>
              <a:rPr lang="cs-CZ" sz="2800" dirty="0" smtClean="0"/>
              <a:t>, hořčík, vápník, stroncium, baryum, radium</a:t>
            </a:r>
            <a:endParaRPr lang="cs-CZ" sz="2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1844824"/>
            <a:ext cx="8712968" cy="46085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Prvky II.A skupiny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Nejdůležitější </a:t>
            </a:r>
            <a:r>
              <a:rPr lang="cs-CZ" sz="2400" b="1" dirty="0" err="1" smtClean="0"/>
              <a:t>Be</a:t>
            </a:r>
            <a:r>
              <a:rPr lang="cs-CZ" sz="2400" b="1" dirty="0" smtClean="0"/>
              <a:t>, Mg, Ca, Ba</a:t>
            </a:r>
            <a:endParaRPr lang="cs-CZ" sz="24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err="1" smtClean="0"/>
              <a:t>Berylium</a:t>
            </a:r>
            <a:r>
              <a:rPr lang="cs-CZ" sz="2400" dirty="0" smtClean="0"/>
              <a:t> a hořčík mají odlišné vlastnosti od ostatních prvků ve skupině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Kladný oxidační stav +2 – POZOR, nemají jiné oxidační stavy s výjimkou </a:t>
            </a:r>
            <a:r>
              <a:rPr lang="cs-CZ" sz="2400" b="1" dirty="0" smtClean="0"/>
              <a:t>0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Redukující prvky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V přírodě pouze ve sloučeninách</a:t>
            </a:r>
          </a:p>
        </p:txBody>
      </p:sp>
    </p:spTree>
    <p:extLst>
      <p:ext uri="{BB962C8B-B14F-4D97-AF65-F5344CB8AC3E}">
        <p14:creationId xmlns:p14="http://schemas.microsoft.com/office/powerpoint/2010/main" val="405947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67687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Berylium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Tvrdé – rýpe do skla, křehké, špatně vede elektrický proud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Nejméně reaktivní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Využití: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Jaderná energetika – čistý kov – součást moderátorových tyčí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/>
              <a:t>Minerály </a:t>
            </a:r>
            <a:r>
              <a:rPr lang="cs-CZ" sz="1800" dirty="0" err="1"/>
              <a:t>berylia</a:t>
            </a:r>
            <a:r>
              <a:rPr lang="cs-CZ" sz="1800" dirty="0"/>
              <a:t> – šperkařství – např. </a:t>
            </a:r>
            <a:r>
              <a:rPr lang="cs-CZ" sz="1800" dirty="0" smtClean="0"/>
              <a:t>smaragd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Nízká hustota a vysoká pevnost – konstrukce letadel a vesmírných lodí</a:t>
            </a:r>
          </a:p>
          <a:p>
            <a:pPr lvl="2">
              <a:buFont typeface="Wingdings" pitchFamily="2" charset="2"/>
              <a:buChar char="Ø"/>
            </a:pPr>
            <a:endParaRPr lang="cs-CZ" sz="1800" dirty="0"/>
          </a:p>
          <a:p>
            <a:pPr lvl="2">
              <a:buFont typeface="Wingdings" pitchFamily="2" charset="2"/>
              <a:buChar char="Ø"/>
            </a:pPr>
            <a:endParaRPr lang="cs-CZ" sz="12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96752"/>
            <a:ext cx="1998737" cy="3410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42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Hořčík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Středně tvrdý, lehký, tažný kov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Válcuje se na plechy a dráty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Využití: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Slitina </a:t>
            </a:r>
            <a:r>
              <a:rPr lang="cs-CZ" sz="1800" dirty="0"/>
              <a:t>lithia s hořčíkem a hliníkem se používá na pancéřové desky, které jsou součástí družic a raket a má složení 14 % lithia, 1 % hliníku a 85 % </a:t>
            </a:r>
            <a:r>
              <a:rPr lang="cs-CZ" sz="1800" dirty="0" smtClean="0"/>
              <a:t>hořčíku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Používá se k výrobě pyrotechnických složí (bengálský oheň), je snadné ho zapálit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Biogenní prvek, jeho sloučeniny tlumí křeče, pro činnost nervů a svalů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Síran se používá jako projímadlo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/>
              <a:t>Způsobuje zelené zabarvení rostlin (součástí chlorofylu)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71281"/>
            <a:ext cx="3361556" cy="2532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008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6431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Vápník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Nejvýznamější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Velmi reaktivní, lehký kov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Biogenní prvek, stavebním kamenem – tvorba kostí, atd.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Hašené / nehašené vápno (hydroxid / oxid)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Síran se používá jako </a:t>
            </a:r>
            <a:r>
              <a:rPr lang="cs-CZ" sz="2000" dirty="0" smtClean="0"/>
              <a:t>sádra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Dusičnan (ledek) se používá jako hnojivo</a:t>
            </a: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2000" dirty="0"/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07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jednotlivých prvků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6131024" cy="4032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Baryum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Měkký, velmi reaktivní, toxický kov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Peroxid/dusičnan barví plamen nazeleno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Velmi dobře absorbuje rentgenové záření – odstínění rentgenů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Složkou otravných směsí pro hlodavce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Od roku 2007 se používá jako důležitá látka v akumulátorech </a:t>
            </a:r>
            <a:r>
              <a:rPr lang="cs-CZ" sz="2000" smtClean="0"/>
              <a:t>pro elektromobily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1189354"/>
            <a:ext cx="3056583" cy="1773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07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764704"/>
            <a:ext cx="892899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cs.wikipedia.org/wiki/Kovy_alkalick%C3%BDch_zemin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cs.wikipedia.org/wiki/Ho%C5%99%C4%8D%C3%ADk</a:t>
            </a:r>
            <a:endParaRPr lang="cs-CZ" dirty="0" smtClean="0"/>
          </a:p>
          <a:p>
            <a:endParaRPr lang="cs-CZ" dirty="0" smtClean="0">
              <a:hlinkClick r:id="rId4"/>
            </a:endParaRP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cs.wikipedia.org/wiki/Beryllium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cs.wikipedia.org/wiki/V%C3%A1pn%C3%ADk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cs.wikipedia.org/wiki/Baryum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cs.wikipedia.org/wiki/Stroncium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Obrázek periodické tabulky prvků je tvořen zkopírovanou tabulkou z programu </a:t>
            </a:r>
            <a:r>
              <a:rPr lang="cs-CZ" smtClean="0"/>
              <a:t>MS </a:t>
            </a:r>
            <a:r>
              <a:rPr lang="cs-CZ" smtClean="0"/>
              <a:t>Word a je dílem autora.</a:t>
            </a:r>
            <a:endParaRPr lang="cs-CZ" dirty="0" smtClean="0"/>
          </a:p>
          <a:p>
            <a:r>
              <a:rPr lang="cs-CZ" dirty="0" smtClean="0"/>
              <a:t>Obrázky k snímkům:</a:t>
            </a:r>
          </a:p>
          <a:p>
            <a:r>
              <a:rPr lang="cs-CZ" dirty="0" smtClean="0"/>
              <a:t>5</a:t>
            </a:r>
            <a:r>
              <a:rPr lang="cs-CZ" smtClean="0"/>
              <a:t>)</a:t>
            </a:r>
            <a:r>
              <a:rPr lang="cs-CZ"/>
              <a:t> </a:t>
            </a:r>
            <a:r>
              <a:rPr lang="cs-CZ" smtClean="0"/>
              <a:t>POLARLYS.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cs.wikipedia.org/wiki/Soubor:Beryllium_1.jpg</a:t>
            </a:r>
            <a:endParaRPr lang="cs-CZ" dirty="0" smtClean="0"/>
          </a:p>
          <a:p>
            <a:r>
              <a:rPr lang="cs-CZ" dirty="0" smtClean="0"/>
              <a:t>6)</a:t>
            </a:r>
            <a:r>
              <a:rPr lang="cs-CZ" dirty="0"/>
              <a:t> </a:t>
            </a:r>
            <a:r>
              <a:rPr lang="cs-CZ" dirty="0" smtClean="0"/>
              <a:t>SAPERAUD.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cs.wikipedia.org/wiki/Soubor:MagnesiumMetalUSGOV.jpg</a:t>
            </a:r>
            <a:endParaRPr lang="cs-CZ" dirty="0" smtClean="0"/>
          </a:p>
          <a:p>
            <a:r>
              <a:rPr lang="cs-CZ" dirty="0" smtClean="0"/>
              <a:t>7)</a:t>
            </a:r>
            <a:r>
              <a:rPr lang="cs-CZ" dirty="0"/>
              <a:t> </a:t>
            </a:r>
            <a:r>
              <a:rPr lang="cs-CZ" dirty="0" smtClean="0"/>
              <a:t>CURNEN.</a:t>
            </a:r>
            <a:r>
              <a:rPr lang="cs-CZ" dirty="0"/>
              <a:t> </a:t>
            </a:r>
            <a:r>
              <a:rPr lang="cs-CZ" i="1" dirty="0" err="1"/>
              <a:t>Wikipedia</a:t>
            </a:r>
            <a:r>
              <a:rPr lang="cs-CZ" dirty="0"/>
              <a:t> [online]. [cit. 5.4.2012]. Dostupný na WWW: </a:t>
            </a:r>
            <a:r>
              <a:rPr lang="cs-CZ" dirty="0" smtClean="0">
                <a:hlinkClick r:id="rId10"/>
              </a:rPr>
              <a:t>http</a:t>
            </a:r>
            <a:r>
              <a:rPr lang="cs-CZ" dirty="0">
                <a:hlinkClick r:id="rId10"/>
              </a:rPr>
              <a:t>://</a:t>
            </a:r>
            <a:r>
              <a:rPr lang="cs-CZ" dirty="0" smtClean="0">
                <a:hlinkClick r:id="rId10"/>
              </a:rPr>
              <a:t>cs.wikipedia.org/wiki/Soubor:Barium_unter_Argon_Schutzgas_Atmosph%C3%A4re.jpg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55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449</Words>
  <Application>Microsoft Office PowerPoint</Application>
  <PresentationFormat>Předvádění na obrazovce (4:3)</PresentationFormat>
  <Paragraphs>271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Kovy alkalických zemin</vt:lpstr>
      <vt:lpstr>Umístění v periodické tabulce</vt:lpstr>
      <vt:lpstr>Prvky ve skupině, obecné vlastnosti</vt:lpstr>
      <vt:lpstr>Vlastnosti jednotlivých prvků</vt:lpstr>
      <vt:lpstr>Vlastnosti jednotlivých prvků</vt:lpstr>
      <vt:lpstr>Vlastnosti jednotlivých prvků</vt:lpstr>
      <vt:lpstr>Vlastnosti jednotlivých prvků</vt:lpstr>
      <vt:lpstr>Citace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skupin prvků</dc:title>
  <dc:creator>006</dc:creator>
  <cp:lastModifiedBy>Aleš Polívka</cp:lastModifiedBy>
  <cp:revision>56</cp:revision>
  <dcterms:created xsi:type="dcterms:W3CDTF">2012-02-12T09:56:47Z</dcterms:created>
  <dcterms:modified xsi:type="dcterms:W3CDTF">2013-11-15T18:29:26Z</dcterms:modified>
</cp:coreProperties>
</file>