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7" r:id="rId5"/>
    <p:sldId id="260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22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36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995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81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155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953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913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541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21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323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783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653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851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jumk.de/mein-pse/fluor.jpg" TargetMode="External"/><Relationship Id="rId7" Type="http://schemas.openxmlformats.org/officeDocument/2006/relationships/hyperlink" Target="http://commons.wikimedia.org/wiki/File:Jod.PNG" TargetMode="External"/><Relationship Id="rId2" Type="http://schemas.openxmlformats.org/officeDocument/2006/relationships/hyperlink" Target="http://cs.wikipedia.org/wiki/Halog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Iod_Kristallin_doppeltsublimiert.JPG" TargetMode="External"/><Relationship Id="rId5" Type="http://schemas.openxmlformats.org/officeDocument/2006/relationships/hyperlink" Target="http://commons.wikimedia.org/wiki/File:Bromine-ampoule.jpg" TargetMode="External"/><Relationship Id="rId4" Type="http://schemas.openxmlformats.org/officeDocument/2006/relationships/hyperlink" Target="http://upload.wikimedia.org/wikipedia/commons/thumb/e/e6/Chlorine.jpg/768px-Chlori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051944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VY_32_INOVACE_18_CH8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Halogeny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Osmý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282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Halogeny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VII.A skupina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688314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641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Umístění v periodické tabulce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269570"/>
              </p:ext>
            </p:extLst>
          </p:nvPr>
        </p:nvGraphicFramePr>
        <p:xfrm>
          <a:off x="457199" y="1971536"/>
          <a:ext cx="8229603" cy="37832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1870"/>
                <a:gridCol w="421870"/>
                <a:gridCol w="421870"/>
                <a:gridCol w="500360"/>
                <a:gridCol w="421870"/>
                <a:gridCol w="421870"/>
                <a:gridCol w="421870"/>
                <a:gridCol w="421870"/>
                <a:gridCol w="520111"/>
                <a:gridCol w="421870"/>
                <a:gridCol w="421870"/>
                <a:gridCol w="459212"/>
                <a:gridCol w="421870"/>
                <a:gridCol w="421870"/>
                <a:gridCol w="421870"/>
                <a:gridCol w="421870"/>
                <a:gridCol w="421870"/>
                <a:gridCol w="421870"/>
                <a:gridCol w="421870"/>
              </a:tblGrid>
              <a:tr h="38266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2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3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IV.B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4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5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6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7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/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8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9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/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10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11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12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13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IV.A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14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15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16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VII.A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1100" dirty="0">
                          <a:effectLst/>
                        </a:rPr>
                        <a:t>17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VIII.A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18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</a:t>
                      </a:r>
                      <a:r>
                        <a:rPr lang="cs-CZ" sz="1100">
                          <a:effectLst/>
                        </a:rPr>
                        <a:t>H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Vodík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</a:t>
                      </a:r>
                      <a:r>
                        <a:rPr lang="cs-CZ" sz="1100">
                          <a:effectLst/>
                        </a:rPr>
                        <a:t>He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Helium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2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</a:t>
                      </a:r>
                      <a:r>
                        <a:rPr lang="cs-CZ" sz="1100">
                          <a:effectLst/>
                        </a:rPr>
                        <a:t>Li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Lithium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</a:t>
                      </a:r>
                      <a:r>
                        <a:rPr lang="cs-CZ" sz="1100">
                          <a:effectLst/>
                        </a:rPr>
                        <a:t>Be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Berillium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</a:t>
                      </a:r>
                      <a:r>
                        <a:rPr lang="cs-CZ" sz="1100">
                          <a:effectLst/>
                        </a:rPr>
                        <a:t>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Bor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</a:t>
                      </a:r>
                      <a:r>
                        <a:rPr lang="cs-CZ" sz="1100">
                          <a:effectLst/>
                        </a:rPr>
                        <a:t>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Uhlík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</a:t>
                      </a:r>
                      <a:r>
                        <a:rPr lang="cs-CZ" sz="1100">
                          <a:effectLst/>
                        </a:rPr>
                        <a:t>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Dusík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</a:t>
                      </a:r>
                      <a:r>
                        <a:rPr lang="cs-CZ" sz="1100">
                          <a:effectLst/>
                        </a:rPr>
                        <a:t>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Kyslík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9</a:t>
                      </a:r>
                      <a:r>
                        <a:rPr lang="cs-CZ" sz="1100" dirty="0">
                          <a:effectLst/>
                        </a:rPr>
                        <a:t>F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Fluor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</a:t>
                      </a:r>
                      <a:r>
                        <a:rPr lang="cs-CZ" sz="1100">
                          <a:effectLst/>
                        </a:rPr>
                        <a:t>Ne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Neon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3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11</a:t>
                      </a:r>
                      <a:r>
                        <a:rPr lang="cs-CZ" sz="1100">
                          <a:effectLst/>
                        </a:rPr>
                        <a:t>Na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Sodík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12</a:t>
                      </a:r>
                      <a:r>
                        <a:rPr lang="cs-CZ" sz="1100">
                          <a:effectLst/>
                        </a:rPr>
                        <a:t>Mg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Hořčík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13</a:t>
                      </a:r>
                      <a:r>
                        <a:rPr lang="cs-CZ" sz="1100">
                          <a:effectLst/>
                        </a:rPr>
                        <a:t>Al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Hliník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14</a:t>
                      </a:r>
                      <a:r>
                        <a:rPr lang="cs-CZ" sz="1100">
                          <a:effectLst/>
                        </a:rPr>
                        <a:t>Si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Křemík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15</a:t>
                      </a:r>
                      <a:r>
                        <a:rPr lang="cs-CZ" sz="1100">
                          <a:effectLst/>
                        </a:rPr>
                        <a:t>P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Fosfor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16</a:t>
                      </a:r>
                      <a:r>
                        <a:rPr lang="cs-CZ" sz="1100">
                          <a:effectLst/>
                        </a:rPr>
                        <a:t>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Síra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17</a:t>
                      </a:r>
                      <a:r>
                        <a:rPr lang="cs-CZ" sz="1100" dirty="0">
                          <a:effectLst/>
                        </a:rPr>
                        <a:t>Cl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Chlor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18</a:t>
                      </a:r>
                      <a:r>
                        <a:rPr lang="cs-CZ" sz="1100">
                          <a:effectLst/>
                        </a:rPr>
                        <a:t>Ar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Argon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4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19</a:t>
                      </a:r>
                      <a:r>
                        <a:rPr lang="cs-CZ" sz="1100">
                          <a:effectLst/>
                        </a:rPr>
                        <a:t>K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Draslík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20</a:t>
                      </a:r>
                      <a:r>
                        <a:rPr lang="cs-CZ" sz="1100">
                          <a:effectLst/>
                        </a:rPr>
                        <a:t>Ca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Vápník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21</a:t>
                      </a:r>
                      <a:r>
                        <a:rPr lang="cs-CZ" sz="1100">
                          <a:effectLst/>
                        </a:rPr>
                        <a:t>Sc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Skandium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22</a:t>
                      </a:r>
                      <a:r>
                        <a:rPr lang="cs-CZ" sz="1100">
                          <a:effectLst/>
                        </a:rPr>
                        <a:t>Ti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Titan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23</a:t>
                      </a:r>
                      <a:r>
                        <a:rPr lang="cs-CZ" sz="1100">
                          <a:effectLst/>
                        </a:rPr>
                        <a:t>V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Vanad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24</a:t>
                      </a:r>
                      <a:r>
                        <a:rPr lang="cs-CZ" sz="1100">
                          <a:effectLst/>
                        </a:rPr>
                        <a:t>Cr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Chrom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25</a:t>
                      </a:r>
                      <a:r>
                        <a:rPr lang="cs-CZ" sz="1100">
                          <a:effectLst/>
                        </a:rPr>
                        <a:t>Mn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Mangan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26</a:t>
                      </a:r>
                      <a:r>
                        <a:rPr lang="cs-CZ" sz="1100">
                          <a:effectLst/>
                        </a:rPr>
                        <a:t>Fe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Železo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27</a:t>
                      </a:r>
                      <a:r>
                        <a:rPr lang="cs-CZ" sz="1100">
                          <a:effectLst/>
                        </a:rPr>
                        <a:t>Co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Kobalt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28</a:t>
                      </a:r>
                      <a:r>
                        <a:rPr lang="cs-CZ" sz="1100">
                          <a:effectLst/>
                        </a:rPr>
                        <a:t>Ni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Nikl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29</a:t>
                      </a:r>
                      <a:r>
                        <a:rPr lang="cs-CZ" sz="1100">
                          <a:effectLst/>
                        </a:rPr>
                        <a:t>Cu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Měď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30</a:t>
                      </a:r>
                      <a:r>
                        <a:rPr lang="cs-CZ" sz="1100">
                          <a:effectLst/>
                        </a:rPr>
                        <a:t>Zn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Zinek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31</a:t>
                      </a:r>
                      <a:r>
                        <a:rPr lang="cs-CZ" sz="1100">
                          <a:effectLst/>
                        </a:rPr>
                        <a:t>Ga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Gallium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32</a:t>
                      </a:r>
                      <a:r>
                        <a:rPr lang="cs-CZ" sz="1100">
                          <a:effectLst/>
                        </a:rPr>
                        <a:t>Ge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Germanium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33</a:t>
                      </a:r>
                      <a:r>
                        <a:rPr lang="cs-CZ" sz="1100">
                          <a:effectLst/>
                        </a:rPr>
                        <a:t>As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Arsen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34</a:t>
                      </a:r>
                      <a:r>
                        <a:rPr lang="cs-CZ" sz="1100">
                          <a:effectLst/>
                        </a:rPr>
                        <a:t>Se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Selen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35</a:t>
                      </a:r>
                      <a:r>
                        <a:rPr lang="cs-CZ" sz="1100" dirty="0">
                          <a:effectLst/>
                        </a:rPr>
                        <a:t>Br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Brom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36</a:t>
                      </a:r>
                      <a:r>
                        <a:rPr lang="cs-CZ" sz="1100">
                          <a:effectLst/>
                        </a:rPr>
                        <a:t>Kr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Krypton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5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37</a:t>
                      </a:r>
                      <a:r>
                        <a:rPr lang="cs-CZ" sz="1100">
                          <a:effectLst/>
                        </a:rPr>
                        <a:t>Rb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Rubidium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38</a:t>
                      </a:r>
                      <a:r>
                        <a:rPr lang="cs-CZ" sz="1100">
                          <a:effectLst/>
                        </a:rPr>
                        <a:t>Sr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Stroncium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38</a:t>
                      </a:r>
                      <a:r>
                        <a:rPr lang="cs-CZ" sz="1100">
                          <a:effectLst/>
                        </a:rPr>
                        <a:t>Y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Yttrium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39</a:t>
                      </a:r>
                      <a:r>
                        <a:rPr lang="cs-CZ" sz="1100">
                          <a:effectLst/>
                        </a:rPr>
                        <a:t>Zr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Zirkonium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41</a:t>
                      </a:r>
                      <a:r>
                        <a:rPr lang="cs-CZ" sz="1100">
                          <a:effectLst/>
                        </a:rPr>
                        <a:t>Nb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Niob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42</a:t>
                      </a:r>
                      <a:r>
                        <a:rPr lang="cs-CZ" sz="1100">
                          <a:effectLst/>
                        </a:rPr>
                        <a:t>Mo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Molybden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43</a:t>
                      </a:r>
                      <a:r>
                        <a:rPr lang="cs-CZ" sz="1100">
                          <a:effectLst/>
                        </a:rPr>
                        <a:t>Tc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Technecium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44</a:t>
                      </a:r>
                      <a:r>
                        <a:rPr lang="cs-CZ" sz="1100">
                          <a:effectLst/>
                        </a:rPr>
                        <a:t>Ru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Ruthenium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45</a:t>
                      </a:r>
                      <a:r>
                        <a:rPr lang="cs-CZ" sz="1100">
                          <a:effectLst/>
                        </a:rPr>
                        <a:t>Rh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Rhodium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46</a:t>
                      </a:r>
                      <a:r>
                        <a:rPr lang="cs-CZ" sz="1100">
                          <a:effectLst/>
                        </a:rPr>
                        <a:t>Pd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Paladium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47</a:t>
                      </a:r>
                      <a:r>
                        <a:rPr lang="cs-CZ" sz="1100">
                          <a:effectLst/>
                        </a:rPr>
                        <a:t>Ag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Stříbro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48</a:t>
                      </a:r>
                      <a:r>
                        <a:rPr lang="cs-CZ" sz="1100">
                          <a:effectLst/>
                        </a:rPr>
                        <a:t>Cd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Kadmium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49</a:t>
                      </a:r>
                      <a:r>
                        <a:rPr lang="cs-CZ" sz="1100">
                          <a:effectLst/>
                        </a:rPr>
                        <a:t>In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Indium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50</a:t>
                      </a:r>
                      <a:r>
                        <a:rPr lang="cs-CZ" sz="1100">
                          <a:effectLst/>
                        </a:rPr>
                        <a:t>Sn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Cín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51</a:t>
                      </a:r>
                      <a:r>
                        <a:rPr lang="cs-CZ" sz="1100">
                          <a:effectLst/>
                        </a:rPr>
                        <a:t>Sb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Antimon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52</a:t>
                      </a:r>
                      <a:r>
                        <a:rPr lang="cs-CZ" sz="1100">
                          <a:effectLst/>
                        </a:rPr>
                        <a:t>Te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Tellur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53</a:t>
                      </a:r>
                      <a:r>
                        <a:rPr lang="cs-CZ" sz="1100" dirty="0">
                          <a:effectLst/>
                        </a:rPr>
                        <a:t>I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Jod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54</a:t>
                      </a:r>
                      <a:r>
                        <a:rPr lang="cs-CZ" sz="1100">
                          <a:effectLst/>
                        </a:rPr>
                        <a:t>Xe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Xenon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6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55</a:t>
                      </a:r>
                      <a:r>
                        <a:rPr lang="cs-CZ" sz="1100">
                          <a:effectLst/>
                        </a:rPr>
                        <a:t>Cs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Cesium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56</a:t>
                      </a:r>
                      <a:r>
                        <a:rPr lang="cs-CZ" sz="1100">
                          <a:effectLst/>
                        </a:rPr>
                        <a:t>Ba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Baryum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71</a:t>
                      </a:r>
                      <a:r>
                        <a:rPr lang="cs-CZ" sz="1100">
                          <a:effectLst/>
                        </a:rPr>
                        <a:t>Lu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Lutencium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72</a:t>
                      </a:r>
                      <a:r>
                        <a:rPr lang="cs-CZ" sz="1100">
                          <a:effectLst/>
                        </a:rPr>
                        <a:t>Hf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Hafnium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73</a:t>
                      </a:r>
                      <a:r>
                        <a:rPr lang="cs-CZ" sz="1100">
                          <a:effectLst/>
                        </a:rPr>
                        <a:t>Ta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Tantal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74</a:t>
                      </a:r>
                      <a:r>
                        <a:rPr lang="cs-CZ" sz="1100">
                          <a:effectLst/>
                        </a:rPr>
                        <a:t>W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Wolfram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75</a:t>
                      </a:r>
                      <a:r>
                        <a:rPr lang="cs-CZ" sz="1100">
                          <a:effectLst/>
                        </a:rPr>
                        <a:t>Re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Rhenium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76</a:t>
                      </a:r>
                      <a:r>
                        <a:rPr lang="cs-CZ" sz="1100">
                          <a:effectLst/>
                        </a:rPr>
                        <a:t>Os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Osmium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77</a:t>
                      </a:r>
                      <a:r>
                        <a:rPr lang="cs-CZ" sz="1100">
                          <a:effectLst/>
                        </a:rPr>
                        <a:t>Ir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Iridium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78</a:t>
                      </a:r>
                      <a:r>
                        <a:rPr lang="cs-CZ" sz="1100">
                          <a:effectLst/>
                        </a:rPr>
                        <a:t>Pt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Platina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79</a:t>
                      </a:r>
                      <a:r>
                        <a:rPr lang="cs-CZ" sz="1100">
                          <a:effectLst/>
                        </a:rPr>
                        <a:t>Au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Zlato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80</a:t>
                      </a:r>
                      <a:r>
                        <a:rPr lang="cs-CZ" sz="1100">
                          <a:effectLst/>
                        </a:rPr>
                        <a:t>Hg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Rtuť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81</a:t>
                      </a:r>
                      <a:r>
                        <a:rPr lang="cs-CZ" sz="1100">
                          <a:effectLst/>
                        </a:rPr>
                        <a:t>Tl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Thallium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82</a:t>
                      </a:r>
                      <a:r>
                        <a:rPr lang="cs-CZ" sz="1100">
                          <a:effectLst/>
                        </a:rPr>
                        <a:t>Pb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Olovo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83</a:t>
                      </a:r>
                      <a:r>
                        <a:rPr lang="cs-CZ" sz="1100">
                          <a:effectLst/>
                        </a:rPr>
                        <a:t>Bi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Bismut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84</a:t>
                      </a:r>
                      <a:r>
                        <a:rPr lang="cs-CZ" sz="1100">
                          <a:effectLst/>
                        </a:rPr>
                        <a:t>Po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Polonium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85</a:t>
                      </a:r>
                      <a:r>
                        <a:rPr lang="cs-CZ" sz="1100" dirty="0">
                          <a:effectLst/>
                        </a:rPr>
                        <a:t>At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Astat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86</a:t>
                      </a:r>
                      <a:r>
                        <a:rPr lang="cs-CZ" sz="1100">
                          <a:effectLst/>
                        </a:rPr>
                        <a:t>Rn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Radon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7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87</a:t>
                      </a:r>
                      <a:r>
                        <a:rPr lang="cs-CZ" sz="1100">
                          <a:effectLst/>
                        </a:rPr>
                        <a:t>Fr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Francium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88</a:t>
                      </a:r>
                      <a:r>
                        <a:rPr lang="cs-CZ" sz="1100">
                          <a:effectLst/>
                        </a:rPr>
                        <a:t>Ra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Radiun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103</a:t>
                      </a:r>
                      <a:r>
                        <a:rPr lang="cs-CZ" sz="1100">
                          <a:effectLst/>
                        </a:rPr>
                        <a:t>Lr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Lawrencium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57</a:t>
                      </a:r>
                      <a:r>
                        <a:rPr lang="cs-CZ" sz="1100">
                          <a:effectLst/>
                        </a:rPr>
                        <a:t>La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Lanthan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58</a:t>
                      </a:r>
                      <a:r>
                        <a:rPr lang="cs-CZ" sz="1100">
                          <a:effectLst/>
                        </a:rPr>
                        <a:t>Ce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Cer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59</a:t>
                      </a:r>
                      <a:r>
                        <a:rPr lang="cs-CZ" sz="1100">
                          <a:effectLst/>
                        </a:rPr>
                        <a:t>Pr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Praseodym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60</a:t>
                      </a:r>
                      <a:r>
                        <a:rPr lang="cs-CZ" sz="1100">
                          <a:effectLst/>
                        </a:rPr>
                        <a:t>Nd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Neodym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61</a:t>
                      </a:r>
                      <a:r>
                        <a:rPr lang="cs-CZ" sz="1100">
                          <a:effectLst/>
                        </a:rPr>
                        <a:t>Pm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Promethium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62</a:t>
                      </a:r>
                      <a:r>
                        <a:rPr lang="cs-CZ" sz="1100">
                          <a:effectLst/>
                        </a:rPr>
                        <a:t>Sm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Samarium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63</a:t>
                      </a:r>
                      <a:r>
                        <a:rPr lang="cs-CZ" sz="1100">
                          <a:effectLst/>
                        </a:rPr>
                        <a:t>Eu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Europium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64</a:t>
                      </a:r>
                      <a:r>
                        <a:rPr lang="cs-CZ" sz="1100">
                          <a:effectLst/>
                        </a:rPr>
                        <a:t>Gb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Gadolinium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65</a:t>
                      </a:r>
                      <a:r>
                        <a:rPr lang="cs-CZ" sz="1100">
                          <a:effectLst/>
                        </a:rPr>
                        <a:t>Tb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Terbium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66</a:t>
                      </a:r>
                      <a:r>
                        <a:rPr lang="cs-CZ" sz="1100">
                          <a:effectLst/>
                        </a:rPr>
                        <a:t>Dy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Dysprosium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67</a:t>
                      </a:r>
                      <a:r>
                        <a:rPr lang="cs-CZ" sz="1100">
                          <a:effectLst/>
                        </a:rPr>
                        <a:t>Ho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Holmium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68</a:t>
                      </a:r>
                      <a:r>
                        <a:rPr lang="cs-CZ" sz="1100">
                          <a:effectLst/>
                        </a:rPr>
                        <a:t>Er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Erbium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69</a:t>
                      </a:r>
                      <a:r>
                        <a:rPr lang="cs-CZ" sz="1100">
                          <a:effectLst/>
                        </a:rPr>
                        <a:t>Tm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Thulium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70</a:t>
                      </a:r>
                      <a:r>
                        <a:rPr lang="cs-CZ" sz="1100">
                          <a:effectLst/>
                        </a:rPr>
                        <a:t>Yb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Ytterbium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89</a:t>
                      </a:r>
                      <a:r>
                        <a:rPr lang="cs-CZ" sz="1100">
                          <a:effectLst/>
                        </a:rPr>
                        <a:t>Ac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Aktinium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90</a:t>
                      </a:r>
                      <a:r>
                        <a:rPr lang="cs-CZ" sz="1100">
                          <a:effectLst/>
                        </a:rPr>
                        <a:t>Th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Thorium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91</a:t>
                      </a:r>
                      <a:r>
                        <a:rPr lang="cs-CZ" sz="1100">
                          <a:effectLst/>
                        </a:rPr>
                        <a:t>Pa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Protaktiuum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92</a:t>
                      </a:r>
                      <a:r>
                        <a:rPr lang="cs-CZ" sz="1100">
                          <a:effectLst/>
                        </a:rPr>
                        <a:t>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Uran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93</a:t>
                      </a:r>
                      <a:r>
                        <a:rPr lang="cs-CZ" sz="1100">
                          <a:effectLst/>
                        </a:rPr>
                        <a:t>Np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Neptunium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94</a:t>
                      </a:r>
                      <a:r>
                        <a:rPr lang="cs-CZ" sz="1100">
                          <a:effectLst/>
                        </a:rPr>
                        <a:t>Pu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Plutonium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95</a:t>
                      </a:r>
                      <a:r>
                        <a:rPr lang="cs-CZ" sz="1100">
                          <a:effectLst/>
                        </a:rPr>
                        <a:t>Am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Americium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96</a:t>
                      </a:r>
                      <a:r>
                        <a:rPr lang="cs-CZ" sz="1100">
                          <a:effectLst/>
                        </a:rPr>
                        <a:t>Cm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Curium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97</a:t>
                      </a:r>
                      <a:r>
                        <a:rPr lang="cs-CZ" sz="1100">
                          <a:effectLst/>
                        </a:rPr>
                        <a:t>Bk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Berkelium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98</a:t>
                      </a:r>
                      <a:r>
                        <a:rPr lang="cs-CZ" sz="1100">
                          <a:effectLst/>
                        </a:rPr>
                        <a:t>Cf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Kalifornium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99</a:t>
                      </a:r>
                      <a:r>
                        <a:rPr lang="cs-CZ" sz="1100">
                          <a:effectLst/>
                        </a:rPr>
                        <a:t>Es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Ensteinium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100</a:t>
                      </a:r>
                      <a:r>
                        <a:rPr lang="cs-CZ" sz="1100">
                          <a:effectLst/>
                        </a:rPr>
                        <a:t>Fm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Fermium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101</a:t>
                      </a:r>
                      <a:r>
                        <a:rPr lang="cs-CZ" sz="1100">
                          <a:effectLst/>
                        </a:rPr>
                        <a:t>Md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Mendelevium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102</a:t>
                      </a:r>
                      <a:r>
                        <a:rPr lang="cs-CZ" sz="1100">
                          <a:effectLst/>
                        </a:rPr>
                        <a:t>No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Nobelium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783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 ve skupině, obecné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1340768"/>
            <a:ext cx="4114800" cy="7486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Fluór, chlór, bróm, jód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39552" y="2241848"/>
            <a:ext cx="8064896" cy="42114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sz="2400" dirty="0" smtClean="0"/>
              <a:t>Prvky VII.A skupiny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Vysoká elektronegativita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Záporný oxidační stav -1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 výjimkou fluóru mají kladné oxidační stavy +1, +3, +5, +7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Jsou velmi reaktivní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Jsou jedovaté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Oxidující prvky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Halogen – z řečtiny = </a:t>
            </a:r>
            <a:r>
              <a:rPr lang="cs-CZ" sz="2400" dirty="0" err="1" smtClean="0"/>
              <a:t>solitvorný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 přírodě pouze ve sloučeninách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947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jednotlivých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Fluór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Nažloutlý, velmi reaktivní plyn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 nerostech – kazivec, apatit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Součást zubní skloviny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Použití: k výrobě teflonu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400" y="2204864"/>
            <a:ext cx="331236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642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jednotlivých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90688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Chlór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Žlutozelený jedovatý dráždivý plyn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 přípravku SAVO (</a:t>
            </a:r>
            <a:r>
              <a:rPr lang="cs-CZ" sz="2400" dirty="0" err="1" smtClean="0"/>
              <a:t>NaClO</a:t>
            </a:r>
            <a:r>
              <a:rPr lang="cs-CZ" sz="2400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 nerostu halit (</a:t>
            </a:r>
            <a:r>
              <a:rPr lang="cs-CZ" sz="2400" dirty="0" err="1" smtClean="0"/>
              <a:t>NaCl</a:t>
            </a:r>
            <a:r>
              <a:rPr lang="cs-CZ" sz="2400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Součástí kuchyňské soli, kyseliny chlorovodíkové (solné)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Použití: desinfekční a bělící prostředek, výroba PVC(lina)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56792"/>
            <a:ext cx="3540738" cy="4720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07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jednotlivých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Bróm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Červenohnědá kapalina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Dříve součást léků na epilepsii, potlačení sexuálního pudu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Bromid stříbrný – </a:t>
            </a:r>
            <a:r>
              <a:rPr lang="cs-CZ" sz="2400" dirty="0" err="1" smtClean="0"/>
              <a:t>světlocitlivá</a:t>
            </a:r>
            <a:r>
              <a:rPr lang="cs-CZ" sz="2400" dirty="0" smtClean="0"/>
              <a:t> vrstva u černobílé fotografie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Využití v halogenových žárovkách, zpomalovačích hoření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100" y="1700808"/>
            <a:ext cx="3801616" cy="3801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07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jednotlivých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83488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Iód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Hnědo-fialová pevná látka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Sublimace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Iodová</a:t>
            </a:r>
            <a:r>
              <a:rPr lang="cs-CZ" sz="2400" dirty="0" smtClean="0"/>
              <a:t> tinktura – roztok </a:t>
            </a:r>
            <a:r>
              <a:rPr lang="cs-CZ" sz="2400" dirty="0" err="1" smtClean="0"/>
              <a:t>trijodidu</a:t>
            </a:r>
            <a:r>
              <a:rPr lang="cs-CZ" sz="2400" dirty="0" smtClean="0"/>
              <a:t> – </a:t>
            </a:r>
            <a:r>
              <a:rPr lang="cs-CZ" sz="2400" dirty="0" err="1" smtClean="0"/>
              <a:t>iód</a:t>
            </a:r>
            <a:r>
              <a:rPr lang="cs-CZ" sz="2400" dirty="0" smtClean="0"/>
              <a:t> rozpuštěný v lihu – zabíjí viry! </a:t>
            </a:r>
            <a:r>
              <a:rPr lang="cs-CZ" sz="2400" smtClean="0"/>
              <a:t>- desinfekce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Použití: výroba léčiv, barviv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12776"/>
            <a:ext cx="2976364" cy="2834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http://upload.wikimedia.org/wikipedia/commons/9/91/Jo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25144"/>
            <a:ext cx="3860568" cy="171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07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cs.wikipedia.org/wiki/Halogen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Obrázky:</a:t>
            </a:r>
          </a:p>
          <a:p>
            <a:pPr marL="0" indent="0">
              <a:buNone/>
            </a:pPr>
            <a:r>
              <a:rPr lang="cs-CZ" sz="1600" dirty="0" smtClean="0"/>
              <a:t>Obrázek periodické tabulky prvků je tvořen tabulkou kopírovanou z </a:t>
            </a:r>
            <a:r>
              <a:rPr lang="cs-CZ" sz="1600" smtClean="0"/>
              <a:t>MS </a:t>
            </a:r>
            <a:r>
              <a:rPr lang="cs-CZ" sz="1600" smtClean="0"/>
              <a:t>Word a je dílem autora.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Odkazy obrázků k jednotlivým snímkům (jsou platné k 22.2.2012):</a:t>
            </a:r>
          </a:p>
          <a:p>
            <a:pPr marL="0" indent="0">
              <a:buNone/>
            </a:pPr>
            <a:r>
              <a:rPr lang="cs-CZ" sz="1600" dirty="0" smtClean="0"/>
              <a:t>5) </a:t>
            </a:r>
            <a:r>
              <a:rPr lang="de-DE" sz="1600" i="1" dirty="0"/>
              <a:t>Hochauflösende Bilder chemischer Elemente</a:t>
            </a:r>
            <a:r>
              <a:rPr lang="de-DE" sz="1600" dirty="0"/>
              <a:t> [online]. [</a:t>
            </a:r>
            <a:r>
              <a:rPr lang="de-DE" sz="1600" dirty="0" err="1"/>
              <a:t>cit</a:t>
            </a:r>
            <a:r>
              <a:rPr lang="de-DE" sz="1600" dirty="0"/>
              <a:t>. 5.4.2012]. </a:t>
            </a:r>
            <a:r>
              <a:rPr lang="de-DE" sz="1600" dirty="0" err="1"/>
              <a:t>Dostupný</a:t>
            </a:r>
            <a:r>
              <a:rPr lang="de-DE" sz="1600" dirty="0"/>
              <a:t> na WWW: </a:t>
            </a:r>
            <a:r>
              <a:rPr lang="de-DE" sz="1600" dirty="0" smtClean="0">
                <a:hlinkClick r:id="rId3"/>
              </a:rPr>
              <a:t>http</a:t>
            </a:r>
            <a:r>
              <a:rPr lang="de-DE" sz="1600" dirty="0">
                <a:hlinkClick r:id="rId3"/>
              </a:rPr>
              <a:t>://</a:t>
            </a:r>
            <a:r>
              <a:rPr lang="de-DE" sz="1600" dirty="0" smtClean="0">
                <a:hlinkClick r:id="rId3"/>
              </a:rPr>
              <a:t>jumk.de/mein-pse/fluor.jpg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6) </a:t>
            </a:r>
            <a:r>
              <a:rPr lang="cs-CZ" sz="1600" dirty="0"/>
              <a:t>BOWLHOVER, </a:t>
            </a:r>
            <a:r>
              <a:rPr lang="cs-CZ" sz="1600" i="1" dirty="0" err="1" smtClean="0"/>
              <a:t>Wikipedia</a:t>
            </a:r>
            <a:r>
              <a:rPr lang="cs-CZ" sz="1600" dirty="0"/>
              <a:t> [online]. [cit. 5.4.2012]. Dostupný na WWW: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upload.wikimedia.org/wikipedia/commons/thumb/e/e6/Chlorine.jpg/768px-Chlorine.jpg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7) </a:t>
            </a:r>
            <a:r>
              <a:rPr lang="cs-CZ" sz="1600" dirty="0"/>
              <a:t>JURII, </a:t>
            </a:r>
            <a:r>
              <a:rPr lang="cs-CZ" sz="1600" i="1" dirty="0" err="1" smtClean="0"/>
              <a:t>Wikipedia</a:t>
            </a:r>
            <a:r>
              <a:rPr lang="cs-CZ" sz="1600" dirty="0"/>
              <a:t> [online]. [cit. 5.4.2012]. Dostupný na WWW: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commons.wikimedia.org/wiki/File:Bromine-ampoule.jpg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8) </a:t>
            </a:r>
            <a:r>
              <a:rPr lang="cs-CZ" sz="1600" dirty="0"/>
              <a:t>SCHMIDT, Klaus.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5.4.2012]. Dostupný na WWW: </a:t>
            </a: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commons.wikimedia.org/wiki/File:Iod_Kristallin_doppeltsublimiert.JPG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MANGL, Ondřej.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5.4.2012]. Dostupný na WWW: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commons.wikimedia.org/wiki/File:Jod.PNG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9694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399</Words>
  <Application>Microsoft Office PowerPoint</Application>
  <PresentationFormat>Předvádění na obrazovce (4:3)</PresentationFormat>
  <Paragraphs>258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Wingdings</vt:lpstr>
      <vt:lpstr>Motiv systému Office</vt:lpstr>
      <vt:lpstr>Prezentace aplikace PowerPoint</vt:lpstr>
      <vt:lpstr>Halogeny</vt:lpstr>
      <vt:lpstr>Umístění v periodické tabulce</vt:lpstr>
      <vt:lpstr>Prvky ve skupině, obecné vlastnosti</vt:lpstr>
      <vt:lpstr>Vlastnosti jednotlivých prvků</vt:lpstr>
      <vt:lpstr>Vlastnosti jednotlivých prvků</vt:lpstr>
      <vt:lpstr>Vlastnosti jednotlivých prvků</vt:lpstr>
      <vt:lpstr>Vlastnosti jednotlivých prvků</vt:lpstr>
      <vt:lpstr>Citace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skupin prvků</dc:title>
  <dc:creator>006</dc:creator>
  <cp:lastModifiedBy>Aleš Polívka</cp:lastModifiedBy>
  <cp:revision>22</cp:revision>
  <dcterms:created xsi:type="dcterms:W3CDTF">2012-02-12T09:56:47Z</dcterms:created>
  <dcterms:modified xsi:type="dcterms:W3CDTF">2013-11-15T18:31:06Z</dcterms:modified>
</cp:coreProperties>
</file>