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12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5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3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92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3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1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4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3F1-1A13-457D-ACAD-5CFB1A3F9F2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2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2/VyskyTrojuhelnika.jpg" TargetMode="External"/><Relationship Id="rId2" Type="http://schemas.openxmlformats.org/officeDocument/2006/relationships/hyperlink" Target="http://www.zsstraz.cz/index.php?a=7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NÁZEV ŠKOLY </a:t>
            </a:r>
            <a:r>
              <a:rPr lang="cs-CZ" sz="2400" b="1" smtClean="0">
                <a:solidFill>
                  <a:srgbClr val="00B050"/>
                </a:solidFill>
              </a:rPr>
              <a:t>: </a:t>
            </a:r>
            <a:r>
              <a:rPr lang="cs-CZ" sz="2400" b="1">
                <a:solidFill>
                  <a:srgbClr val="00B050"/>
                </a:solidFill>
              </a:rPr>
              <a:t>Základní škola Kolín V., Mnichovická 62</a:t>
            </a:r>
            <a:r>
              <a:rPr lang="cs-CZ" sz="2400" b="1" dirty="0" smtClean="0">
                <a:solidFill>
                  <a:srgbClr val="00B050"/>
                </a:solidFill>
              </a:rPr>
              <a:t/>
            </a:r>
            <a:br>
              <a:rPr lang="cs-CZ" sz="2400" b="1" dirty="0" smtClean="0">
                <a:solidFill>
                  <a:srgbClr val="00B050"/>
                </a:solidFill>
              </a:rPr>
            </a:br>
            <a:r>
              <a:rPr lang="cs-CZ" sz="2400" b="1" dirty="0" smtClean="0">
                <a:solidFill>
                  <a:srgbClr val="00B050"/>
                </a:solidFill>
              </a:rPr>
              <a:t>AUTOR : Mgr. JAROSLAVA URBANCOVÁ</a:t>
            </a:r>
            <a:br>
              <a:rPr lang="cs-CZ" sz="2400" b="1" dirty="0" smtClean="0">
                <a:solidFill>
                  <a:srgbClr val="00B050"/>
                </a:solidFill>
              </a:rPr>
            </a:br>
            <a:r>
              <a:rPr lang="cs-CZ" sz="2400" b="1" dirty="0" smtClean="0">
                <a:solidFill>
                  <a:srgbClr val="00B050"/>
                </a:solidFill>
              </a:rPr>
              <a:t>NÁZEV:</a:t>
            </a:r>
            <a:r>
              <a:rPr lang="cs-CZ" sz="2400" b="1" baseline="0" dirty="0" smtClean="0">
                <a:solidFill>
                  <a:srgbClr val="00B050"/>
                </a:solidFill>
              </a:rPr>
              <a:t> VY_32_INOVACE_18_M8</a:t>
            </a:r>
            <a:br>
              <a:rPr lang="cs-CZ" sz="2400" b="1" baseline="0" dirty="0" smtClean="0">
                <a:solidFill>
                  <a:srgbClr val="00B050"/>
                </a:solidFill>
              </a:rPr>
            </a:br>
            <a:r>
              <a:rPr lang="cs-CZ" sz="2400" b="1" dirty="0" smtClean="0">
                <a:solidFill>
                  <a:srgbClr val="00B050"/>
                </a:solidFill>
              </a:rPr>
              <a:t>TÉMA : Množiny bodů dané vlastnosti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236264" y="6093296"/>
            <a:ext cx="820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>
              <a:tabLst>
                <a:tab pos="7177088" algn="l"/>
              </a:tabLst>
            </a:pPr>
            <a:r>
              <a:rPr lang="cs-CZ" dirty="0"/>
              <a:t>27. 2. </a:t>
            </a:r>
            <a:r>
              <a:rPr lang="cs-CZ"/>
              <a:t>2012	8.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val="1984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NAJDĚME MNOŽINU BODŮ, KTERÉ MAJÍ OD PŘÍMKY STEJNOU VZDÁLENOST.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708920"/>
            <a:ext cx="6120680" cy="2808312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766061" y="5517232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</a:t>
            </a:r>
            <a:endParaRPr lang="cs-CZ" sz="3200" dirty="0"/>
          </a:p>
        </p:txBody>
      </p:sp>
      <p:sp>
        <p:nvSpPr>
          <p:cNvPr id="8" name="Násobení 7"/>
          <p:cNvSpPr/>
          <p:nvPr/>
        </p:nvSpPr>
        <p:spPr>
          <a:xfrm>
            <a:off x="2627784" y="2420888"/>
            <a:ext cx="576064" cy="576064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6300968" y="4113076"/>
            <a:ext cx="576064" cy="576064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4067944" y="3050022"/>
            <a:ext cx="576064" cy="576064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4067944" y="5165964"/>
            <a:ext cx="576064" cy="576064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2627784" y="4509120"/>
            <a:ext cx="576064" cy="576064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475656" y="1988840"/>
            <a:ext cx="6120680" cy="288032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2218" y="3717032"/>
            <a:ext cx="6120680" cy="288032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85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00B050"/>
                </a:solidFill>
              </a:rPr>
              <a:t>NAJDĚME MNOŽINU BODŮ, KTERÉ MAJÍ OD </a:t>
            </a:r>
            <a:r>
              <a:rPr lang="cs-CZ" sz="3200" b="1" dirty="0" smtClean="0">
                <a:solidFill>
                  <a:srgbClr val="00B050"/>
                </a:solidFill>
              </a:rPr>
              <a:t>BODU  X  </a:t>
            </a:r>
            <a:r>
              <a:rPr lang="cs-CZ" sz="3200" b="1" dirty="0">
                <a:solidFill>
                  <a:srgbClr val="00B050"/>
                </a:solidFill>
              </a:rPr>
              <a:t>STEJNOU VZDÁLENOST.</a:t>
            </a:r>
            <a:endParaRPr lang="cs-CZ" sz="3200" dirty="0"/>
          </a:p>
        </p:txBody>
      </p:sp>
      <p:sp>
        <p:nvSpPr>
          <p:cNvPr id="4" name="Násobení 3"/>
          <p:cNvSpPr/>
          <p:nvPr/>
        </p:nvSpPr>
        <p:spPr>
          <a:xfrm>
            <a:off x="4475018" y="3284984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66068" y="3573016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" name="Ovál 6"/>
          <p:cNvSpPr/>
          <p:nvPr/>
        </p:nvSpPr>
        <p:spPr>
          <a:xfrm>
            <a:off x="2948906" y="1750504"/>
            <a:ext cx="3434324" cy="350100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4491717" y="5035488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5810080" y="4365104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6009157" y="2492896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5292080" y="1743933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3347864" y="1969620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2932138" y="3956573"/>
            <a:ext cx="382100" cy="432048"/>
          </a:xfrm>
          <a:prstGeom prst="mathMultiply">
            <a:avLst>
              <a:gd name="adj1" fmla="val 7215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84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ZOPAKUJME SI, CO JE VÝŠKA TROJÚHELNÍKU.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Výška trojúhelníku je vzdálenost vrcholu od protější strany.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816" y="2492896"/>
            <a:ext cx="5727327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493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00B050"/>
                </a:solidFill>
              </a:rPr>
              <a:t>ZOPAKUJME SI, CO JE </a:t>
            </a:r>
            <a:r>
              <a:rPr lang="cs-CZ" sz="3200" b="1" dirty="0" smtClean="0">
                <a:solidFill>
                  <a:srgbClr val="00B050"/>
                </a:solidFill>
              </a:rPr>
              <a:t>TĚŽNICE TROJÚHELNÍKU.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Těžnice trojúhelníku je spojnice vrcholu trojúhelníku a středu protější strany.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567" y="2708920"/>
            <a:ext cx="4810125" cy="392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530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Trojúhelník lze sestrojit i z jiných zadání, než jsme byli zvyklí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dán trojúhelník ABC, ve kterém je dáno :</a:t>
            </a:r>
          </a:p>
          <a:p>
            <a:pPr marL="0" indent="0">
              <a:buNone/>
            </a:pPr>
            <a:r>
              <a:rPr lang="cs-CZ" dirty="0" smtClean="0"/>
              <a:t>b = 5,6cm,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b</a:t>
            </a:r>
            <a:r>
              <a:rPr lang="cs-CZ" dirty="0" smtClean="0"/>
              <a:t> = 4cm, 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b</a:t>
            </a:r>
            <a:r>
              <a:rPr lang="cs-CZ" dirty="0" smtClean="0"/>
              <a:t> = 4,7cm.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46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Nejprve provedeme náčrt, potom 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b</a:t>
            </a:r>
            <a:r>
              <a:rPr lang="en-US" dirty="0" smtClean="0"/>
              <a:t>; b </a:t>
            </a:r>
            <a:r>
              <a:rPr lang="cs-CZ" dirty="0" smtClean="0"/>
              <a:t>= </a:t>
            </a:r>
            <a:r>
              <a:rPr lang="en-US" dirty="0" smtClean="0"/>
              <a:t>|</a:t>
            </a:r>
            <a:r>
              <a:rPr lang="cs-CZ" dirty="0" smtClean="0"/>
              <a:t>AC</a:t>
            </a:r>
            <a:r>
              <a:rPr lang="en-US" dirty="0" smtClean="0"/>
              <a:t>|</a:t>
            </a:r>
            <a:r>
              <a:rPr lang="cs-CZ" dirty="0" smtClean="0"/>
              <a:t> = 5,6cm</a:t>
            </a:r>
          </a:p>
          <a:p>
            <a:pPr marL="514350" indent="-514350">
              <a:buAutoNum type="arabicParenR"/>
            </a:pPr>
            <a:r>
              <a:rPr lang="cs-CZ" dirty="0" smtClean="0"/>
              <a:t>S</a:t>
            </a:r>
            <a:r>
              <a:rPr lang="en-US" dirty="0" smtClean="0"/>
              <a:t>;</a:t>
            </a:r>
            <a:r>
              <a:rPr lang="cs-CZ" dirty="0" smtClean="0"/>
              <a:t> S </a:t>
            </a:r>
            <a:r>
              <a:rPr lang="az-Cyrl-AZ" dirty="0" smtClean="0"/>
              <a:t>є</a:t>
            </a:r>
            <a:r>
              <a:rPr lang="cs-CZ" dirty="0" smtClean="0"/>
              <a:t> b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smtClean="0"/>
              <a:t>|</a:t>
            </a:r>
            <a:r>
              <a:rPr lang="cs-CZ" dirty="0" smtClean="0"/>
              <a:t>AS</a:t>
            </a:r>
            <a:r>
              <a:rPr lang="en-US" dirty="0" smtClean="0"/>
              <a:t>|= |</a:t>
            </a:r>
            <a:r>
              <a:rPr lang="cs-CZ" dirty="0" smtClean="0"/>
              <a:t>SC</a:t>
            </a:r>
            <a:r>
              <a:rPr lang="en-US" dirty="0" smtClean="0"/>
              <a:t>|</a:t>
            </a:r>
            <a:r>
              <a:rPr lang="cs-CZ" dirty="0" smtClean="0"/>
              <a:t> </a:t>
            </a:r>
          </a:p>
          <a:p>
            <a:pPr marL="514350" indent="-514350">
              <a:buAutoNum type="arabicParenR"/>
            </a:pPr>
            <a:r>
              <a:rPr lang="cs-CZ" dirty="0" smtClean="0"/>
              <a:t>k</a:t>
            </a:r>
            <a:r>
              <a:rPr lang="en-US" dirty="0" smtClean="0"/>
              <a:t>;</a:t>
            </a:r>
            <a:r>
              <a:rPr lang="cs-CZ" dirty="0" smtClean="0"/>
              <a:t> k(S</a:t>
            </a:r>
            <a:r>
              <a:rPr lang="en-US" dirty="0" smtClean="0"/>
              <a:t>;</a:t>
            </a:r>
            <a:r>
              <a:rPr lang="cs-CZ" dirty="0" smtClean="0"/>
              <a:t> 4,7cm)</a:t>
            </a:r>
          </a:p>
          <a:p>
            <a:pPr marL="514350" indent="-514350">
              <a:buAutoNum type="arabicParenR"/>
            </a:pPr>
            <a:r>
              <a:rPr lang="cs-CZ" dirty="0" smtClean="0"/>
              <a:t>p</a:t>
            </a:r>
            <a:r>
              <a:rPr lang="en-US" dirty="0" smtClean="0"/>
              <a:t>;</a:t>
            </a:r>
            <a:r>
              <a:rPr lang="cs-CZ" dirty="0" smtClean="0"/>
              <a:t> p</a:t>
            </a:r>
            <a:r>
              <a:rPr lang="en-US" dirty="0" smtClean="0"/>
              <a:t> ||↔</a:t>
            </a:r>
            <a:r>
              <a:rPr lang="cs-CZ" dirty="0" smtClean="0"/>
              <a:t>AC</a:t>
            </a:r>
            <a:r>
              <a:rPr lang="en-US" dirty="0" smtClean="0"/>
              <a:t>             </a:t>
            </a:r>
            <a:r>
              <a:rPr lang="cs-CZ" dirty="0" smtClean="0"/>
              <a:t>  ve vzdálenosti  4cm</a:t>
            </a:r>
          </a:p>
          <a:p>
            <a:pPr marL="514350" indent="-514350">
              <a:buAutoNum type="arabicParenR"/>
            </a:pPr>
            <a:r>
              <a:rPr lang="cs-CZ" dirty="0" smtClean="0"/>
              <a:t>B</a:t>
            </a:r>
            <a:r>
              <a:rPr lang="en-US" dirty="0" smtClean="0"/>
              <a:t>;</a:t>
            </a:r>
            <a:r>
              <a:rPr lang="cs-CZ" dirty="0" smtClean="0"/>
              <a:t>  B</a:t>
            </a:r>
            <a:r>
              <a:rPr lang="az-Cyrl-AZ" dirty="0" smtClean="0"/>
              <a:t>є</a:t>
            </a:r>
            <a:r>
              <a:rPr lang="cs-CZ" dirty="0" smtClean="0"/>
              <a:t> p ∩ k</a:t>
            </a:r>
          </a:p>
          <a:p>
            <a:pPr marL="514350" indent="-514350">
              <a:buAutoNum type="arabicParenR"/>
            </a:pPr>
            <a:r>
              <a:rPr lang="cs-CZ" dirty="0" smtClean="0"/>
              <a:t>∆ABC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  <p:pic>
        <p:nvPicPr>
          <p:cNvPr id="11" name="Picture 2" descr="C:\Users\pc\Downloads\image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38" y="2096852"/>
            <a:ext cx="431190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53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47664" y="4977172"/>
            <a:ext cx="6480720" cy="8651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869267" y="4977173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2793" y="5025263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915816" y="4797152"/>
            <a:ext cx="0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012160" y="4883669"/>
            <a:ext cx="0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19872" y="5019301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4480756" y="4883669"/>
            <a:ext cx="0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291441" y="5163883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1547664" y="2780928"/>
            <a:ext cx="6480720" cy="8651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612886" y="2889059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24" name="Tětiva 23"/>
          <p:cNvSpPr/>
          <p:nvPr/>
        </p:nvSpPr>
        <p:spPr>
          <a:xfrm rot="6833671">
            <a:off x="1946392" y="2381354"/>
            <a:ext cx="5068726" cy="5191638"/>
          </a:xfrm>
          <a:prstGeom prst="chord">
            <a:avLst>
              <a:gd name="adj1" fmla="val 5816766"/>
              <a:gd name="adj2" fmla="val 12870182"/>
            </a:avLst>
          </a:prstGeom>
          <a:noFill/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2051720" y="3639027"/>
            <a:ext cx="4896544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419872" y="1844824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k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630041" y="2075488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914254" y="2109917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r>
              <a:rPr lang="en-US" sz="3200" b="1" dirty="0" smtClean="0"/>
              <a:t>’</a:t>
            </a:r>
            <a:endParaRPr lang="cs-CZ" sz="3200" b="1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1547664" y="1844824"/>
            <a:ext cx="5760640" cy="411752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1835696" y="1844824"/>
            <a:ext cx="5625008" cy="426992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837790" y="1124745"/>
            <a:ext cx="366058" cy="51845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5874313" y="1124745"/>
            <a:ext cx="190746" cy="54791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53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9" grpId="0"/>
      <p:bldP spid="22" grpId="0"/>
      <p:bldP spid="24" grpId="0" animBg="1"/>
      <p:bldP spid="31" grpId="0"/>
      <p:bldP spid="32" grpId="0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si před konstrukcí trojúhelníku zopakují některé poznatky z kapitoly množiny bodů dané vlastnosti a také základní pojmy z kapitoly trojúhelník, aby při vlastní konstrukci neměli problémy s jejich vzájemnou kombinací při této konstrukci.</a:t>
            </a:r>
          </a:p>
          <a:p>
            <a:pPr marL="0" indent="0">
              <a:buNone/>
            </a:pPr>
            <a:r>
              <a:rPr lang="cs-CZ" smtClean="0"/>
              <a:t>Citace:</a:t>
            </a:r>
          </a:p>
          <a:p>
            <a:r>
              <a:rPr lang="cs-CZ" sz="2400" smtClean="0"/>
              <a:t>Obrázky trojúhelníku dílem autora s výjimkou obrázků na snímku 5 (</a:t>
            </a:r>
            <a:r>
              <a:rPr lang="cs-CZ" sz="2400" smtClean="0">
                <a:hlinkClick r:id="rId2"/>
              </a:rPr>
              <a:t>http</a:t>
            </a:r>
            <a:r>
              <a:rPr lang="cs-CZ" sz="2400">
                <a:hlinkClick r:id="rId2"/>
              </a:rPr>
              <a:t>://</a:t>
            </a:r>
            <a:r>
              <a:rPr lang="cs-CZ" sz="2400" smtClean="0">
                <a:hlinkClick r:id="rId2"/>
              </a:rPr>
              <a:t>www.zsstraz.cz/index.php?a=766</a:t>
            </a:r>
            <a:r>
              <a:rPr lang="cs-CZ" sz="2400" smtClean="0"/>
              <a:t>) a snímku 4 (</a:t>
            </a:r>
            <a:r>
              <a:rPr lang="cs-CZ" sz="2400">
                <a:hlinkClick r:id="rId3"/>
              </a:rPr>
              <a:t>http://upload.wikimedia.org/wikipedia/commons/d/d2/VyskyTrojuhelnika.jpg</a:t>
            </a:r>
            <a:r>
              <a:rPr lang="cs-CZ" sz="240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496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235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systému Office</vt:lpstr>
      <vt:lpstr>NÁZEV ŠKOLY : Základní škola Kolín V., Mnichovická 62 AUTOR : Mgr. JAROSLAVA URBANCOVÁ NÁZEV: VY_32_INOVACE_18_M8 TÉMA : Množiny bodů dané vlastnosti</vt:lpstr>
      <vt:lpstr>NAJDĚME MNOŽINU BODŮ, KTERÉ MAJÍ OD PŘÍMKY STEJNOU VZDÁLENOST.</vt:lpstr>
      <vt:lpstr>NAJDĚME MNOŽINU BODŮ, KTERÉ MAJÍ OD BODU  X  STEJNOU VZDÁLENOST.</vt:lpstr>
      <vt:lpstr>ZOPAKUJME SI, CO JE VÝŠKA TROJÚHELNÍKU.</vt:lpstr>
      <vt:lpstr>ZOPAKUJME SI, CO JE TĚŽNICE TROJÚHELNÍKU.</vt:lpstr>
      <vt:lpstr>Trojúhelník lze sestrojit i z jiných zadání, než jsme byli zvyklí</vt:lpstr>
      <vt:lpstr>Nejprve provedeme náčrt, potom rozbor</vt:lpstr>
      <vt:lpstr>Prezentace aplikace PowerPoint</vt:lpstr>
      <vt:lpstr>Anotace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VY_32_INOVACE_10_M8_VÝRAZY TÉMA : VÝRAZY S PROMĚNNOU ČÍSLO PROJEKTU : 10</dc:title>
  <dc:creator>pc</dc:creator>
  <cp:lastModifiedBy>Aleš Polívka</cp:lastModifiedBy>
  <cp:revision>29</cp:revision>
  <dcterms:created xsi:type="dcterms:W3CDTF">2012-02-28T09:46:09Z</dcterms:created>
  <dcterms:modified xsi:type="dcterms:W3CDTF">2013-11-15T18:51:13Z</dcterms:modified>
</cp:coreProperties>
</file>