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91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123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5558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753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680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989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534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855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392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337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313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449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213F1-1A13-457D-ACAD-5CFB1A3F9F2D}" type="datetimeFigureOut">
              <a:rPr lang="cs-CZ" smtClean="0"/>
              <a:pPr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A3369-AFC0-4741-8E82-5077C8CD41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429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2400" b="1" dirty="0" smtClean="0"/>
              <a:t>NÁZEV ŠKOLY : </a:t>
            </a:r>
            <a:r>
              <a:rPr lang="cs-CZ" sz="2400" b="1" dirty="0"/>
              <a:t>Základní škola Kolín V., Mnichovická 62</a:t>
            </a:r>
            <a:r>
              <a:rPr lang="cs-CZ" sz="2400" b="1" dirty="0" smtClean="0"/>
              <a:t/>
            </a:r>
            <a:br>
              <a:rPr lang="cs-CZ" sz="2400" b="1" dirty="0" smtClean="0"/>
            </a:br>
            <a:r>
              <a:rPr lang="cs-CZ" sz="2400" b="1" dirty="0" smtClean="0"/>
              <a:t>AUTOR : Mgr. JAROSLAVA URBANCOVÁ</a:t>
            </a:r>
            <a:br>
              <a:rPr lang="cs-CZ" sz="2400" b="1" dirty="0" smtClean="0"/>
            </a:br>
            <a:r>
              <a:rPr lang="cs-CZ" sz="2400" b="1" dirty="0" smtClean="0"/>
              <a:t>NÁZEV:</a:t>
            </a:r>
            <a:r>
              <a:rPr lang="cs-CZ" sz="2400" b="1" baseline="0" dirty="0" smtClean="0"/>
              <a:t> VY_32_INOVACE_20_M6</a:t>
            </a:r>
            <a:br>
              <a:rPr lang="cs-CZ" sz="2400" b="1" baseline="0" dirty="0" smtClean="0"/>
            </a:br>
            <a:r>
              <a:rPr lang="cs-CZ" sz="2400" b="1" dirty="0" smtClean="0"/>
              <a:t>TÉMA : Středová souměrnost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453752" y="125673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 </a:t>
            </a:r>
            <a:br>
              <a:rPr lang="cs-CZ" sz="2400" b="1" dirty="0" smtClean="0"/>
            </a:br>
            <a:endParaRPr lang="cs-CZ" sz="2400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115616" y="300241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83637"/>
            <a:ext cx="7111096" cy="137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2"/>
          <p:cNvSpPr txBox="1">
            <a:spLocks noChangeArrowheads="1"/>
          </p:cNvSpPr>
          <p:nvPr/>
        </p:nvSpPr>
        <p:spPr bwMode="auto">
          <a:xfrm>
            <a:off x="212328" y="6237312"/>
            <a:ext cx="8207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tabLst>
                <a:tab pos="6810375" algn="l"/>
              </a:tabLst>
            </a:pPr>
            <a:r>
              <a:rPr lang="cs-CZ" dirty="0"/>
              <a:t>27. </a:t>
            </a:r>
            <a:r>
              <a:rPr lang="cs-CZ" dirty="0" smtClean="0"/>
              <a:t>12</a:t>
            </a:r>
            <a:r>
              <a:rPr lang="cs-CZ" dirty="0"/>
              <a:t>. </a:t>
            </a:r>
            <a:r>
              <a:rPr lang="cs-CZ" smtClean="0"/>
              <a:t>2011</a:t>
            </a:r>
            <a:r>
              <a:rPr lang="cs-CZ" dirty="0"/>
              <a:t>	</a:t>
            </a:r>
            <a:r>
              <a:rPr lang="cs-CZ" dirty="0" smtClean="0"/>
              <a:t>6. </a:t>
            </a:r>
            <a:r>
              <a:rPr lang="cs-CZ" dirty="0"/>
              <a:t>třída</a:t>
            </a:r>
          </a:p>
        </p:txBody>
      </p:sp>
    </p:spTree>
    <p:extLst>
      <p:ext uri="{BB962C8B-B14F-4D97-AF65-F5344CB8AC3E}">
        <p14:creationId xmlns:p14="http://schemas.microsoft.com/office/powerpoint/2010/main" val="19840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345235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8582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Každého hned při použití slov STŘEDOVÁ SOUMĚRNOST napadne, že zná jeden důležitý střed a že je to střed kružnice a ta je docela určitě souměrná.</a:t>
            </a:r>
            <a:endParaRPr lang="cs-CZ" sz="3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2780928"/>
            <a:ext cx="8229600" cy="3345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 smtClean="0"/>
              <a:t>Kružnice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05064"/>
            <a:ext cx="1146658" cy="1806854"/>
          </a:xfrm>
          <a:prstGeom prst="rect">
            <a:avLst/>
          </a:prstGeom>
        </p:spPr>
      </p:pic>
      <p:sp>
        <p:nvSpPr>
          <p:cNvPr id="6" name="Ovál 5"/>
          <p:cNvSpPr/>
          <p:nvPr/>
        </p:nvSpPr>
        <p:spPr>
          <a:xfrm>
            <a:off x="5148064" y="4253955"/>
            <a:ext cx="1872208" cy="187220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97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ásobení 7"/>
          <p:cNvSpPr/>
          <p:nvPr/>
        </p:nvSpPr>
        <p:spPr>
          <a:xfrm>
            <a:off x="4632978" y="2924944"/>
            <a:ext cx="382100" cy="432048"/>
          </a:xfrm>
          <a:prstGeom prst="mathMultiply">
            <a:avLst>
              <a:gd name="adj1" fmla="val 7215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32978" y="3212976"/>
            <a:ext cx="4267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</a:t>
            </a:r>
            <a:endParaRPr lang="cs-CZ" sz="4000" b="1" dirty="0"/>
          </a:p>
        </p:txBody>
      </p:sp>
      <p:sp>
        <p:nvSpPr>
          <p:cNvPr id="10" name="Násobení 9"/>
          <p:cNvSpPr/>
          <p:nvPr/>
        </p:nvSpPr>
        <p:spPr>
          <a:xfrm>
            <a:off x="6840567" y="2232190"/>
            <a:ext cx="382100" cy="432048"/>
          </a:xfrm>
          <a:prstGeom prst="mathMultiply">
            <a:avLst>
              <a:gd name="adj1" fmla="val 7215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40567" y="2520222"/>
            <a:ext cx="4956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A</a:t>
            </a:r>
            <a:endParaRPr lang="cs-CZ" sz="4000" b="1" dirty="0"/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899592" y="1844824"/>
            <a:ext cx="7848872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Výseč 20"/>
          <p:cNvSpPr/>
          <p:nvPr/>
        </p:nvSpPr>
        <p:spPr>
          <a:xfrm>
            <a:off x="2533412" y="999492"/>
            <a:ext cx="4625851" cy="4282951"/>
          </a:xfrm>
          <a:prstGeom prst="pie">
            <a:avLst>
              <a:gd name="adj1" fmla="val 9675996"/>
              <a:gd name="adj2" fmla="val 2051131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Násobení 21"/>
          <p:cNvSpPr/>
          <p:nvPr/>
        </p:nvSpPr>
        <p:spPr>
          <a:xfrm>
            <a:off x="2438631" y="3666524"/>
            <a:ext cx="382100" cy="432048"/>
          </a:xfrm>
          <a:prstGeom prst="mathMultiply">
            <a:avLst>
              <a:gd name="adj1" fmla="val 7215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438631" y="3954556"/>
            <a:ext cx="605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A</a:t>
            </a:r>
            <a:r>
              <a:rPr lang="en-US" sz="4000" b="1" dirty="0" smtClean="0"/>
              <a:t>’</a:t>
            </a:r>
            <a:endParaRPr lang="cs-CZ" sz="4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79512" y="188640"/>
            <a:ext cx="45490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Obraz bodu ve středové</a:t>
            </a:r>
          </a:p>
          <a:p>
            <a:r>
              <a:rPr lang="cs-CZ" sz="3200" dirty="0" smtClean="0"/>
              <a:t>souměrnosti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95893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ásobení 1"/>
          <p:cNvSpPr/>
          <p:nvPr/>
        </p:nvSpPr>
        <p:spPr>
          <a:xfrm>
            <a:off x="7435686" y="1601929"/>
            <a:ext cx="382100" cy="432048"/>
          </a:xfrm>
          <a:prstGeom prst="mathMultiply">
            <a:avLst>
              <a:gd name="adj1" fmla="val 7215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" name="Přímá spojnice 2"/>
          <p:cNvCxnSpPr/>
          <p:nvPr/>
        </p:nvCxnSpPr>
        <p:spPr>
          <a:xfrm>
            <a:off x="5175372" y="991638"/>
            <a:ext cx="2451364" cy="8263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ásobení 3"/>
          <p:cNvSpPr/>
          <p:nvPr/>
        </p:nvSpPr>
        <p:spPr>
          <a:xfrm>
            <a:off x="4984322" y="775614"/>
            <a:ext cx="382100" cy="432048"/>
          </a:xfrm>
          <a:prstGeom prst="mathMultiply">
            <a:avLst>
              <a:gd name="adj1" fmla="val 7215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28610" y="985749"/>
            <a:ext cx="4571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P</a:t>
            </a:r>
            <a:endParaRPr lang="cs-CZ" sz="4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13447" y="2032698"/>
            <a:ext cx="5373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Q</a:t>
            </a:r>
            <a:endParaRPr lang="cs-CZ" sz="4000" b="1" dirty="0"/>
          </a:p>
        </p:txBody>
      </p:sp>
      <p:sp>
        <p:nvSpPr>
          <p:cNvPr id="10" name="Násobení 9"/>
          <p:cNvSpPr/>
          <p:nvPr/>
        </p:nvSpPr>
        <p:spPr>
          <a:xfrm>
            <a:off x="5119356" y="2771301"/>
            <a:ext cx="382100" cy="432048"/>
          </a:xfrm>
          <a:prstGeom prst="mathMultiply">
            <a:avLst>
              <a:gd name="adj1" fmla="val 7215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01456" y="3134742"/>
            <a:ext cx="4267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S</a:t>
            </a:r>
          </a:p>
        </p:txBody>
      </p:sp>
      <p:cxnSp>
        <p:nvCxnSpPr>
          <p:cNvPr id="14" name="Přímá spojnice 13"/>
          <p:cNvCxnSpPr/>
          <p:nvPr/>
        </p:nvCxnSpPr>
        <p:spPr>
          <a:xfrm>
            <a:off x="5119356" y="378278"/>
            <a:ext cx="460756" cy="636309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H="1">
            <a:off x="755576" y="1207662"/>
            <a:ext cx="8064896" cy="40935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Násobení 37"/>
          <p:cNvSpPr/>
          <p:nvPr/>
        </p:nvSpPr>
        <p:spPr>
          <a:xfrm>
            <a:off x="5255400" y="4759371"/>
            <a:ext cx="382100" cy="432048"/>
          </a:xfrm>
          <a:prstGeom prst="mathMultiply">
            <a:avLst>
              <a:gd name="adj1" fmla="val 7215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9" name="Přímá spojnice 38"/>
          <p:cNvCxnSpPr/>
          <p:nvPr/>
        </p:nvCxnSpPr>
        <p:spPr>
          <a:xfrm>
            <a:off x="2995086" y="4149080"/>
            <a:ext cx="2451364" cy="8263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Násobení 39"/>
          <p:cNvSpPr/>
          <p:nvPr/>
        </p:nvSpPr>
        <p:spPr>
          <a:xfrm>
            <a:off x="2804036" y="3933056"/>
            <a:ext cx="382100" cy="432048"/>
          </a:xfrm>
          <a:prstGeom prst="mathMultiply">
            <a:avLst>
              <a:gd name="adj1" fmla="val 7215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548324" y="4143191"/>
            <a:ext cx="6733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Q</a:t>
            </a:r>
            <a:r>
              <a:rPr lang="en-US" sz="4000" b="1" dirty="0" smtClean="0"/>
              <a:t>’</a:t>
            </a:r>
            <a:endParaRPr lang="cs-CZ" sz="40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906708" y="5186104"/>
            <a:ext cx="6015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P</a:t>
            </a:r>
            <a:r>
              <a:rPr lang="en-US" sz="4000" b="1" dirty="0" smtClean="0"/>
              <a:t>’</a:t>
            </a:r>
            <a:endParaRPr lang="cs-CZ" sz="40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179512" y="188640"/>
            <a:ext cx="45490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Obraz </a:t>
            </a:r>
            <a:r>
              <a:rPr lang="cs-CZ" sz="3200" dirty="0"/>
              <a:t>ú</a:t>
            </a:r>
            <a:r>
              <a:rPr lang="cs-CZ" sz="3200" dirty="0" smtClean="0"/>
              <a:t>sečky ve středové</a:t>
            </a:r>
          </a:p>
          <a:p>
            <a:r>
              <a:rPr lang="cs-CZ" sz="3200" dirty="0" smtClean="0"/>
              <a:t>souměrnosti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317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0" grpId="0" animBg="1"/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/>
              <a:t>A stejným způsobem sestrojíme ve středové souměrnosti všechny ostatní geometrické tvary.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Vše bude jednodušší, když si uvědomíme, že středová souměrnost zachovává délky tak, jak jsme se přesvědčili u konstrukce obrazu úsečky ve středové </a:t>
            </a:r>
            <a:r>
              <a:rPr lang="cs-CZ" dirty="0" smtClean="0"/>
              <a:t>souměrnosti.</a:t>
            </a:r>
          </a:p>
          <a:p>
            <a:pPr marL="0" indent="0">
              <a:buNone/>
            </a:pPr>
            <a:r>
              <a:rPr lang="cs-CZ" dirty="0" smtClean="0"/>
              <a:t>Kontrolní otázka : </a:t>
            </a:r>
          </a:p>
          <a:p>
            <a:pPr marL="0" indent="0">
              <a:buNone/>
            </a:pPr>
            <a:r>
              <a:rPr lang="cs-CZ" dirty="0" smtClean="0"/>
              <a:t>Co bude obrazem trojúhelníku ve středové souměrnosti podle středu S?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947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Samozřejmě, že opět shodný trojúhelník.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 teď už je čas, abychom si několik příkladů osové souměrnosti vyzkoušeli.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POZOR NA PŘESNOST!!!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7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288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Úkolem tohoto materiálu je osvojit si postup při konstrukci obrazu ve středové souměrnosti podle středu S. Žáci si také uvědomí, že je třeba přesnosti, aby obraz i vzor byly shodné obrazce.</a:t>
            </a:r>
          </a:p>
          <a:p>
            <a:pPr marL="0" indent="0">
              <a:buNone/>
            </a:pPr>
            <a:r>
              <a:rPr lang="cs-CZ" dirty="0" smtClean="0"/>
              <a:t>Po narýsování je možné použít ke kontrole průsvitku.</a:t>
            </a:r>
          </a:p>
          <a:p>
            <a:pPr marL="0" indent="0">
              <a:buNone/>
            </a:pPr>
            <a:r>
              <a:rPr lang="cs-CZ" sz="4000" b="1" smtClean="0"/>
              <a:t>Citace:</a:t>
            </a:r>
          </a:p>
          <a:p>
            <a:r>
              <a:rPr lang="cs-CZ" smtClean="0"/>
              <a:t>obrázek na 2. snímku z office.microsoft.com</a:t>
            </a:r>
          </a:p>
          <a:p>
            <a:r>
              <a:rPr lang="cs-CZ" smtClean="0"/>
              <a:t>ostatní obrázky dílem autora pomocí tvarů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641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202</Words>
  <Application>Microsoft Office PowerPoint</Application>
  <PresentationFormat>Předvádění na obrazovce (4:3)</PresentationFormat>
  <Paragraphs>34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Calibri</vt:lpstr>
      <vt:lpstr>Motiv systému Office</vt:lpstr>
      <vt:lpstr>NÁZEV ŠKOLY : Základní škola Kolín V., Mnichovická 62 AUTOR : Mgr. JAROSLAVA URBANCOVÁ NÁZEV: VY_32_INOVACE_20_M6 TÉMA : Středová souměrnost </vt:lpstr>
      <vt:lpstr>Prezentace aplikace PowerPoint</vt:lpstr>
      <vt:lpstr>Prezentace aplikace PowerPoint</vt:lpstr>
      <vt:lpstr>Prezentace aplikace PowerPoint</vt:lpstr>
      <vt:lpstr>A stejným způsobem sestrojíme ve středové souměrnosti všechny ostatní geometrické tvary.</vt:lpstr>
      <vt:lpstr>Prezentace aplikace PowerPoint</vt:lpstr>
      <vt:lpstr>ANOTACE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 : ZŠ KOLÍN V., MNICHOVICKÁ 62 AUTOR : Mgr. JAROSLAVA URBANCOVÁ NÁZEV: VY_32_INOVACE_10_M8_VÝRAZY TÉMA : VÝRAZY S PROMĚNNOU ČÍSLO PROJEKTU : 10</dc:title>
  <dc:creator>pc</dc:creator>
  <cp:lastModifiedBy>Aleš Polívka</cp:lastModifiedBy>
  <cp:revision>20</cp:revision>
  <dcterms:created xsi:type="dcterms:W3CDTF">2012-02-28T09:46:09Z</dcterms:created>
  <dcterms:modified xsi:type="dcterms:W3CDTF">2013-11-15T19:07:18Z</dcterms:modified>
</cp:coreProperties>
</file>