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CC"/>
    <a:srgbClr val="5CB5F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8FE591-E869-4CD0-963A-725CEC3A0F73}" type="datetimeFigureOut">
              <a:rPr lang="cs-CZ" smtClean="0"/>
              <a:pPr/>
              <a:t>16.11.2013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FC338-95E5-46A1-B24D-E38A2E5683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7" Type="http://schemas.openxmlformats.org/officeDocument/2006/relationships/image" Target="../media/image10.gi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1800" dirty="0" smtClean="0"/>
              <a:t>    Adresa školy:  ZŠ Třeboň, Na Sadech 375</a:t>
            </a:r>
          </a:p>
          <a:p>
            <a:pPr>
              <a:buNone/>
            </a:pPr>
            <a:r>
              <a:rPr lang="cs-CZ" sz="1800" dirty="0" smtClean="0"/>
              <a:t>    Jméno autora: Mgr. Jana </a:t>
            </a:r>
            <a:r>
              <a:rPr lang="cs-CZ" sz="1800" dirty="0" err="1" smtClean="0"/>
              <a:t>Písaříková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Název: </a:t>
            </a:r>
            <a:r>
              <a:rPr lang="cs-CZ" sz="1800" dirty="0" smtClean="0"/>
              <a:t>VY_32_INOVACE_447 </a:t>
            </a:r>
            <a:r>
              <a:rPr lang="cs-CZ" sz="1800" dirty="0" err="1" smtClean="0"/>
              <a:t>Nj</a:t>
            </a:r>
            <a:r>
              <a:rPr lang="cs-CZ" sz="1800" dirty="0" smtClean="0"/>
              <a:t>/8</a:t>
            </a:r>
            <a:r>
              <a:rPr lang="cs-CZ" sz="1800" b="1" i="1" dirty="0" smtClean="0"/>
              <a:t>      </a:t>
            </a: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Číslo projektu: CZ.1.07/1.4.00/21.3807</a:t>
            </a:r>
          </a:p>
          <a:p>
            <a:pPr>
              <a:buNone/>
            </a:pPr>
            <a:r>
              <a:rPr lang="cs-CZ" sz="1800" dirty="0" smtClean="0"/>
              <a:t>    Téma hodiny: Osobní zájmena</a:t>
            </a:r>
          </a:p>
          <a:p>
            <a:pPr>
              <a:buNone/>
            </a:pPr>
            <a:r>
              <a:rPr lang="cs-CZ" sz="1800" dirty="0" smtClean="0"/>
              <a:t>    Ročník: 8.</a:t>
            </a:r>
          </a:p>
          <a:p>
            <a:pPr>
              <a:buNone/>
            </a:pPr>
            <a:r>
              <a:rPr lang="cs-CZ" sz="1800" dirty="0" smtClean="0"/>
              <a:t>    Klíčová slova: osobní zájmena, doplňování tvarů, překlady, tvorba vět</a:t>
            </a:r>
          </a:p>
          <a:p>
            <a:pPr>
              <a:buNone/>
            </a:pPr>
            <a:r>
              <a:rPr lang="cs-CZ" sz="1800" dirty="0" smtClean="0"/>
              <a:t>    Datum tvorby: 28. 10. 2013</a:t>
            </a:r>
          </a:p>
          <a:p>
            <a:endParaRPr lang="cs-CZ" dirty="0"/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Metodické pokyny: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Tato prezentace je určena žákům 8. ročníku.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Slouží jako doplněk učebnice </a:t>
            </a:r>
            <a:r>
              <a:rPr lang="cs-CZ" i="1" dirty="0" smtClean="0"/>
              <a:t>„</a:t>
            </a:r>
            <a:r>
              <a:rPr lang="cs-CZ" i="1" dirty="0" err="1" smtClean="0"/>
              <a:t>Deutsch</a:t>
            </a:r>
            <a:r>
              <a:rPr lang="cs-CZ" i="1" dirty="0" smtClean="0"/>
              <a:t> </a:t>
            </a:r>
            <a:r>
              <a:rPr lang="cs-CZ" i="1" dirty="0" err="1" smtClean="0"/>
              <a:t>mit</a:t>
            </a:r>
            <a:r>
              <a:rPr lang="cs-CZ" i="1" dirty="0" smtClean="0"/>
              <a:t> Max 2“</a:t>
            </a:r>
            <a:endParaRPr lang="cs-CZ" dirty="0" smtClean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Hlavním gramatickým tématem je skloňování osobních zájmen.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Cílem opakovacích úkolů je procvičení a správné užívání daného gramatického jevu.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Jednotlivá cvičení je možné řešit formou společné i samostatné práce. </a:t>
            </a:r>
            <a:r>
              <a:rPr lang="cs-CZ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Úkol na snímku 7 je konverzačně zaměřen, žáci jej ale mohou vypracovat i písemně.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Osobní zájmena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Skloňování osobních zájmen:</a:t>
            </a:r>
          </a:p>
          <a:p>
            <a:pPr algn="ctr">
              <a:buNone/>
            </a:pP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</a:endParaRPr>
          </a:p>
          <a:p>
            <a:pPr algn="ctr">
              <a:buNone/>
            </a:pP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99594" y="2564904"/>
          <a:ext cx="7416820" cy="20882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1682"/>
                <a:gridCol w="741682"/>
                <a:gridCol w="741682"/>
                <a:gridCol w="741682"/>
                <a:gridCol w="741682"/>
                <a:gridCol w="741682"/>
                <a:gridCol w="741682"/>
                <a:gridCol w="741682"/>
                <a:gridCol w="741682"/>
                <a:gridCol w="741682"/>
              </a:tblGrid>
              <a:tr h="481526">
                <a:tc gridSpan="10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Osobní zájmena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556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 p.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ich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du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er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sie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es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wir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ihr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sie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err="1" smtClean="0"/>
                        <a:t>Sie</a:t>
                      </a:r>
                      <a:endParaRPr lang="cs-CZ" b="1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66CC">
                            <a:tint val="66000"/>
                            <a:satMod val="160000"/>
                          </a:srgbClr>
                        </a:gs>
                        <a:gs pos="50000">
                          <a:srgbClr val="FF66CC">
                            <a:tint val="44500"/>
                            <a:satMod val="160000"/>
                          </a:srgbClr>
                        </a:gs>
                        <a:gs pos="100000">
                          <a:srgbClr val="FF66CC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53556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 p.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mir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dir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ihr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ihm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uns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euch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ihnen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Ihnen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5CB5F2">
                            <a:tint val="66000"/>
                            <a:satMod val="160000"/>
                          </a:srgbClr>
                        </a:gs>
                        <a:gs pos="50000">
                          <a:srgbClr val="5CB5F2">
                            <a:tint val="44500"/>
                            <a:satMod val="160000"/>
                          </a:srgbClr>
                        </a:gs>
                        <a:gs pos="100000">
                          <a:srgbClr val="5CB5F2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  <a:tr h="535569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 p.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mich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dich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ihn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sie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uns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euch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sie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Sie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C000">
                            <a:tint val="66000"/>
                            <a:satMod val="160000"/>
                          </a:srgbClr>
                        </a:gs>
                        <a:gs pos="50000">
                          <a:srgbClr val="FFC000">
                            <a:tint val="44500"/>
                            <a:satMod val="160000"/>
                          </a:srgbClr>
                        </a:gs>
                        <a:gs pos="100000">
                          <a:srgbClr val="FFC000">
                            <a:tint val="23500"/>
                            <a:satMod val="160000"/>
                          </a:srgbClr>
                        </a:gs>
                      </a:gsLst>
                      <a:lin ang="2700000" scaled="1"/>
                      <a:tileRect/>
                    </a:gra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Třetí nebo čtvrtý pád?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3. pád                                   4. pád</a:t>
            </a:r>
            <a:endParaRPr lang="cs-CZ" dirty="0"/>
          </a:p>
        </p:txBody>
      </p:sp>
      <p:sp>
        <p:nvSpPr>
          <p:cNvPr id="5" name="Zkosené hrany 4"/>
          <p:cNvSpPr/>
          <p:nvPr/>
        </p:nvSpPr>
        <p:spPr>
          <a:xfrm>
            <a:off x="1187624" y="2708920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MIR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827584" y="3933056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IHN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1835696" y="5013176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SIE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4355976" y="5013176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IHR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3491880" y="3717032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MICH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3923928" y="2564904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DIR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6516216" y="5013176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IHNEN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5940152" y="3933056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DICH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6516216" y="2708920"/>
            <a:ext cx="1584176" cy="648072"/>
          </a:xfrm>
          <a:prstGeom prst="bevel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IHM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907704" y="1772816"/>
            <a:ext cx="360040" cy="36004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012160" y="1772816"/>
            <a:ext cx="360040" cy="360040"/>
          </a:xfrm>
          <a:prstGeom prst="ellipse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EE058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EE058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EE058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EE058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Najděte vhodný překlad: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971600" y="1916832"/>
            <a:ext cx="2232248" cy="576064"/>
          </a:xfrm>
          <a:prstGeom prst="homePlat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 tebe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 flipH="1">
            <a:off x="5940152" y="1844824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</a:t>
            </a:r>
            <a:r>
              <a:rPr lang="cs-CZ" sz="2800" b="1" dirty="0" err="1" smtClean="0">
                <a:solidFill>
                  <a:schemeClr val="tx1"/>
                </a:solidFill>
                <a:latin typeface="Calibri"/>
              </a:rPr>
              <a:t>ür</a:t>
            </a:r>
            <a:r>
              <a:rPr lang="cs-CZ" sz="2800" b="1" dirty="0" smtClean="0">
                <a:solidFill>
                  <a:schemeClr val="tx1"/>
                </a:solidFill>
                <a:latin typeface="Calibri"/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  <a:latin typeface="Calibri"/>
              </a:rPr>
              <a:t>sie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971600" y="2780928"/>
            <a:ext cx="2232248" cy="576064"/>
          </a:xfrm>
          <a:prstGeom prst="homePlate">
            <a:avLst/>
          </a:prstGeom>
          <a:solidFill>
            <a:srgbClr val="FFFF00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 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971600" y="3573016"/>
            <a:ext cx="2232248" cy="576064"/>
          </a:xfrm>
          <a:prstGeom prst="homePlate">
            <a:avLst/>
          </a:prstGeom>
          <a:solidFill>
            <a:srgbClr val="92D050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 nás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971600" y="4365104"/>
            <a:ext cx="2232248" cy="576064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 mě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971600" y="5157192"/>
            <a:ext cx="2232248" cy="576064"/>
          </a:xfrm>
          <a:prstGeom prst="homePlate">
            <a:avLst/>
          </a:prstGeom>
          <a:solidFill>
            <a:schemeClr val="accent6">
              <a:lumMod val="75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pro vás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5940152" y="2708920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für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euch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5940152" y="3501008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für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dich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flipH="1">
            <a:off x="5940152" y="4293096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für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uns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 flipH="1">
            <a:off x="5940152" y="5085184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für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mich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standard\AppData\Local\Microsoft\Windows\Temporary Internet Files\Content.IE5\J25ATIDM\MC90036126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996952"/>
            <a:ext cx="2016224" cy="1601444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2A82E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CFD11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4AE335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D7371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86B26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Najděte vhodný překlad: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Pětiúhelník 4"/>
          <p:cNvSpPr/>
          <p:nvPr/>
        </p:nvSpPr>
        <p:spPr>
          <a:xfrm>
            <a:off x="971600" y="1916832"/>
            <a:ext cx="2232248" cy="576064"/>
          </a:xfrm>
          <a:prstGeom prst="homePlate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ním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971600" y="2708920"/>
            <a:ext cx="2232248" cy="576064"/>
          </a:xfrm>
          <a:prstGeom prst="homePlate">
            <a:avLst/>
          </a:prstGeom>
          <a:solidFill>
            <a:srgbClr val="FFFF00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tebou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971600" y="3501008"/>
            <a:ext cx="2232248" cy="576064"/>
          </a:xfrm>
          <a:prstGeom prst="homePlate">
            <a:avLst/>
          </a:prstGeom>
          <a:solidFill>
            <a:srgbClr val="00B050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se mnou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971600" y="4365104"/>
            <a:ext cx="2232248" cy="576064"/>
          </a:xfrm>
          <a:prstGeom prst="homePlate">
            <a:avLst/>
          </a:prstGeom>
          <a:solidFill>
            <a:srgbClr val="FF66CC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ní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971600" y="5157192"/>
            <a:ext cx="2232248" cy="576064"/>
          </a:xfrm>
          <a:prstGeom prst="homePlate">
            <a:avLst/>
          </a:prstGeom>
          <a:solidFill>
            <a:schemeClr val="accent6">
              <a:lumMod val="75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 nimi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 flipH="1">
            <a:off x="5940152" y="1988840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ihr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 flipH="1">
            <a:off x="5940152" y="2780928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mir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 flipH="1">
            <a:off x="5940152" y="3645024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ihnen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 flipH="1">
            <a:off x="5940152" y="4437112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ihm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 flipH="1">
            <a:off x="5940152" y="5229200"/>
            <a:ext cx="2232248" cy="576064"/>
          </a:xfrm>
          <a:prstGeom prst="homePlate">
            <a:avLst/>
          </a:prstGeom>
          <a:solidFill>
            <a:schemeClr val="bg1"/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mit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dir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tandard\AppData\Local\Microsoft\Windows\Temporary Internet Files\Content.IE5\2J34JFU8\MC9000786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060848"/>
            <a:ext cx="1003851" cy="30472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CFD11"/>
                                      </p:to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37AB53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C50CB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55C37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Tvořte věty podle vzoru: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ctr">
              <a:buNone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Das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Buch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ist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von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dir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</a:rPr>
              <a:t>f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latin typeface="Calibri"/>
              </a:rPr>
              <a:t>ür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latin typeface="Calibri"/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latin typeface="Calibri"/>
              </a:rPr>
              <a:t>uns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rgbClr val="7030A0"/>
                </a:solidFill>
                <a:latin typeface="Calibri"/>
              </a:rPr>
              <a:t>.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rgbClr val="7030A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2348880"/>
          <a:ext cx="6336702" cy="3456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6117"/>
                <a:gridCol w="1056117"/>
                <a:gridCol w="1056117"/>
                <a:gridCol w="1056117"/>
                <a:gridCol w="1056117"/>
                <a:gridCol w="1056117"/>
              </a:tblGrid>
              <a:tr h="7767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         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f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Calibri"/>
                        </a:rPr>
                        <a:t>ür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Calibri"/>
                      </a:endParaRPr>
                    </a:p>
                    <a:p>
                      <a:r>
                        <a:rPr lang="cs-CZ" dirty="0" err="1" smtClean="0">
                          <a:solidFill>
                            <a:schemeClr val="tx1"/>
                          </a:solidFill>
                          <a:latin typeface="Calibri"/>
                        </a:rPr>
                        <a:t>von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err="1" smtClean="0">
                          <a:solidFill>
                            <a:schemeClr val="tx1"/>
                          </a:solidFill>
                        </a:rPr>
                        <a:t>du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err="1" smtClean="0">
                          <a:solidFill>
                            <a:schemeClr val="tx1"/>
                          </a:solidFill>
                        </a:rPr>
                        <a:t>er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err="1" smtClean="0">
                          <a:solidFill>
                            <a:schemeClr val="tx1"/>
                          </a:solidFill>
                        </a:rPr>
                        <a:t>wir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err="1" smtClean="0">
                          <a:solidFill>
                            <a:schemeClr val="tx1"/>
                          </a:solidFill>
                        </a:rPr>
                        <a:t>ihr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err="1" smtClean="0">
                          <a:solidFill>
                            <a:schemeClr val="tx1"/>
                          </a:solidFill>
                        </a:rPr>
                        <a:t>ich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669915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err="1" smtClean="0"/>
                        <a:t>du</a:t>
                      </a:r>
                      <a:endParaRPr lang="cs-CZ" sz="2400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69915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err="1" smtClean="0"/>
                        <a:t>er</a:t>
                      </a:r>
                      <a:endParaRPr lang="cs-CZ" sz="2400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69915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err="1" smtClean="0"/>
                        <a:t>wir</a:t>
                      </a:r>
                      <a:endParaRPr lang="cs-CZ" sz="2400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669915">
                <a:tc>
                  <a:txBody>
                    <a:bodyPr/>
                    <a:lstStyle/>
                    <a:p>
                      <a:pPr algn="ctr"/>
                      <a:r>
                        <a:rPr lang="cs-CZ" sz="2400" b="1" i="1" dirty="0" err="1" smtClean="0"/>
                        <a:t>ihr</a:t>
                      </a:r>
                      <a:endParaRPr lang="cs-CZ" sz="2400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ovací čára 7"/>
          <p:cNvCxnSpPr/>
          <p:nvPr/>
        </p:nvCxnSpPr>
        <p:spPr>
          <a:xfrm>
            <a:off x="1475656" y="2348880"/>
            <a:ext cx="1080120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0" name="Picture 2" descr="C:\Users\standard\AppData\Local\Microsoft\Windows\Temporary Internet Files\Content.IE5\2J34JFU8\MM90039571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3212976"/>
            <a:ext cx="612485" cy="505966"/>
          </a:xfrm>
          <a:prstGeom prst="rect">
            <a:avLst/>
          </a:prstGeom>
          <a:noFill/>
        </p:spPr>
      </p:pic>
      <p:pic>
        <p:nvPicPr>
          <p:cNvPr id="11" name="Picture 2" descr="C:\Users\standard\AppData\Local\Microsoft\Windows\Temporary Internet Files\Content.IE5\2J34JFU8\MM90039571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3861048"/>
            <a:ext cx="612485" cy="505966"/>
          </a:xfrm>
          <a:prstGeom prst="rect">
            <a:avLst/>
          </a:prstGeom>
          <a:noFill/>
        </p:spPr>
      </p:pic>
      <p:pic>
        <p:nvPicPr>
          <p:cNvPr id="12" name="Picture 2" descr="C:\Users\standard\AppData\Local\Microsoft\Windows\Temporary Internet Files\Content.IE5\2J34JFU8\MM90039571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157192"/>
            <a:ext cx="612485" cy="505966"/>
          </a:xfrm>
          <a:prstGeom prst="rect">
            <a:avLst/>
          </a:prstGeom>
          <a:noFill/>
        </p:spPr>
      </p:pic>
      <p:pic>
        <p:nvPicPr>
          <p:cNvPr id="2052" name="Picture 4" descr="C:\Users\standard\AppData\Local\Microsoft\Windows\Temporary Internet Files\Content.IE5\GIR7FVX9\MP900448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861048"/>
            <a:ext cx="526512" cy="518969"/>
          </a:xfrm>
          <a:prstGeom prst="rect">
            <a:avLst/>
          </a:prstGeom>
          <a:noFill/>
        </p:spPr>
      </p:pic>
      <p:pic>
        <p:nvPicPr>
          <p:cNvPr id="15" name="Picture 4" descr="C:\Users\standard\AppData\Local\Microsoft\Windows\Temporary Internet Files\Content.IE5\GIR7FVX9\MP900448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3212976"/>
            <a:ext cx="526512" cy="518969"/>
          </a:xfrm>
          <a:prstGeom prst="rect">
            <a:avLst/>
          </a:prstGeom>
          <a:noFill/>
        </p:spPr>
      </p:pic>
      <p:pic>
        <p:nvPicPr>
          <p:cNvPr id="16" name="Picture 4" descr="C:\Users\standard\AppData\Local\Microsoft\Windows\Temporary Internet Files\Content.IE5\GIR7FVX9\MP900448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5229200"/>
            <a:ext cx="526512" cy="518969"/>
          </a:xfrm>
          <a:prstGeom prst="rect">
            <a:avLst/>
          </a:prstGeom>
          <a:noFill/>
        </p:spPr>
      </p:pic>
      <p:pic>
        <p:nvPicPr>
          <p:cNvPr id="2053" name="Picture 5" descr="C:\Users\standard\AppData\Local\Microsoft\Windows\Temporary Internet Files\Content.IE5\GIR7FVX9\MC900439835[1].png"/>
          <p:cNvPicPr>
            <a:picLocks noChangeAspect="1" noChangeArrowheads="1"/>
          </p:cNvPicPr>
          <p:nvPr/>
        </p:nvPicPr>
        <p:blipFill>
          <a:blip r:embed="rId5" cstate="print"/>
          <a:srcRect l="16998" r="16600"/>
          <a:stretch>
            <a:fillRect/>
          </a:stretch>
        </p:blipFill>
        <p:spPr bwMode="auto">
          <a:xfrm rot="16438991">
            <a:off x="3903601" y="4493785"/>
            <a:ext cx="432620" cy="651520"/>
          </a:xfrm>
          <a:prstGeom prst="rect">
            <a:avLst/>
          </a:prstGeom>
          <a:noFill/>
        </p:spPr>
      </p:pic>
      <p:pic>
        <p:nvPicPr>
          <p:cNvPr id="18" name="Picture 5" descr="C:\Users\standard\AppData\Local\Microsoft\Windows\Temporary Internet Files\Content.IE5\GIR7FVX9\MC900439835[1].png"/>
          <p:cNvPicPr>
            <a:picLocks noChangeAspect="1" noChangeArrowheads="1"/>
          </p:cNvPicPr>
          <p:nvPr/>
        </p:nvPicPr>
        <p:blipFill>
          <a:blip r:embed="rId5" cstate="print"/>
          <a:srcRect l="16998" r="16600"/>
          <a:stretch>
            <a:fillRect/>
          </a:stretch>
        </p:blipFill>
        <p:spPr bwMode="auto">
          <a:xfrm rot="16438991">
            <a:off x="4911713" y="5141855"/>
            <a:ext cx="432620" cy="651520"/>
          </a:xfrm>
          <a:prstGeom prst="rect">
            <a:avLst/>
          </a:prstGeom>
          <a:noFill/>
        </p:spPr>
      </p:pic>
      <p:pic>
        <p:nvPicPr>
          <p:cNvPr id="19" name="Picture 5" descr="C:\Users\standard\AppData\Local\Microsoft\Windows\Temporary Internet Files\Content.IE5\GIR7FVX9\MC900439835[1].png"/>
          <p:cNvPicPr>
            <a:picLocks noChangeAspect="1" noChangeArrowheads="1"/>
          </p:cNvPicPr>
          <p:nvPr/>
        </p:nvPicPr>
        <p:blipFill>
          <a:blip r:embed="rId5" cstate="print"/>
          <a:srcRect l="16998" r="16600"/>
          <a:stretch>
            <a:fillRect/>
          </a:stretch>
        </p:blipFill>
        <p:spPr bwMode="auto">
          <a:xfrm rot="16438991">
            <a:off x="7143960" y="3845712"/>
            <a:ext cx="432620" cy="651520"/>
          </a:xfrm>
          <a:prstGeom prst="rect">
            <a:avLst/>
          </a:prstGeom>
          <a:noFill/>
        </p:spPr>
      </p:pic>
      <p:pic>
        <p:nvPicPr>
          <p:cNvPr id="2054" name="Picture 6" descr="C:\Users\standard\AppData\Local\Microsoft\Windows\Temporary Internet Files\Content.IE5\J25ATIDM\MM91000115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3" y="3140968"/>
            <a:ext cx="504056" cy="616068"/>
          </a:xfrm>
          <a:prstGeom prst="rect">
            <a:avLst/>
          </a:prstGeom>
          <a:noFill/>
        </p:spPr>
      </p:pic>
      <p:pic>
        <p:nvPicPr>
          <p:cNvPr id="21" name="Picture 6" descr="C:\Users\standard\AppData\Local\Microsoft\Windows\Temporary Internet Files\Content.IE5\J25ATIDM\MM910001151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4509120"/>
            <a:ext cx="504056" cy="616068"/>
          </a:xfrm>
          <a:prstGeom prst="rect">
            <a:avLst/>
          </a:prstGeom>
          <a:noFill/>
        </p:spPr>
      </p:pic>
      <p:pic>
        <p:nvPicPr>
          <p:cNvPr id="2057" name="Picture 9" descr="C:\Users\standard\AppData\Local\Microsoft\Windows\Temporary Internet Files\Content.IE5\J25ATIDM\MM900282864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20272" y="3212976"/>
            <a:ext cx="539304" cy="565295"/>
          </a:xfrm>
          <a:prstGeom prst="rect">
            <a:avLst/>
          </a:prstGeom>
          <a:noFill/>
        </p:spPr>
      </p:pic>
      <p:pic>
        <p:nvPicPr>
          <p:cNvPr id="27" name="Picture 9" descr="C:\Users\standard\AppData\Local\Microsoft\Windows\Temporary Internet Files\Content.IE5\J25ATIDM\MM900282864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51920" y="5229200"/>
            <a:ext cx="539304" cy="565295"/>
          </a:xfrm>
          <a:prstGeom prst="rect">
            <a:avLst/>
          </a:prstGeom>
          <a:noFill/>
        </p:spPr>
      </p:pic>
      <p:pic>
        <p:nvPicPr>
          <p:cNvPr id="28" name="Picture 9" descr="C:\Users\standard\AppData\Local\Microsoft\Windows\Temporary Internet Files\Content.IE5\J25ATIDM\MM900282864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3861048"/>
            <a:ext cx="539304" cy="565295"/>
          </a:xfrm>
          <a:prstGeom prst="rect">
            <a:avLst/>
          </a:prstGeom>
          <a:noFill/>
        </p:spPr>
      </p:pic>
      <p:pic>
        <p:nvPicPr>
          <p:cNvPr id="29" name="Picture 4" descr="C:\Users\standard\AppData\Local\Microsoft\Windows\Temporary Internet Files\Content.IE5\GIR7FVX9\MP90044855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581128"/>
            <a:ext cx="526512" cy="5189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Der </a:t>
            </a:r>
            <a:r>
              <a:rPr lang="cs-CZ" sz="2800" dirty="0" err="1" smtClean="0"/>
              <a:t>Ball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dir</a:t>
            </a:r>
            <a:r>
              <a:rPr lang="cs-CZ" sz="2800" dirty="0" smtClean="0"/>
              <a:t> </a:t>
            </a:r>
            <a:r>
              <a:rPr lang="cs-CZ" sz="2800" dirty="0" err="1" smtClean="0"/>
              <a:t>f</a:t>
            </a:r>
            <a:r>
              <a:rPr lang="cs-CZ" sz="2800" dirty="0" err="1" smtClean="0">
                <a:latin typeface="Calibri"/>
              </a:rPr>
              <a:t>ür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ihn</a:t>
            </a:r>
            <a:r>
              <a:rPr lang="cs-CZ" sz="2800" dirty="0" smtClean="0">
                <a:latin typeface="Calibri"/>
              </a:rPr>
              <a:t>, </a:t>
            </a:r>
            <a:r>
              <a:rPr lang="cs-CZ" sz="2800" dirty="0" err="1" smtClean="0">
                <a:latin typeface="Calibri"/>
              </a:rPr>
              <a:t>von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ihm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Buch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dir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ihm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Der </a:t>
            </a:r>
            <a:r>
              <a:rPr lang="cs-CZ" sz="2800" dirty="0" err="1" smtClean="0"/>
              <a:t>Teddy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dir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Die </a:t>
            </a:r>
            <a:r>
              <a:rPr lang="cs-CZ" sz="2800" dirty="0" err="1" smtClean="0"/>
              <a:t>Torte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dir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ihm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dich</a:t>
            </a:r>
            <a:r>
              <a:rPr lang="cs-CZ" sz="2800" dirty="0" smtClean="0"/>
              <a:t>.</a:t>
            </a:r>
          </a:p>
          <a:p>
            <a:r>
              <a:rPr lang="cs-CZ" sz="2800" dirty="0" err="1" smtClean="0"/>
              <a:t>Das</a:t>
            </a:r>
            <a:r>
              <a:rPr lang="cs-CZ" sz="2800" dirty="0" smtClean="0"/>
              <a:t> </a:t>
            </a:r>
            <a:r>
              <a:rPr lang="cs-CZ" sz="2800" dirty="0" err="1" smtClean="0"/>
              <a:t>Handy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ihm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mich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ihn</a:t>
            </a:r>
            <a:r>
              <a:rPr lang="cs-CZ" sz="2800" dirty="0" smtClean="0"/>
              <a:t>, </a:t>
            </a:r>
            <a:r>
              <a:rPr lang="cs-CZ" sz="2800" dirty="0" err="1" smtClean="0"/>
              <a:t>von</a:t>
            </a:r>
            <a:r>
              <a:rPr lang="cs-CZ" sz="2800" dirty="0" smtClean="0"/>
              <a:t> </a:t>
            </a:r>
            <a:r>
              <a:rPr lang="cs-CZ" sz="2800" dirty="0" err="1" smtClean="0"/>
              <a:t>euch</a:t>
            </a:r>
            <a:r>
              <a:rPr lang="cs-CZ" sz="2800" dirty="0" smtClean="0"/>
              <a:t> </a:t>
            </a:r>
            <a:r>
              <a:rPr lang="cs-CZ" sz="2800" dirty="0" err="1" smtClean="0"/>
              <a:t>für</a:t>
            </a:r>
            <a:r>
              <a:rPr lang="cs-CZ" sz="2800" dirty="0" smtClean="0"/>
              <a:t> </a:t>
            </a:r>
            <a:r>
              <a:rPr lang="cs-CZ" sz="2800" dirty="0" err="1" smtClean="0"/>
              <a:t>uns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Doplňte ve správném tvaru: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Der </a:t>
            </a:r>
            <a:r>
              <a:rPr lang="cs-CZ" dirty="0" err="1" smtClean="0"/>
              <a:t>Brief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</a:t>
            </a:r>
            <a:r>
              <a:rPr lang="cs-CZ" dirty="0" err="1" smtClean="0"/>
              <a:t>f</a:t>
            </a:r>
            <a:r>
              <a:rPr lang="cs-CZ" dirty="0" err="1" smtClean="0">
                <a:latin typeface="Calibri"/>
              </a:rPr>
              <a:t>ür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dich</a:t>
            </a:r>
            <a:r>
              <a:rPr lang="cs-CZ" dirty="0" smtClean="0">
                <a:latin typeface="Calibri"/>
              </a:rPr>
              <a:t>  .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DU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Tom </a:t>
            </a:r>
            <a:r>
              <a:rPr lang="cs-CZ" dirty="0" err="1" smtClean="0"/>
              <a:t>schl</a:t>
            </a:r>
            <a:r>
              <a:rPr lang="cs-CZ" dirty="0" err="1" smtClean="0">
                <a:latin typeface="Calibri"/>
              </a:rPr>
              <a:t>äft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heute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bei</a:t>
            </a:r>
            <a:r>
              <a:rPr lang="cs-CZ" dirty="0" smtClean="0">
                <a:latin typeface="Calibri"/>
              </a:rPr>
              <a:t>  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uns</a:t>
            </a:r>
            <a:r>
              <a:rPr lang="cs-CZ" dirty="0" smtClean="0">
                <a:latin typeface="Calibri"/>
              </a:rPr>
              <a:t>  . 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WIR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gehe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mit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ihm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atin typeface="Calibri"/>
              </a:rPr>
              <a:t>ins</a:t>
            </a:r>
            <a:r>
              <a:rPr lang="cs-CZ" dirty="0" smtClean="0">
                <a:latin typeface="Calibri"/>
              </a:rPr>
              <a:t> Kino.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ER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>
                <a:latin typeface="Calibri"/>
              </a:rPr>
              <a:t>Wir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sitzen</a:t>
            </a:r>
            <a:r>
              <a:rPr lang="cs-CZ" dirty="0" smtClean="0">
                <a:latin typeface="Calibri"/>
              </a:rPr>
              <a:t> vor 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euch</a:t>
            </a:r>
            <a:r>
              <a:rPr lang="cs-CZ" dirty="0" smtClean="0">
                <a:latin typeface="Calibri"/>
              </a:rPr>
              <a:t> . 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IHR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>
                <a:latin typeface="Calibri"/>
              </a:rPr>
              <a:t>Am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Abend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spielen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wir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gegen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sie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  </a:t>
            </a:r>
            <a:r>
              <a:rPr lang="cs-CZ" dirty="0" smtClean="0">
                <a:latin typeface="Calibri"/>
              </a:rPr>
              <a:t>. 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SIE (ona)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sehe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ihn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   </a:t>
            </a:r>
            <a:r>
              <a:rPr lang="cs-CZ" dirty="0" err="1" smtClean="0">
                <a:latin typeface="Calibri"/>
              </a:rPr>
              <a:t>im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Garten</a:t>
            </a:r>
            <a:r>
              <a:rPr lang="cs-CZ" dirty="0" smtClean="0">
                <a:latin typeface="Calibri"/>
              </a:rPr>
              <a:t>.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ER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helfe</a:t>
            </a:r>
            <a:r>
              <a:rPr lang="cs-CZ" dirty="0" smtClean="0">
                <a:latin typeface="Calibri"/>
              </a:rPr>
              <a:t>  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6">
                    <a:lumMod val="75000"/>
                  </a:schemeClr>
                </a:solidFill>
                <a:latin typeface="Calibri"/>
              </a:rPr>
              <a:t>ihnen</a:t>
            </a:r>
            <a:r>
              <a:rPr lang="cs-CZ" dirty="0" smtClean="0">
                <a:latin typeface="Calibri"/>
              </a:rPr>
              <a:t>  in der </a:t>
            </a:r>
            <a:r>
              <a:rPr lang="cs-CZ" dirty="0" err="1" smtClean="0">
                <a:latin typeface="Calibri"/>
              </a:rPr>
              <a:t>Garage</a:t>
            </a:r>
            <a:r>
              <a:rPr lang="cs-CZ" dirty="0" smtClean="0">
                <a:latin typeface="Calibri"/>
              </a:rPr>
              <a:t>.  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SIE (oni)</a:t>
            </a:r>
            <a:endParaRPr lang="cs-CZ" dirty="0">
              <a:ln>
                <a:solidFill>
                  <a:sysClr val="windowText" lastClr="000000"/>
                </a:solidFill>
              </a:ln>
              <a:solidFill>
                <a:schemeClr val="accent2"/>
              </a:solidFill>
            </a:endParaRPr>
          </a:p>
        </p:txBody>
      </p:sp>
      <p:sp>
        <p:nvSpPr>
          <p:cNvPr id="4" name="Obdélník se zakulaceným příčným rohem 3"/>
          <p:cNvSpPr/>
          <p:nvPr/>
        </p:nvSpPr>
        <p:spPr>
          <a:xfrm>
            <a:off x="4644008" y="1700808"/>
            <a:ext cx="936104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2483768" y="4581128"/>
            <a:ext cx="864096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2699792" y="5157192"/>
            <a:ext cx="1008112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3275856" y="2852936"/>
            <a:ext cx="855712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3563888" y="3429000"/>
            <a:ext cx="847328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5868144" y="4005064"/>
            <a:ext cx="792088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bdélník se zakulaceným příčným rohem 9"/>
          <p:cNvSpPr/>
          <p:nvPr/>
        </p:nvSpPr>
        <p:spPr>
          <a:xfrm>
            <a:off x="4860032" y="2276872"/>
            <a:ext cx="783704" cy="432048"/>
          </a:xfrm>
          <a:prstGeom prst="round2DiagRect">
            <a:avLst/>
          </a:prstGeom>
          <a:ln>
            <a:solidFill>
              <a:srgbClr val="7030A0"/>
            </a:solidFill>
          </a:ln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cap="all" dirty="0" smtClean="0">
                <a:ln w="9000" cmpd="sng">
                  <a:solidFill>
                    <a:sysClr val="windowText" lastClr="00000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Zdroje:</a:t>
            </a:r>
            <a:endParaRPr lang="cs-CZ" b="1" cap="all" dirty="0">
              <a:ln w="9000" cmpd="sng">
                <a:solidFill>
                  <a:sysClr val="windowText" lastClr="00000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rgbClr val="7030A0"/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Obrázky byly použity ze serveru společnosti Microsoft </a:t>
            </a:r>
          </a:p>
          <a:p>
            <a:pPr>
              <a:buNone/>
            </a:pPr>
            <a:r>
              <a:rPr lang="cs-CZ" sz="2400" dirty="0" smtClean="0"/>
              <a:t>    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456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Metodické pokyny:</vt:lpstr>
      <vt:lpstr>Osobní zájmena</vt:lpstr>
      <vt:lpstr>Třetí nebo čtvrtý pád?</vt:lpstr>
      <vt:lpstr>Najděte vhodný překlad:</vt:lpstr>
      <vt:lpstr>Najděte vhodný překlad:</vt:lpstr>
      <vt:lpstr>Tvořte věty podle vzoru:</vt:lpstr>
      <vt:lpstr>Řešení:</vt:lpstr>
      <vt:lpstr>Doplňte ve správném tvaru: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standard</cp:lastModifiedBy>
  <cp:revision>19</cp:revision>
  <dcterms:created xsi:type="dcterms:W3CDTF">2013-10-28T13:14:35Z</dcterms:created>
  <dcterms:modified xsi:type="dcterms:W3CDTF">2013-11-16T11:20:02Z</dcterms:modified>
</cp:coreProperties>
</file>