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70" r:id="rId3"/>
    <p:sldId id="256" r:id="rId4"/>
    <p:sldId id="257" r:id="rId5"/>
    <p:sldId id="258" r:id="rId6"/>
    <p:sldId id="259" r:id="rId7"/>
    <p:sldId id="267" r:id="rId8"/>
    <p:sldId id="268" r:id="rId9"/>
    <p:sldId id="265" r:id="rId10"/>
    <p:sldId id="261" r:id="rId11"/>
    <p:sldId id="266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854" y="-13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E18578-E6FC-4AA0-8E29-252F9716E50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E8E34B-3B10-44CF-93E3-EDA5FE0F3D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163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E8E34B-3B10-44CF-93E3-EDA5FE0F3D5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E8E34B-3B10-44CF-93E3-EDA5FE0F3D5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1A595CA-65BE-4465-AADD-C96C22C702F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1F2DFB-D22A-4943-BE59-4FC89125067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28529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4983116"/>
              </p:ext>
            </p:extLst>
          </p:nvPr>
        </p:nvGraphicFramePr>
        <p:xfrm>
          <a:off x="251520" y="3645024"/>
          <a:ext cx="8568952" cy="212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84476"/>
                <a:gridCol w="42844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škola J. E. Purkyně a Základní umělecká škola Libochovice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Mgr. Markéta Beránková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VY_32_INOVACE_18_M-NEROVNICE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Nerovnice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CZ.1.07/1.4.00/212803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94" t="41548" r="16818" b="18395"/>
          <a:stretch/>
        </p:blipFill>
        <p:spPr bwMode="auto">
          <a:xfrm>
            <a:off x="755576" y="692696"/>
            <a:ext cx="7776864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1426711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 rot="695622">
            <a:off x="1062824" y="951336"/>
            <a:ext cx="7272808" cy="5229200"/>
          </a:xfrm>
          <a:prstGeom prst="cloudCallout">
            <a:avLst>
              <a:gd name="adj1" fmla="val -38773"/>
              <a:gd name="adj2" fmla="val 53620"/>
            </a:avLst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060848"/>
            <a:ext cx="504056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Myslím si číslo … Toto číslo je větší než 65 a menší než 77.</a:t>
            </a:r>
            <a:endParaRPr lang="cs-CZ" sz="4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7200" dirty="0" smtClean="0"/>
          </a:p>
          <a:p>
            <a:pPr algn="ctr">
              <a:buNone/>
            </a:pPr>
            <a:endParaRPr lang="cs-CZ" sz="1600" dirty="0" smtClean="0"/>
          </a:p>
          <a:p>
            <a:pPr algn="ctr">
              <a:buNone/>
            </a:pPr>
            <a:r>
              <a:rPr lang="cs-CZ" sz="7200" dirty="0" smtClean="0"/>
              <a:t>65 &lt; ? &lt; 77</a:t>
            </a:r>
            <a:endParaRPr lang="cs-CZ" sz="72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11560" y="3645024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755576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956376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283968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5577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15617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331640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97971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508104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86003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63589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05983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738031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732240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39552" y="378904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65       66       67     68     69      70        71      72        73       74       75       76      77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467544" y="1196752"/>
            <a:ext cx="8208912" cy="5112568"/>
          </a:xfrm>
          <a:prstGeom prst="wedgeEllipseCallout">
            <a:avLst>
              <a:gd name="adj1" fmla="val -44968"/>
              <a:gd name="adj2" fmla="val 52440"/>
            </a:avLst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1844824"/>
            <a:ext cx="619268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Místo otazníku použijeme malé písmenko abecedy</a:t>
            </a:r>
          </a:p>
          <a:p>
            <a:pPr algn="ctr"/>
            <a:r>
              <a:rPr lang="cs-CZ" sz="4400" dirty="0" smtClean="0">
                <a:latin typeface="Calibri"/>
              </a:rPr>
              <a:t>→ </a:t>
            </a:r>
            <a:r>
              <a:rPr lang="cs-CZ" sz="4400" dirty="0" smtClean="0">
                <a:latin typeface="Constantia" pitchFamily="18" charset="0"/>
              </a:rPr>
              <a:t>máme nerovnici</a:t>
            </a:r>
          </a:p>
          <a:p>
            <a:pPr algn="ctr"/>
            <a:r>
              <a:rPr lang="cs-CZ" sz="5400" b="1" dirty="0" smtClean="0">
                <a:latin typeface="Constantia" pitchFamily="18" charset="0"/>
              </a:rPr>
              <a:t>65</a:t>
            </a:r>
            <a:r>
              <a:rPr lang="cs-CZ" sz="5400" b="1" dirty="0" smtClean="0"/>
              <a:t> &lt;</a:t>
            </a:r>
            <a:r>
              <a:rPr lang="cs-CZ" sz="5400" b="1" dirty="0" smtClean="0">
                <a:latin typeface="Constantia" pitchFamily="18" charset="0"/>
              </a:rPr>
              <a:t> a </a:t>
            </a:r>
            <a:r>
              <a:rPr lang="cs-CZ" sz="5400" b="1" dirty="0" smtClean="0"/>
              <a:t>&lt; 77</a:t>
            </a:r>
            <a:endParaRPr lang="cs-CZ" sz="5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467544" y="1196752"/>
            <a:ext cx="8208912" cy="5112568"/>
          </a:xfrm>
          <a:prstGeom prst="wedgeEllipseCallout">
            <a:avLst>
              <a:gd name="adj1" fmla="val -44968"/>
              <a:gd name="adj2" fmla="val 52440"/>
            </a:avLst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1988840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Zápis si můžeme rozložit na dvě nerovnice:</a:t>
            </a:r>
          </a:p>
          <a:p>
            <a:pPr algn="ctr"/>
            <a:endParaRPr lang="cs-CZ" sz="4400" b="1" dirty="0"/>
          </a:p>
          <a:p>
            <a:pPr algn="ctr"/>
            <a:r>
              <a:rPr lang="cs-CZ" sz="5400" b="1" dirty="0" smtClean="0"/>
              <a:t>65 &lt; a</a:t>
            </a:r>
          </a:p>
          <a:p>
            <a:pPr algn="ctr"/>
            <a:r>
              <a:rPr lang="cs-CZ" sz="5400" b="1" dirty="0" smtClean="0"/>
              <a:t>a &lt; 77 </a:t>
            </a:r>
            <a:endParaRPr lang="cs-CZ" sz="54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Z Prahy do Jihlavy je 123 km, do Znojma 193 km. Kolik kilometrů může být z Prahy do Třebíče, která je mezi Jihlavou a Znojmem?</a:t>
            </a:r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123 &lt; x &lt; 193</a:t>
            </a:r>
            <a:endParaRPr lang="cs-CZ" sz="36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11560" y="3645024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755576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956376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004048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61967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092280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012160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851920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627784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39552" y="378904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123     133       143         153        163      173       183     193  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animBg="1"/>
      <p:bldP spid="7" grpId="0" animBg="1"/>
      <p:bldP spid="8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Otci je 39 let, dědeček je o 26 let starší. Strýc je starší než otec, ale mladší než dědeček. Kolik mu může být?</a:t>
            </a:r>
            <a:endParaRPr lang="cs-CZ" sz="4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39 &lt; s &lt; 65</a:t>
            </a:r>
          </a:p>
          <a:p>
            <a:pPr algn="ctr">
              <a:buNone/>
            </a:pPr>
            <a:endParaRPr lang="cs-CZ" sz="44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11560" y="3645024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755576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812360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77991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11561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411760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51621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22007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371703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39  40         45            50            55           60          65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animBg="1"/>
      <p:bldP spid="7" grpId="0" animBg="1"/>
      <p:bldP spid="10" grpId="0" animBg="1"/>
      <p:bldP spid="11" grpId="0" animBg="1"/>
      <p:bldP spid="15" grpId="0" animBg="1"/>
      <p:bldP spid="20" grpId="0" animBg="1"/>
      <p:bldP spid="21" grpId="0" animBg="1"/>
      <p:bldP spid="19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44 &lt; a &lt; 87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123 &lt; b &lt; 154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33 &lt; m &lt; 36</a:t>
            </a:r>
          </a:p>
          <a:p>
            <a:pPr algn="ctr">
              <a:buNone/>
            </a:pPr>
            <a:endParaRPr lang="cs-CZ" sz="4400" dirty="0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611560" y="1988840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Elipsa 40"/>
          <p:cNvSpPr/>
          <p:nvPr/>
        </p:nvSpPr>
        <p:spPr>
          <a:xfrm>
            <a:off x="755576" y="1916832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7812360" y="1916832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3635896" y="19168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2123728" y="19168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6516216" y="19168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5220072" y="19168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467544" y="2060848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44             50             60             70          80           87</a:t>
            </a:r>
            <a:endParaRPr lang="cs-CZ" sz="2800" dirty="0"/>
          </a:p>
        </p:txBody>
      </p:sp>
      <p:cxnSp>
        <p:nvCxnSpPr>
          <p:cNvPr id="50" name="Přímá spojovací čára 49"/>
          <p:cNvCxnSpPr/>
          <p:nvPr/>
        </p:nvCxnSpPr>
        <p:spPr>
          <a:xfrm>
            <a:off x="611560" y="3645024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Elipsa 50"/>
          <p:cNvSpPr/>
          <p:nvPr/>
        </p:nvSpPr>
        <p:spPr>
          <a:xfrm>
            <a:off x="755576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7812360" y="357301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377991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47565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55577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6516216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5220072" y="35730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467544" y="371703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123    130       135         140           145         150         154</a:t>
            </a:r>
            <a:endParaRPr lang="cs-CZ" sz="2800" dirty="0"/>
          </a:p>
        </p:txBody>
      </p:sp>
      <p:cxnSp>
        <p:nvCxnSpPr>
          <p:cNvPr id="59" name="Přímá spojovací čára 58"/>
          <p:cNvCxnSpPr/>
          <p:nvPr/>
        </p:nvCxnSpPr>
        <p:spPr>
          <a:xfrm>
            <a:off x="755576" y="5301208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Elipsa 59"/>
          <p:cNvSpPr/>
          <p:nvPr/>
        </p:nvSpPr>
        <p:spPr>
          <a:xfrm>
            <a:off x="899592" y="5229200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7956376" y="5229200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5652120" y="522920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3491880" y="522920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611560" y="537321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33                          34                     35                      36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41" grpId="0" animBg="1"/>
      <p:bldP spid="42" grpId="0" animBg="1"/>
      <p:bldP spid="43" grpId="0" animBg="1"/>
      <p:bldP spid="45" grpId="0" animBg="1"/>
      <p:bldP spid="46" grpId="0" animBg="1"/>
      <p:bldP spid="47" grpId="0" animBg="1"/>
      <p:bldP spid="48" grpId="0" build="allAtOnce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build="allAtOnce"/>
      <p:bldP spid="60" grpId="0" animBg="1"/>
      <p:bldP spid="61" grpId="0" animBg="1"/>
      <p:bldP spid="65" grpId="0" animBg="1"/>
      <p:bldP spid="66" grpId="0" animBg="1"/>
      <p:bldP spid="67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289 &lt; p &lt; 1 560</a:t>
            </a:r>
          </a:p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r>
              <a:rPr lang="cs-CZ" sz="4400" dirty="0" smtClean="0"/>
              <a:t>3 999 &lt; s &lt; 5 820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65 499 &lt; t &lt; 650 310</a:t>
            </a:r>
          </a:p>
          <a:p>
            <a:pPr algn="ctr">
              <a:buNone/>
            </a:pPr>
            <a:endParaRPr lang="cs-CZ" sz="44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611560" y="2132856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Elipsa 3"/>
          <p:cNvSpPr/>
          <p:nvPr/>
        </p:nvSpPr>
        <p:spPr>
          <a:xfrm>
            <a:off x="755576" y="2060848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452320" y="2060848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427984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899592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907704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300192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20486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289 300  400    500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1600" dirty="0" smtClean="0"/>
              <a:t>600     700   800   900  1000    1200     1300      1400    1500   1560</a:t>
            </a:r>
            <a:endParaRPr lang="cs-CZ" sz="2800" dirty="0"/>
          </a:p>
        </p:txBody>
      </p:sp>
      <p:sp>
        <p:nvSpPr>
          <p:cNvPr id="13" name="Elipsa 12"/>
          <p:cNvSpPr/>
          <p:nvPr/>
        </p:nvSpPr>
        <p:spPr>
          <a:xfrm>
            <a:off x="1403648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411760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987824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91880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923928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004048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652120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948264" y="206084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611560" y="3861048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755576" y="3789040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452320" y="3789040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355976" y="37890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899592" y="37890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555776" y="37890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084168" y="37890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251520" y="40770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3999  4000                 4500                       5000                      5500                 5820   </a:t>
            </a:r>
            <a:endParaRPr lang="cs-CZ" dirty="0"/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755576" y="5661248"/>
            <a:ext cx="7704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Elipsa 34"/>
          <p:cNvSpPr/>
          <p:nvPr/>
        </p:nvSpPr>
        <p:spPr>
          <a:xfrm>
            <a:off x="899592" y="5589240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7308304" y="5589240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331640" y="55892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411760" y="55892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6516216" y="55892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5436096" y="55892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3491880" y="55892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4499992" y="55892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67544" y="5877272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65499  100000   200000        300000    400000     500000      600000   650 310     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build="allAtOnce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build="allAtOnce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build="allAtOnce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172</TotalTime>
  <Words>260</Words>
  <Application>Microsoft Office PowerPoint</Application>
  <PresentationFormat>Předvádění na obrazovce (4:3)</PresentationFormat>
  <Paragraphs>52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NEROVNICE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NEROVNICE</dc:title>
  <dc:creator>OEM</dc:creator>
  <cp:lastModifiedBy>Operator</cp:lastModifiedBy>
  <cp:revision>42</cp:revision>
  <dcterms:created xsi:type="dcterms:W3CDTF">2011-10-28T13:11:00Z</dcterms:created>
  <dcterms:modified xsi:type="dcterms:W3CDTF">2012-03-16T14:22:35Z</dcterms:modified>
</cp:coreProperties>
</file>