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7" r:id="rId3"/>
    <p:sldId id="256" r:id="rId4"/>
    <p:sldId id="258" r:id="rId5"/>
    <p:sldId id="259" r:id="rId6"/>
    <p:sldId id="260" r:id="rId7"/>
    <p:sldId id="263" r:id="rId8"/>
    <p:sldId id="264" r:id="rId9"/>
    <p:sldId id="265" r:id="rId10"/>
    <p:sldId id="266" r:id="rId11"/>
    <p:sldId id="262" r:id="rId12"/>
    <p:sldId id="267" r:id="rId13"/>
    <p:sldId id="261" r:id="rId14"/>
    <p:sldId id="269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FF00"/>
  </p:clrMru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7E844B6-D0EA-42B4-8A73-3CC1AFFA0A8C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FDE541E-2CC8-4ABC-837E-C2DC6F186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A9_dr%C3%A1hy" TargetMode="External"/><Relationship Id="rId2" Type="http://schemas.openxmlformats.org/officeDocument/2006/relationships/hyperlink" Target="http://cs.wikipedia.org/wiki/%C5%BDelezni%C4%8Dn%C3%AD_doprava_v_%C4%8Cesk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ro.cz/images/stranka/mapa_oba.gif" TargetMode="External"/><Relationship Id="rId3" Type="http://schemas.openxmlformats.org/officeDocument/2006/relationships/hyperlink" Target="http://cs.wikipedia.org/wiki/Soubor:Czech_Highways_2012.png" TargetMode="External"/><Relationship Id="rId7" Type="http://schemas.openxmlformats.org/officeDocument/2006/relationships/hyperlink" Target="http://www.hajduch.net/system/files/image/cesko/hospodarstvi/ruzyne.jpg" TargetMode="External"/><Relationship Id="rId12" Type="http://schemas.openxmlformats.org/officeDocument/2006/relationships/hyperlink" Target="http://www.hajduch.net/cesko/doprava" TargetMode="External"/><Relationship Id="rId2" Type="http://schemas.openxmlformats.org/officeDocument/2006/relationships/hyperlink" Target="http://bestpage.cz/gif/G130079.gif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zelpage.cz/story/twix/obb134.jpg" TargetMode="External"/><Relationship Id="rId11" Type="http://schemas.openxmlformats.org/officeDocument/2006/relationships/hyperlink" Target="http://cs.wikipedia.org/wiki/Soubor:Czech_pipelines.png" TargetMode="External"/><Relationship Id="rId5" Type="http://schemas.openxmlformats.org/officeDocument/2006/relationships/hyperlink" Target="http://cs.wikipedia.org/wiki/Soubor:Map_of_Czech_railways.svg" TargetMode="External"/><Relationship Id="rId10" Type="http://schemas.openxmlformats.org/officeDocument/2006/relationships/hyperlink" Target="http://www.plzensky-kraj.cz/sites/default/files/users/u1005182/pokladka-web.jpg" TargetMode="External"/><Relationship Id="rId4" Type="http://schemas.openxmlformats.org/officeDocument/2006/relationships/hyperlink" Target="http://cs.wikipedia.org/wiki/Soubor:Tschechien_Schnellstrassennetz.jpg" TargetMode="External"/><Relationship Id="rId9" Type="http://schemas.openxmlformats.org/officeDocument/2006/relationships/hyperlink" Target="http://cs.wikipedia.org/wiki/Soubor:Czech_Airlines_Airbus_A330_OK-YBA_02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lenaevents.cz/wp-content/uploads/logo_facebook_f-convertido.png" TargetMode="External"/><Relationship Id="rId3" Type="http://schemas.openxmlformats.org/officeDocument/2006/relationships/hyperlink" Target="http://www.clker.com/cliparts/5/1/7/6/11971542601675001438kuba_Envelope_2.svg.med.png" TargetMode="External"/><Relationship Id="rId7" Type="http://schemas.openxmlformats.org/officeDocument/2006/relationships/hyperlink" Target="http://facebookmania.cz/wp-content/uploads/zkratky.jpg" TargetMode="External"/><Relationship Id="rId2" Type="http://schemas.openxmlformats.org/officeDocument/2006/relationships/hyperlink" Target="http://gfx.volny.cz/up/fotky/ih-57657350-posta-igracek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g.mf.cz/734/184/2-internet_marketing.jpg" TargetMode="External"/><Relationship Id="rId11" Type="http://schemas.openxmlformats.org/officeDocument/2006/relationships/hyperlink" Target="http://cache.ohinternet.com/images/1/11/Icq.jpg" TargetMode="External"/><Relationship Id="rId5" Type="http://schemas.openxmlformats.org/officeDocument/2006/relationships/hyperlink" Target="https://interlink-static.tsbohemia.cz/mobilni-telefon-samsung-c3750-metallic-grey_i131502.jpg" TargetMode="External"/><Relationship Id="rId10" Type="http://schemas.openxmlformats.org/officeDocument/2006/relationships/hyperlink" Target="http://stahovanizdarma.com/wp-content/uploads/2012/05/MF.jpg" TargetMode="External"/><Relationship Id="rId4" Type="http://schemas.openxmlformats.org/officeDocument/2006/relationships/hyperlink" Target="http://barph.files.wordpress.com/2008/10/telegram.jpg" TargetMode="External"/><Relationship Id="rId9" Type="http://schemas.openxmlformats.org/officeDocument/2006/relationships/hyperlink" Target="http://globedia.com/imagenes/noticias/2013/4/25/internet-explorer-navegador-utilizado-trabajo_1_1667636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85821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Doprava v České republice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/>
              <a:t>VY_32_Inovace_13KR-7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2924944"/>
            <a:ext cx="457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dirty="0" err="1" smtClean="0"/>
              <a:t>Mgr.Lenka</a:t>
            </a:r>
            <a:r>
              <a:rPr lang="cs-CZ" sz="2400" dirty="0" smtClean="0"/>
              <a:t> Krčmářová</a:t>
            </a:r>
          </a:p>
          <a:p>
            <a:pPr algn="ctr"/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ZŠ a MŠ </a:t>
            </a:r>
            <a:r>
              <a:rPr lang="cs-CZ" sz="2400" dirty="0" err="1" smtClean="0"/>
              <a:t>Nedašov</a:t>
            </a:r>
            <a:endParaRPr lang="cs-CZ" sz="2400" dirty="0" smtClean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4581128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 </a:t>
            </a:r>
            <a:r>
              <a:rPr lang="cs-CZ" dirty="0" smtClean="0"/>
              <a:t>druhy dopravy v ČR, její využití a význam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zhotovení: leden 2013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 </a:t>
            </a:r>
            <a:r>
              <a:rPr lang="cs-CZ" dirty="0" smtClean="0"/>
              <a:t>hodnotí a porovnává na přiměřené úrovni polohu, přírodní poměry, přírodní zdroje, lidský a hospodářský potenciál České republiky v evropském a světovém kontextu</a:t>
            </a:r>
            <a:r>
              <a:rPr lang="cs-CZ" b="1" dirty="0" smtClean="0">
                <a:solidFill>
                  <a:srgbClr val="D0B804"/>
                </a:solidFill>
              </a:rPr>
              <a:t> </a:t>
            </a:r>
            <a:endParaRPr lang="cs-CZ" dirty="0" smtClean="0"/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doprava, druhy dopravy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dirty="0" smtClean="0"/>
              <a:t>    MB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i="1" dirty="0" smtClean="0">
                <a:solidFill>
                  <a:srgbClr val="002060"/>
                </a:solidFill>
              </a:rPr>
              <a:t>Co, jak a kam se přepravuje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doprava v Česku zajišťuje přepravu osob a zboží.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dělení dopravy: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osobní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nákladní</a:t>
            </a:r>
          </a:p>
          <a:p>
            <a:pPr>
              <a:buNone/>
            </a:pPr>
            <a:r>
              <a:rPr lang="cs-CZ" sz="2800" b="1" i="1" u="sng" dirty="0" smtClean="0">
                <a:solidFill>
                  <a:srgbClr val="00B050"/>
                </a:solidFill>
              </a:rPr>
              <a:t>druhy dopravy</a:t>
            </a:r>
            <a:r>
              <a:rPr lang="cs-CZ" sz="2800" b="1" u="sng" dirty="0" smtClean="0">
                <a:solidFill>
                  <a:srgbClr val="00B050"/>
                </a:solidFill>
              </a:rPr>
              <a:t>:</a:t>
            </a:r>
          </a:p>
          <a:p>
            <a:pPr>
              <a:buNone/>
            </a:pPr>
            <a:r>
              <a:rPr lang="cs-CZ" sz="2800" dirty="0" smtClean="0"/>
              <a:t>silniční</a:t>
            </a:r>
          </a:p>
          <a:p>
            <a:pPr>
              <a:buNone/>
            </a:pPr>
            <a:r>
              <a:rPr lang="cs-CZ" sz="2800" dirty="0" smtClean="0"/>
              <a:t>železniční</a:t>
            </a:r>
          </a:p>
          <a:p>
            <a:pPr>
              <a:buNone/>
            </a:pPr>
            <a:r>
              <a:rPr lang="cs-CZ" sz="2800" dirty="0" smtClean="0"/>
              <a:t>letecká</a:t>
            </a:r>
          </a:p>
          <a:p>
            <a:pPr>
              <a:buNone/>
            </a:pPr>
            <a:r>
              <a:rPr lang="cs-CZ" sz="2800" dirty="0" smtClean="0"/>
              <a:t>vodní</a:t>
            </a:r>
          </a:p>
          <a:p>
            <a:pPr>
              <a:buNone/>
            </a:pPr>
            <a:r>
              <a:rPr lang="cs-CZ" sz="3000" dirty="0" smtClean="0"/>
              <a:t>potrubní</a:t>
            </a:r>
          </a:p>
          <a:p>
            <a:pPr>
              <a:buNone/>
            </a:pPr>
            <a:r>
              <a:rPr lang="cs-CZ" sz="3000" dirty="0" smtClean="0"/>
              <a:t>spoje a informatika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  <a:solidFill>
            <a:schemeClr val="bg1"/>
          </a:solidFill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Silniční doprava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16561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Nejvyužívanější </a:t>
            </a:r>
            <a:r>
              <a:rPr lang="cs-CZ" sz="2400" dirty="0" smtClean="0"/>
              <a:t>způsob dopravy v ČR, hlavně na kratší až střední</a:t>
            </a:r>
          </a:p>
          <a:p>
            <a:pPr>
              <a:buNone/>
            </a:pPr>
            <a:r>
              <a:rPr lang="cs-CZ" sz="2400" dirty="0" smtClean="0"/>
              <a:t>vzdálenosti, slouží pro </a:t>
            </a:r>
            <a:r>
              <a:rPr lang="cs-CZ" sz="2400" u="sng" dirty="0" smtClean="0"/>
              <a:t>osobní i nákladní </a:t>
            </a:r>
            <a:r>
              <a:rPr lang="cs-CZ" sz="2400" dirty="0" smtClean="0"/>
              <a:t>přepravu. </a:t>
            </a:r>
          </a:p>
          <a:p>
            <a:pPr>
              <a:buNone/>
            </a:pPr>
            <a:r>
              <a:rPr lang="cs-CZ" sz="2400" dirty="0" smtClean="0"/>
              <a:t>V ČR je silniční síť poměrně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hustá, </a:t>
            </a:r>
            <a:r>
              <a:rPr lang="cs-CZ" sz="2400" dirty="0" smtClean="0"/>
              <a:t>ale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nekvalitní</a:t>
            </a:r>
            <a:r>
              <a:rPr lang="cs-CZ" sz="2400" dirty="0" smtClean="0"/>
              <a:t> a nestačí </a:t>
            </a:r>
          </a:p>
          <a:p>
            <a:pPr>
              <a:buNone/>
            </a:pPr>
            <a:r>
              <a:rPr lang="cs-CZ" sz="2400" dirty="0" smtClean="0"/>
              <a:t>hustotě provozu.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3573016"/>
            <a:ext cx="288032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/>
              <a:t>Výborná </a:t>
            </a:r>
            <a:r>
              <a:rPr lang="cs-CZ" sz="2400" b="1" dirty="0" smtClean="0"/>
              <a:t>dostupnost </a:t>
            </a:r>
          </a:p>
          <a:p>
            <a:pPr>
              <a:buNone/>
            </a:pPr>
            <a:r>
              <a:rPr lang="cs-CZ" sz="2400" dirty="0" smtClean="0"/>
              <a:t>(po silnici dojedete prakticky kamkoliv) a tím i </a:t>
            </a:r>
            <a:r>
              <a:rPr lang="cs-CZ" sz="2400" b="1" dirty="0" smtClean="0"/>
              <a:t>rychlost. </a:t>
            </a:r>
          </a:p>
          <a:p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179512" y="2852936"/>
            <a:ext cx="3096344" cy="316835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výhody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3573016"/>
            <a:ext cx="2880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/>
              <a:t>negativní vliv </a:t>
            </a:r>
            <a:r>
              <a:rPr lang="cs-CZ" sz="2400" dirty="0" smtClean="0"/>
              <a:t>na krajinu a životní prostředí (vzhled krajiny, hluk, plodiny, zábor půdy).</a:t>
            </a:r>
          </a:p>
          <a:p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5796136" y="2924944"/>
            <a:ext cx="3168352" cy="316835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nevýhody</a:t>
            </a:r>
            <a:endParaRPr lang="cs-CZ" sz="2800" b="1" dirty="0"/>
          </a:p>
        </p:txBody>
      </p:sp>
      <p:pic>
        <p:nvPicPr>
          <p:cNvPr id="4098" name="Picture 2" descr="http://bestpage.cz/gif/G130079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085184"/>
            <a:ext cx="2257425" cy="1447801"/>
          </a:xfrm>
          <a:prstGeom prst="rect">
            <a:avLst/>
          </a:prstGeom>
          <a:noFill/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Dálniční síť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 descr="Soubor:Czech Highways 201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052736"/>
            <a:ext cx="5315744" cy="2664296"/>
          </a:xfrm>
          <a:prstGeom prst="rect">
            <a:avLst/>
          </a:prstGeom>
          <a:noFill/>
        </p:spPr>
      </p:pic>
      <p:pic>
        <p:nvPicPr>
          <p:cNvPr id="3076" name="Picture 4" descr="Soubor:Tschechien Schnellstrassennet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789040"/>
            <a:ext cx="5328592" cy="279199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3861048"/>
            <a:ext cx="3994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Plánovaná síť dálnic a rychlostních silnic</a:t>
            </a:r>
            <a:endParaRPr lang="cs-CZ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1052736"/>
            <a:ext cx="3580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Mapa českých dálnic a rychlostních </a:t>
            </a:r>
          </a:p>
          <a:p>
            <a:r>
              <a:rPr lang="cs-CZ" b="1" u="sng" dirty="0" smtClean="0"/>
              <a:t>komunikací k 1. 1. 2012</a:t>
            </a:r>
            <a:endParaRPr lang="cs-CZ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725144"/>
            <a:ext cx="364125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je to mýto(mýtné)?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Proč se budují obchvaty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velkých měst?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89458"/>
          </a:xfrm>
          <a:solidFill>
            <a:schemeClr val="bg1"/>
          </a:solidFill>
          <a:ln w="57150">
            <a:solidFill>
              <a:srgbClr val="00FF00"/>
            </a:solidFill>
          </a:ln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Železniční doprava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2088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ČR má jednu z </a:t>
            </a:r>
            <a:r>
              <a:rPr lang="cs-CZ" sz="2800" dirty="0" smtClean="0">
                <a:solidFill>
                  <a:srgbClr val="FF0000"/>
                </a:solidFill>
              </a:rPr>
              <a:t>nejhustších</a:t>
            </a:r>
            <a:r>
              <a:rPr lang="cs-CZ" sz="2800" dirty="0" smtClean="0"/>
              <a:t> sítí železnic na světě. </a:t>
            </a:r>
          </a:p>
          <a:p>
            <a:pPr>
              <a:buNone/>
            </a:pPr>
            <a:r>
              <a:rPr lang="cs-CZ" sz="2800" dirty="0" smtClean="0"/>
              <a:t>Největším </a:t>
            </a:r>
            <a:r>
              <a:rPr lang="cs-CZ" sz="2800" dirty="0" smtClean="0">
                <a:hlinkClick r:id="rId2" tooltip="Železniční doprava v Česku"/>
              </a:rPr>
              <a:t>železničním dopravcem</a:t>
            </a:r>
            <a:r>
              <a:rPr lang="cs-CZ" sz="2800" dirty="0" smtClean="0"/>
              <a:t> jsou </a:t>
            </a:r>
            <a:r>
              <a:rPr lang="cs-CZ" sz="2800" dirty="0" smtClean="0">
                <a:hlinkClick r:id="rId3" tooltip="České dráhy"/>
              </a:rPr>
              <a:t>České dráhy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Asi </a:t>
            </a:r>
            <a:r>
              <a:rPr lang="cs-CZ" sz="2800" dirty="0" smtClean="0">
                <a:solidFill>
                  <a:srgbClr val="FF0000"/>
                </a:solidFill>
              </a:rPr>
              <a:t>30% </a:t>
            </a:r>
            <a:r>
              <a:rPr lang="cs-CZ" sz="2800" dirty="0" smtClean="0"/>
              <a:t>tratí </a:t>
            </a:r>
            <a:r>
              <a:rPr lang="cs-CZ" sz="2800" dirty="0" smtClean="0"/>
              <a:t>je </a:t>
            </a:r>
            <a:r>
              <a:rPr lang="cs-CZ" sz="2800" u="sng" dirty="0" smtClean="0"/>
              <a:t>elektrifikováno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204864"/>
            <a:ext cx="3593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je to železniční koridor?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http://t2.gstatic.com/images?q=tbn:ANd9GcQwChIQ5yeQnUPshQVS2vsKjN_5heicqX83mXwGj9EeNfAjSK1B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789040"/>
            <a:ext cx="2638425" cy="1733551"/>
          </a:xfrm>
          <a:prstGeom prst="rect">
            <a:avLst/>
          </a:prstGeom>
          <a:noFill/>
        </p:spPr>
      </p:pic>
      <p:pic>
        <p:nvPicPr>
          <p:cNvPr id="1028" name="Picture 4" descr="Soubor:Map of Czech railways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2852936"/>
            <a:ext cx="5364088" cy="379509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Letecká doprava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4820" name="Picture 4" descr="Mezinárodní letišt&amp;ecaron; Praha-Ruzyn&amp;ecaron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196752"/>
            <a:ext cx="3810000" cy="28575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860032" y="1268760"/>
            <a:ext cx="3650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Letiště Václava Havla Praha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196752"/>
            <a:ext cx="47158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Letecká doprava se uplatňuje hlavně</a:t>
            </a:r>
          </a:p>
          <a:p>
            <a:r>
              <a:rPr lang="cs-CZ" sz="2400" dirty="0" smtClean="0"/>
              <a:t>v mezinárodní přepravě.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České aerolinie </a:t>
            </a:r>
            <a:r>
              <a:rPr lang="cs-CZ" sz="2400" dirty="0" smtClean="0"/>
              <a:t>jsou v celosvětovém</a:t>
            </a:r>
          </a:p>
          <a:p>
            <a:r>
              <a:rPr lang="cs-CZ" sz="2400" dirty="0" smtClean="0"/>
              <a:t>sdružení leteckých společností. </a:t>
            </a:r>
            <a:endParaRPr lang="cs-CZ" sz="2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724128" y="4293096"/>
          <a:ext cx="3096344" cy="192024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548172"/>
                <a:gridCol w="154817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cestujících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11 788 629</a:t>
                      </a: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Množství nákladu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62 688 997 kg</a:t>
                      </a: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vzletů</a:t>
                      </a:r>
                    </a:p>
                    <a:p>
                      <a:r>
                        <a:rPr lang="cs-CZ" dirty="0" smtClean="0"/>
                        <a:t>a přistání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150 717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427984" y="4437112"/>
            <a:ext cx="106548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Rok 2011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717032"/>
            <a:ext cx="40668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</a:rPr>
              <a:t>Úkol:</a:t>
            </a:r>
            <a:r>
              <a:rPr lang="cs-CZ" sz="2400" dirty="0" smtClean="0">
                <a:solidFill>
                  <a:srgbClr val="C00000"/>
                </a:solidFill>
              </a:rPr>
              <a:t> podle mapy v atlase najdi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další česká letiště.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797152"/>
            <a:ext cx="36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Řešení:</a:t>
            </a:r>
          </a:p>
          <a:p>
            <a:r>
              <a:rPr lang="cs-CZ" sz="2400" dirty="0" smtClean="0"/>
              <a:t>Brno, </a:t>
            </a:r>
            <a:r>
              <a:rPr lang="cs-CZ" sz="2400" dirty="0" smtClean="0"/>
              <a:t>Ostrava</a:t>
            </a:r>
            <a:r>
              <a:rPr lang="cs-CZ" sz="2400" dirty="0" smtClean="0"/>
              <a:t>, Karlovy Vary,</a:t>
            </a:r>
          </a:p>
          <a:p>
            <a:r>
              <a:rPr lang="cs-CZ" sz="2400" dirty="0" smtClean="0"/>
              <a:t>Pardubice</a:t>
            </a:r>
            <a:endParaRPr lang="cs-CZ" sz="2400" dirty="0"/>
          </a:p>
        </p:txBody>
      </p:sp>
      <p:pic>
        <p:nvPicPr>
          <p:cNvPr id="9218" name="Picture 2" descr="Soubor:Czech Airlines Airbus A330 OK-YBA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509120"/>
            <a:ext cx="3816424" cy="21266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657 0.01296 L -0.42657 0.0129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>
            <a:alpha val="6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1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Potrubní doprava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74435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Potrubní dopravou získává naše země strategické suroviny,</a:t>
            </a:r>
          </a:p>
          <a:p>
            <a:r>
              <a:rPr lang="cs-CZ" sz="2400" dirty="0" smtClean="0"/>
              <a:t>především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ropu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zemní plyn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2492896"/>
            <a:ext cx="35460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Odkud proudí do ČR ropa?</a:t>
            </a:r>
          </a:p>
          <a:p>
            <a:r>
              <a:rPr lang="cs-CZ" sz="2400" b="1" dirty="0" smtClean="0"/>
              <a:t>Mohou být dodávky ropy</a:t>
            </a:r>
          </a:p>
          <a:p>
            <a:r>
              <a:rPr lang="cs-CZ" sz="2400" b="1" dirty="0" smtClean="0"/>
              <a:t>ohroženy?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2492896"/>
            <a:ext cx="3775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002060"/>
                </a:solidFill>
              </a:rPr>
              <a:t>Mapa ropovodů na území ČR</a:t>
            </a:r>
            <a:endParaRPr lang="cs-CZ" sz="2400" u="sng" dirty="0">
              <a:solidFill>
                <a:srgbClr val="002060"/>
              </a:solidFill>
            </a:endParaRPr>
          </a:p>
        </p:txBody>
      </p:sp>
      <p:pic>
        <p:nvPicPr>
          <p:cNvPr id="3082" name="Picture 10" descr="http://t1.gstatic.com/images?q=tbn:ANd9GcRvMagTwOKgpeERKHZwIVOaspHU_sUPtN8bvNME1PiI8SSrBdZ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149080"/>
            <a:ext cx="3528392" cy="2232248"/>
          </a:xfrm>
          <a:prstGeom prst="rect">
            <a:avLst/>
          </a:prstGeom>
          <a:noFill/>
        </p:spPr>
      </p:pic>
      <p:pic>
        <p:nvPicPr>
          <p:cNvPr id="8194" name="Picture 2" descr="Soubor:Czech pipeline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573016"/>
            <a:ext cx="4320480" cy="2546637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2400" dirty="0" smtClean="0"/>
              <a:t>Do ČR se dováží </a:t>
            </a:r>
            <a:r>
              <a:rPr lang="cs-CZ" sz="2400" b="1" dirty="0" smtClean="0">
                <a:solidFill>
                  <a:srgbClr val="002060"/>
                </a:solidFill>
              </a:rPr>
              <a:t>plyn</a:t>
            </a:r>
            <a:r>
              <a:rPr lang="cs-CZ" sz="2400" dirty="0" smtClean="0"/>
              <a:t> z Ruska tranzitním plynovodem Tranzit.   </a:t>
            </a:r>
            <a:br>
              <a:rPr lang="cs-CZ" sz="2400" dirty="0" smtClean="0"/>
            </a:br>
            <a:r>
              <a:rPr lang="cs-CZ" sz="2400" dirty="0" smtClean="0"/>
              <a:t>  Malé množství zemního plynu se dováží přes Německo z Norska.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2289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002060"/>
                </a:solidFill>
              </a:rPr>
              <a:t>Mapa plynovodů</a:t>
            </a:r>
            <a:endParaRPr lang="cs-CZ" sz="2400" u="sng" dirty="0">
              <a:solidFill>
                <a:srgbClr val="002060"/>
              </a:solidFill>
            </a:endParaRPr>
          </a:p>
        </p:txBody>
      </p:sp>
      <p:pic>
        <p:nvPicPr>
          <p:cNvPr id="7170" name="Picture 2" descr="Mapa plynovod&amp;uring; na území &amp;Ccaron;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852936"/>
            <a:ext cx="6048672" cy="3096344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1"/>
          </a:solidFill>
          <a:ln w="38100"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600" b="1" i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Spoje a informatika</a:t>
            </a:r>
            <a:endParaRPr lang="cs-CZ" sz="3600" b="1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268760"/>
            <a:ext cx="8408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Dynamicky se rozvíjející odvětví, využívající moderní technologie.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916832"/>
            <a:ext cx="814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dříve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1988840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dnes</a:t>
            </a: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2050" name="Picture 2" descr="http://gfx.volny.cz/up/fotky/ih-57657350-posta-igrac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48880"/>
            <a:ext cx="3672408" cy="2016224"/>
          </a:xfrm>
          <a:prstGeom prst="rect">
            <a:avLst/>
          </a:prstGeom>
          <a:noFill/>
        </p:spPr>
      </p:pic>
      <p:pic>
        <p:nvPicPr>
          <p:cNvPr id="2052" name="Picture 4" descr="http://t1.gstatic.com/images?q=tbn:ANd9GcQG3UPg2s1oUOBpumw_Uc1-TRriPMcQcDdmFKxno0TjZCWfHAMfF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97152"/>
            <a:ext cx="1807468" cy="1533154"/>
          </a:xfrm>
          <a:prstGeom prst="rect">
            <a:avLst/>
          </a:prstGeom>
          <a:noFill/>
        </p:spPr>
      </p:pic>
      <p:pic>
        <p:nvPicPr>
          <p:cNvPr id="2054" name="Picture 6" descr="http://www.ecards-passion.net/ulybka-art/fx/none-2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</p:spPr>
      </p:pic>
      <p:pic>
        <p:nvPicPr>
          <p:cNvPr id="2056" name="Picture 8" descr="http://www.ecards-passion.net/ulybka-art/fx/none-2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</p:spPr>
      </p:pic>
      <p:pic>
        <p:nvPicPr>
          <p:cNvPr id="2060" name="Picture 12" descr="https://interlink-static.tsbohemia.cz/mobilni-telefon-samsung-c3750-metallic-grey_i1315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636912"/>
            <a:ext cx="1800200" cy="1800200"/>
          </a:xfrm>
          <a:prstGeom prst="rect">
            <a:avLst/>
          </a:prstGeom>
          <a:noFill/>
        </p:spPr>
      </p:pic>
      <p:pic>
        <p:nvPicPr>
          <p:cNvPr id="2062" name="Picture 14" descr="http://t2.gstatic.com/images?q=tbn:ANd9GcTB2VRvPzLrDUAMf9D6meRIZS669VImy9q7VUrPIqo3CKAZTD8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4653136"/>
            <a:ext cx="2781300" cy="1647825"/>
          </a:xfrm>
          <a:prstGeom prst="rect">
            <a:avLst/>
          </a:prstGeom>
          <a:noFill/>
        </p:spPr>
      </p:pic>
      <p:pic>
        <p:nvPicPr>
          <p:cNvPr id="5122" name="Picture 2" descr="http://barph.files.wordpress.com/2008/10/telegra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4581128"/>
            <a:ext cx="3128417" cy="204735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08720"/>
            <a:ext cx="756232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Které operátory mobilní sítě znáš?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Uveď evropské výrobce mobilních telefonů.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Jak komunikuješ se svými kamarády?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Kdy jsi naposledy napsal dopis vlastní rukou?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Co je to </a:t>
            </a:r>
            <a:r>
              <a:rPr lang="cs-CZ" sz="2400" b="1" dirty="0" err="1" smtClean="0">
                <a:solidFill>
                  <a:schemeClr val="bg1"/>
                </a:solidFill>
              </a:rPr>
              <a:t>smajlík</a:t>
            </a:r>
            <a:r>
              <a:rPr lang="cs-CZ" sz="2400" b="1" dirty="0" smtClean="0">
                <a:solidFill>
                  <a:schemeClr val="bg1"/>
                </a:solidFill>
              </a:rPr>
              <a:t>, co vyjadřuje?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Uveď výhody i nevýhody moderní komunikace mezi lidmi.</a:t>
            </a:r>
          </a:p>
          <a:p>
            <a:endParaRPr lang="cs-CZ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789040"/>
            <a:ext cx="849694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23528" y="3789040"/>
            <a:ext cx="8496944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580" name="AutoShape 4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2" name="AutoShape 6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4" name="AutoShape 8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6" name="AutoShape 10" descr="data:image/jpeg;base64,/9j/4AAQSkZJRgABAQAAAQABAAD/2wCEAAkGBhQSEBQUEhQQFBQUFhUUFRQVFBAVEBQUFRUVFRQUFRQXGyYeFxkkGRUUHy8gIycpLCwsFR4xNTAqNiYsLCkBCQoKDgwOGg8PFzQlHyUsLy0sLCoyLCopLCwsMCksKikpKiwsLCwqLCkvLCkpLCwpLCwpLCwsLCwsLCwsLCwsKf/AABEIALMBGQMBIgACEQEDEQH/xAAcAAACAgMBAQAAAAAAAAAAAAAAAQIHBQYIBAP/xABPEAACAgEBBAYEBw0FBQkBAAABAgADEQQFBxIhBhMxQVFhInGBkRRCUnKhscEjJTJic3SCkqKys8LRMzRDU5MkNVSDoxYXJkRjpLTD0xX/xAAaAQACAwEBAAAAAAAAAAAAAAAAAQIDBAUG/8QANBEAAgECAwQHCAEFAAAAAAAAAAECAxEEEjETIUFRFDJhcYGhwQUVIkJSkbHw4SMzctHx/9oADAMBAAIRAxEAPwCvgscWYZnqjljjihGAR5ijgAQhFABxRwgAsQhAwADFmPMOKACjizHABQjkS0AHiKOEADMIQiAYhEI4DFiSxFAQGOOIRxDHmEICIYQxCKIZLEIsxmRGGJKRzJQA84jzCbhu36HJrbne7Joo4crzHW2NkhCRzCgDJA7cqOzMlOahFyZXGLk7I01rlBwWXPhkZklsHkZ0zo9nVVKFqrrrUdioiqo9gExHT0fevW/m9n1TDHHqUklHz/g0dH7Tn7McIZnSMgRQMWYwGTCGYQAIsQgTAAhCEACOGYRABkOsXOMjPhkZ90trdb0U0mo0XW36em2zrbF4rF4xheHA4Ty7z3TM70NDXXse8V11oA2n5IiqP7xV8kTG8WlU2duNjQqN45rlHYhiBEQE2FARxQEACSihmAxwhCRAI4o4DCBbAycY8SeUAZsW71A21dKGAILWcmAKnFFpGQfMA+yRm8sXLkiUVd2MHpdK9v8AZV22/k67LP3AYtRp2R2R1Ksp4WUghlPgR3GdMgYGByHgOyc99ND98dX+Xf7JkoYl1pNWsXVIZEYaSkSYTWVDMlIZk+KRA8+JcG5Uf7HqPH4Sc/6NOJou7nZlWo2glV6LZWa7SVbOMqAVPL2y79k7Eo0qFNPWlSs3EVXOC2AueZ7cKB7JjxtZJbPiWUIfMePpntB6Nn6m2o8NiVko2AeEkgcQB5ZGcyjdV0q1dqMlmp1Do4KsrOSrKe0EeE6G1miS2tq7VV0cYZG5qw8D7pp3TLoboadn6qyvS6dLEpco4X0lcjhUg+IJEzYWrCHwyjdt9hbVg5b0ylsRS3t2/Q/SX7Oqt1GmotsdrvTdAW4VtdVGfDAE2j/sBs7/AILSf6SzdPGwjJxae4ojQbV7nPMeZfG0N1uz7VwKOpPc1LOhHnw5Kn2gyoemHRZ9BqOqc8aMOOqzGONM4II7mU8j3cwe/Aso4qFV2WpGdGUFcwkRYeM3ToBu9OvzdczJplbhHDysuYY4grfFQdhI55yBjGZbWzuheioGK9LpwflMivYceLvlj75GtjIU3l1Y4UXJXOcBaD2EH2iSnTN+wdM4w+n0zDwNNRH7sq3e70c02lTTNp6a6S72K/VjhUgKpHojkOZPYJGljY1JKOXUc6GVXuVzINco7WUesgS0d327Cu6lNVrQzBxxVUZKrwH8F7cczkcwvZg889gszR7EoqAWqihAOwJVWB9Aiq46EHlSuEMO3vZzElqnsKn1EGTnTGv6Paa9eG7T6eweDVIfccZHslSbxt3S6NfhGm4jQWC2VsSxpLclZWPMoTy55IJHd2OjjIVJZWrMJ0HFXRt25pvvc3lfZ+7WZ7t6v+6NR66T/wBeqY/csfvfZ+cWfuVTeNXoktQpaiWISCUdQyEqQy5B5HBAPrE5tWWWu5cnc0QWaml2HLPwhc/hL7xGtynsIPqIzOp6qFUYVVUeCgAe4TybU2HRqUKX01WKflKMjzDdqnzBmz3gvp/fsVdG7TmXMMzOdNujfwDWPSCzVlVsqJyWNb5AU+LBlZfMAHvlmdCN11NNaW6utbdQwDcDgNVTnmFCHkzjlljnn2YE1VMTCEFPnoVRpNuxTFCl/wAAM/zFZvqEVvonDZUnuYFWPsM6mRcDA5DwHIe4T5arSpYpWxEdTyKuqsp9YMx+8N/V8y7o/acvRyxN5W7yvTJ8K0oK1ZAtp5la+I4V6/BckAr2DIIwMzDbvOhY19zGziGnpx1nCSGsdua1BhzHLmT2gYx25G1YiDp7Th+7il03mymq1oWbhQM7fJRWZ8fNUEz1HZN4GTp9WB4nT6gD38E6P2fs2qhAlNddSDsVFCj6O31meo585hftDfuiXrDrizlvPMjvHIjvB8CO4zZN3P8AvbSfPt/+PdLl6SdEtPrUK3IOPB4blAFyHxDd47PROQcc5U3RPZL6XbunoswXrstUkfgsDp7SrAd2VIOO7MvjiY1qclo7P8Edm4SReM566af7y1f5dvsnQsoHpVonu2vqaqhxWWagqi+ZA5nwAGST3AEzJgevLuLK29LvMLp9BbYCa6r7ADgmuq2wA4zglFODgg4PjPt//E1P/C6wDvJ0+oAA8SSmAJf3R3YSaPTV0V8woyzd7uebufWc+oYHdNL3tdKuCsaOs+naOK4/JpPZX63Pb+KD8oS+GLdSeWMf3mRdJRV2ypxJ5kZLE3lB6tg7cs0d4vpFZdQyjjVmTDDByAwP0y5d2/Su7X0XPeKg1dvVjq1ZV4erRuYZm55Y98omW5uR/u2q/Lr/AAl/pMuNhHZuVt5KhJ5rG69KNpPp9FqL6+HjqqexeIErlRnmARke2UztneTrNVQ9FvwYV2YDcFTq+AwYYYuccwO6W707H3r1v5tb+4ZQOh0T3W11VjL2uqL4ZY4yfIdp8gZTgoQcXKS0ZZXk1ZI2HZG8nW6WhKKvg3V1gheKpmfmSxy3GM8ye6exd8W0Ae3RnyNL4+izMsLYm67Q0IBZUupf4z3DjBP4tZ9FR7M+JMzC9DtF3aPR4/N6cfuxTxGHv1L/AGGqdS1sx9ujm1vhWko1HDw9bWrlQchSe0A94zmaLvypHwbTWY5rc6Z7+FqmYj31r7pY+m0q1oqVoqIowqKoVFHgFHICV7vzX/YaPzj/AOi+ZsM1t01zLKnUdzc+i2zxRotNUPiU1g+bFQWb1liT7Zq29TpnfohRVpiqPcLGawqrMqpwABQ2Rkl+0g/g+c3TZbZop/JV/uLKt35D7to/yeo/fphh4qddKW/UVR2huNYTeRtIHPwtz5GvTEfw58NvdLdTtEVValqyFf0WROB82YQ5wcHl5CYKfTStixD4Oh/aE7WygviUVcw55PVnUaVBQFHIKAoHgByA+iVrvR0+0btQlekTVHTrUrE0MycVrM4YOysCcKEwOz0jLMPbMDtzpxo9HaKtRaUsKCwL1dz+ixZQcopHajcu3lOBQlKM7xV39zoztbe7GC3WprkS6rXLqAqlGpa4ln9Lj6xAxJJAwh59nEZs3SvRi3Qaqs9jUWj1EISD6wQDMKd7Gzf89/8AQ1X/AOc8m0t6uznptRbrCz1uoHUakc2UgcynLmZbKnVlPPka7kyKlFK1zzbkXzoLfzlvpqpP2zZunG1LNNs/UXUkCxFUqSAwGXVScHkeRPbNW3G/3C8eGpP8CiZ/eUPvTq/mL/ESOql0mz5ojDdS8CmhvB2gjdb8KuYr6XC5U1NjnwtXjGD2csdvdOh6n4lVvEA+8ZnK+q/Ab5rfUZ1Lov7Kv5ifuiaMfCMVGytr6EMO273K53jaNbNsbKVux25+YS+tgPr98ssyu+nx+/WyPnN/FqliGZKr+CHc/wAsujqylN53SzUnaFtCXXVVU9WoWt2r4matbGdmQgk+njBOOXrzsu5/pHfqE1FV9j29T1TI7ktYFs6wFCx5sAa8gkk+kZoe8pcbW1fm1R/9vV/SbRuN/tdb8zTfvaib6sIrC6cF6FEJPa6lidKtKLNDqkPY1Fo9vAxB94E1rc3SBssP32XXM3mVIrH0IJtu2/7rf+Rt/htNU3OH701/lb/4hP2znxf9CXevUvfXRkN5G17NNs22ylijlq6w4/CUWWKrMvgcE4PdnMpbZPSLUU312rfeSHXIa2xlcZHErqxIYEZHP1jnLe3uD702/lNP/GSUfX+Evzl+sTfgop0ndcf9FFZtSVjqFpW23aAvSfRMPj1c/WterXPu4R7JZJlddIj/AOJNnfkz9KaqYMNrL/F/gvqaeKLDmqdHuifV6/Wa2wenbay0j5FXohn+cxXHzR+MZtcw2x+kSX36qjkLdNZwsPlVsAUceXMqfNfOVRcknl8e4k7X3n16RbdTR6ay+zmEHor3u55Ig8yfcMnunPWt1z3Wvba3FZYxdz3EnuA7gBgAdwAl89NejQ12kaoYFi/dKWPYLVBwCfBgSp8mnP7IVJBBVlJVlParKcMp8wQROjgVHK3x9DPWvdAY+ORzPpmdAoPMJbm5D+w1X5Ws/wDTx9kqPM33dn010+hS9dQbAbHRl4K2fkqsDnHZ2iV4qLlSair/APRUWlPeWd03H3s1v5td/DaUr0BtC7U0ZYgDrcc/F63Rf2mWb/0i3paG/SailDeXtptrXNLheJ0KjJPYMkSolbGCDgjBBHIgjmCD3EEZ9kowlKSpyjJWuW1prMmjqaVR0v6CbSv19tlTlqnYGsnUMi1rwqOApnlgg/gg57e0mero9vnq6sLrUsSwDBtrXjrfHxig9JCfAAjz7plNXvk0CrlPhNp+StRTPtsKiZKdKvRl8MfVFzlCa3s2botst9No6abXDvWuGcFiCSxPa3M9uMnwmpb7FzoKfzlfpquE8+y99dLGz4RTZWOIdWK8WkrjmXYlcNnuA98wu8PeDptdpVqpW8Mtq2emiquArg8wx5+kJKlQqxrKUo8SM6kHBpMsDd3tkanZ1Bzl6kFFg7xZUAvP1rwsPJhDpt0ITaNaAuarKixSwKGGHA4lZcjKkqp5EH0RKT6M9K79BaXoIw2A9T5NdgHZkDmGHPDDn6xyll7O326ZgOvp1FTY58PBbXnyOQ3vWSq4arTqZ6YQqwlG0jGVbjHz6WtXH4unIP024mE3h7va9n6epq7rrGtsNZLisKo6tmyoUA5yB2kzeLt9GgAyo1T+QqUfS7gTRt4G8JNo11V102VrXYbOJ2QsfQZOHhXIH4Wc57pdRliZTTnp4IhPZKLtqXH0Z22ur0lN649NBxDvWwcrEPmGBEw/TXd7VtFksNj1W1qUDKqsrITnhZT24OSCCPwjKc6K9MtRs9y1JVkcg2Uvnq3I5cQxzR8cuIe0HAxYuj346cgdbp9Sjd/AabEz5Esp/ZlE8LVpTzUycasJRtI81e4wZ9LWNjyoUfW5ny6Q7ptPpNDqb+u1NllVTOvF1SpxKOWVVcke2Zazfdox2U61v0KB9ds17pTvfXVaa3T16Z1W5GrL2WKGUMMZCKCCf0pZHpbkr6eAr0Utxndxx/2PU/nR/gUTdekWxhq9LbpyxQWrwlgASOYOQD29kpToRvEOzq7K+oW1bLOsJ60oyngVMAcBB/AB7R2zcat+en+NpdUPmtQw+llkK+Hquq5xXHsHTqQypNktDuRoV1a3UXWqDk18FaK/kx5nh9WJY8rizflpsejptYT5/B1HvFh+qa7tzfLqbVKaetNODkcfF1l2PxcqFQ+xpCVDEVX8fmS2lOC3Ed6fSLO1KjXhjourPI9tosFrJn1CsHzyO6XFs7aKX1JdUeKuxQ6nyPPB8COwjxE5fLd5JJJJJJJJJ5kkntJPPMz3RjpvqdASKWVqyctTYC1RJ7SuCCjeYOD3gzXWweanGMdV5lEK1pNviW/0r3b6bX2i12uqtwFL1FPTUZwGV1IyM9owfdMh0X6JUaCpkp4yXIZ3cg2OQMDOAAAOeAABzPjNG02/MY+6aNs/iXqR+0gnw1+/ByCKNKinHJrbS2D8xVGf1pjdDEtZHp3ov2lNO5uG8vbi6fZ1wziy9WorHxi1gwzDyVSx9g8Zqu5XbqhbtIxwxbrqge9SqrYo8wVDfpHwMrnbW3b9Xb1uosLtjA7AiLnPCiDko7PM95M8dNzKysjMrKeJWUkMpHeCOYM2RwlqTg3ve8oda88yOm9pbOrvqeq5Q9dg4WU55jt5EcwQQCCOYIE1jZu6vQ02raFucowZFss4kVhzBwAOLB5+lnsmi7L3y6utQt1dOoxy4iTVYfNioKk+pRMg2/GzHLR1589SxH8GZFhsRC6jp2Mv2tN72WyT4/T9spynby6vpLRbWQa1c01sOxkrpu9MeRZnI8iJhOke8TV6xTW7LVS3I1VAgOOXJ3JLMOXZyBzzBmG2LtVtLqar0VWapiwVshTlWTnjn2NL6OFlCMm9WmkVzrJtW0OljKM21t59Ht3U31jJS7Dr/mVMlfWJ6yMEfjKp7pkf++rU/wDD6X33f1mlbX2odTqLb3Cq1rcbKueEHhC+jnnjCiLDYaUJPOtzVgqVU+qdHaLWpdWltbBksUOjDvUjIlV73Oi/V2DW1j0LCEvA+LZyCWeph6J8wviZgOjm8HU6Kk01Cl04i6ixXJQtzYKVYcicnHiTPXr96uqvqeqyrRslilHXq7uakc/8Xt85GnhqlKpeOnoOVWMo2ZppMnxSGPbJ+ydIznwEJGMGWlRIRiLMBAQ4RQgBKGIgYswGOEXFHmMBwizDMBDhFmGYAMwizFmAE8wzI5hmAyUMyOY8xAPMDImIQGSi4oZiiAeYEyMcAGTDMjDMBksx8UhJZkRjhI5jxAB5hCKIYZn04585PhEBnwzHIgxywqJZgZGOADj4pHMcAARyOYxAB4izJ01l2VFGWZgoHmxAH0mWtsfdBUawbCzse08bIvnwqozjPiZVVrwpdYlGDloVPFmXZXug0o7VHtsvP809VW6vSD/Dq9qu31tM7x9PtLNhIoqItL/TdvpB/hUf6KfbmeuroPpl7K6x6q6h/LIP2hDkPo8uZzmbB4j3iTry34IJ9QJ+qdJp0ZpHYD+wPqE+67EqHcf1j9ki/aK+nz/gfR3zObF2daeyq4+quw/UJ9q9h6g9mn1H+laPrE6QGyKvk/tN/WTGza/kL9cj7wf0kuj9pzqvRPVns09vt4R9Zn0ToVrD/gMPW9A/nnRA0VfyE/VWTFCjsVfcJD3hP6UPo65nPte7/Vn4tY9di/ZmfdN2mrP+R+vYfqSX8BHmR6fU5IewiUXVup1R7WrHqW5v5RPSm5+8/wCLj/kP9riXXCQ6bV5jVGJTtW5mz41rn1Vqv1uZ8trbo3rrLVuxYdzhOFvLKn0T65c88u1B9xf1fUQYljKt9R7GNjmA8u0YPh3g+BgZ6tspjU3jwut/iNieQCdtO6MYQhiGYDAw4o4FYgARyGJLMQwk58yZPigNWPhiSkcyQlhSEeJGPMAHAxGMRgMQiJigB7dkNjU0Hwuq/iLOlNln7inq+omcyaN8WVnwdD7mBnTOxz9xX9L94zle0flNWHep7YQhOWawmO2lt2qhgtnWZ4eNitbuErB4S7lR6K57/InsBmRmH079brbmHNKaloJ7ja7C10/RTq/9QjujilxIydjLqwIBBBB5gjsIPYRHMR0XIGjqHIKAypz5dWrsK/ZwBZlg2eY5j6INWdhocITEdHdunUi0MnV2U3PS6cRYej2MCQOR9XdBJtXC6vYy8JrXRzpadTqtTSVVRST1ZGeJ1Wxq2Jz5hez5U9ug2s9mt1NXo9VQtQzg8RtsBdueewLw8sd8k6cldMipp6GYhMf/ANodN1nVfCNP1mccHW18efDGe3yno1m0K6gptdUDsK1z8Z2zwqPM4MjlfIldHohMKvTPRm/qBehs4uHGG4OPOOHrMcPFnljPbynl6RdLfg2ooqCMwc/dMV2swUj0RUV5O2QcqMkcuXOSVOTdrEc6tqbJPPrx9yf5p+qLZ+uF1YsVbFBz6NiNXYMEjmjcx2e6fTUjKN81vqMhoyRzb0prxrdQP/UY+/n9sxgmZ6ZrjX6j5yn31oZhRPSU+ou5HPlqyUMRZhmSAIwZExCAE8xAwhEMDJcpDElmCGfKEISZSMwAhmOMAxCKMmAAIzFmOACY4GfDnOmtgPmges/YftnMr9h9U6S6JWcWmU+IU+9FM5ntDSPj6GnD6szU0jpVte9dW1aX21ItdTBa1pyS5sySXUn4k3eV/wBNExriflaen9my8H6xOdRtc0VNDz6Taupa2oJqrwXsSsmwVumHyueAAAkZBHniWJs7ZiU1CtAeEZJJ5szMSzux72ZiST4mVfSCrUPlcfCKPjDiHDfVkkdoGD2+uW2RHW0ViMDCr0M0I/8AJ6P201E+8iePYmlSnWamqpVrr6vT2CpRhA7teGdVHJchFBA+Tnvmw33qoOWUesgTA9FfTF+o5Y1F7MmOYNdSrRWwb4wYVFx3Ys9pgpScXdkrK6sZyafZeNJtW0nlXq9Obe3l1unBLAD5gJ9s3Ca1056NWaylBSUW2tiVLllXhdSrqWUEj4vd3R0mr2ejCadrrga5suj4Mdlak4AvV6rie0nUFrq/2nJ/RmwdD2VtPqdRYQFvvvtJPICpD1a8/AKhnt6Q9G/hGjGnQhCvV8DEEhTXgd34vEPbPvodhKuiXSueJep6pyOXFxKQ7DwySTLJ1FKPbfy1/e4hGDi/3XQ07pGa7dl2HTaMVUKFau4iqpsKw9Ouseng8xk4JBmV6f8Ap7PqY5x1unYkHBwwKkg9x9KfWjoZaaPg12rd9OFKKiVJW/D8QO+SWC8uQxnHPlynsu6LG3QjS33u+CmLVREfFZBQYPEO4DJzmSzxTW/R9ugZZNPdwMfvB0iU7NxWqotNlJQAYC4cLy9hn26b2cNmz38NbUP1g39Jmtt7GTVUNTaW4H4clSA3osGGCQe8R7V2NVqauquXiXII5kMGXsYMOYP9TK41Ekr8352JSg23bs8j3SLjIPqM8+zdnLRXwK1rDJObLHsfn+MxzjynqlL7Cw516e1419nmtZ/YA+ya9wzad5NeNd/yk/ecfZNW4p6Kj/bj3HPl1mAjihmWCHwxGGYQGBMIoZiAeZKfOTiGfHElmLMJYVDzAmKSEYxAxwxHAQswDQzCAhEzojd9bxaGo+NdR99Y/pOeJf27F86Gr8lX9AYfZOf7QXwLvNOH6xt8we3uiqap1c2W1sq8HodWQy54hnjU9hJ7PGZyE46k4u6NjSe5mrVbvKMjrLNRaMglHNQRsHOGCoMjl2ZmUPRbSntpRh4NxMPVhieUysJJ1JPiJRS4GKr6J6NTkaXSA+PU1Z9+JlAI4SLk3qxpJaBCEJEY4jDMibR3ke8QAlCfE6tB8dP1lkTtCv5ae8R2A9EJ5DtWr5Y9zH7JA7Zq+Uf1W/pCzFdHuhMY/SKkdpP0D6zPLf0z0ygkuox8p6gP3pJRb4BdFRb1asa1T414/Vss/rNNmx9PNvpq9VxV80QFQ3czFizEfi8wB6prs79FNU0mYJdZ2CPEUMy0iIwzAxGAAY4ZizEMkY8echmSzEM+MlEISwqHHmIQjAcBCEBDhCPEAFLI3e7wq9NUKbzw8OQGIbgZclhzUHhIyRz5GVtHK6tKNWOWRKMnF3ReV297Rr8dfYl7fUk8775NN3En/lXfbiUpHM3QKXb++Bd0iRcF2+mkdi2t6q1/mcTyvvsXurv/AFaB/MZVMDJLBUuRHbzLNt30t8Wqz2tWv1KZ5LN8t57KffcfsSV7FmSWEo/T+RbafM3uze7qT2Io9dlp/pPJZvS1h/yB+jaT9LzT4SSw9JfKLaT5m0PvF1h76R6q/wCpM8z9Otaf8bHqrq+1ZgcwMkqNNfKhOcuZmW6Yaw9uos9grH1LPhb0j1Tduov9ljD6pjMxgyWziuCDM+Z6jtW49t2oPrttP80+Vl7N2u59bMfrM+WIZjshXYig8B7hAL4CPMMRgMGORhmIYZjihAAMRhCIYQhDMQCzJZkTHiAHyzJxwkyARmKEACBhCMQAxgwhAQGEIRjCEUIAMyOY4QAAY4QgANGRCEQETJRQgAhHCECQQhCIAjBihAAMCYoRMYRiEIAEIQkRiMBCEAE0lmKEQH//2Q=="/>
          <p:cNvSpPr>
            <a:spLocks noChangeAspect="1" noChangeArrowheads="1"/>
          </p:cNvSpPr>
          <p:nvPr/>
        </p:nvSpPr>
        <p:spPr bwMode="auto">
          <a:xfrm>
            <a:off x="155575" y="-814388"/>
            <a:ext cx="2676525" cy="17049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8" name="AutoShape 12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0" name="AutoShape 14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2" name="AutoShape 16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4" name="AutoShape 18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6" name="AutoShape 20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598" name="Picture 22" descr="http://www.elenaevents.cz/wp-content/uploads/logo_facebook_f-convertid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77072"/>
            <a:ext cx="792088" cy="1296144"/>
          </a:xfrm>
          <a:prstGeom prst="rect">
            <a:avLst/>
          </a:prstGeom>
          <a:noFill/>
        </p:spPr>
      </p:pic>
      <p:sp>
        <p:nvSpPr>
          <p:cNvPr id="24600" name="AutoShape 24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602" name="AutoShape 26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604" name="AutoShape 28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606" name="AutoShape 30" descr="data:image/jpeg;base64,/9j/4AAQSkZJRgABAQAAAQABAAD/2wCEAAkGBhAPEBAQEBAQEBAWFRQQFQ8XEA8PEBYUFRAVFxYWGRIXHCYeGBkjGhUXHy8gIycqLCw4GSAxNTAqNScsLCkBCQoKDgwOGg8PGiwkHSAsLCwsKSwtLSwsLyksLCwtLCwpLCw1KSwsLCwpLCwpLCksLCwsLCwsLCwpKSwsLCwsLP/AABEIAJgBTAMBIgACEQEDEQH/xAAbAAACAwEBAQAAAAAAAAAAAAAAAgEDBAUGB//EAEkQAAIBAgMDCAUIBggHAQAAAAECEQADBBIhEzFBBQYXIlFhkdEUUlRxkxUjMoGSoaPhQmKxwdLwBxY1coOis/ElMzRDU4KyJP/EABkBAQEBAQEBAAAAAAAAAAAAAAABAgMEBf/EACsRAAIBAwMCBgICAwAAAAAAAAABAgMRIRJBURMxBBQiYYHwUsEj4TJxsf/aAAwDAQACEQMRAD8A2f0q/wBof4Nr/wCrlePr2H9Kv9of4Nr/AOrlWYfmV/wxcQcPdu4m6epF1EVEfS2+WetMjTf1uEV9inNRpxvueKUW5Ox4uiuxiuaGOtPbtvhrga4SqAZHzECSJUkDQE69hPCrH5kY8XVsnDNtGUuBntEZVIBJbNA1I3njXbqR5RjS+Dh0V67krmFduW8aly1cGLtC0bVrMiq2dmkzuYQp1mNDXLt8y8e117Awz7RAGYTbCgNOU5ycpmDuPA9lRVYZz2Gl8HForsYbmfjrty5aTDOXtwHBKKFJEjrMQDI10Nbv6oMMFnNu76Z6WMLsZAGtvN9Ht1mZiNaOpFbjSzzNFXYzBvZuPauDK6nKy5laDxEqSJqmuhkKKKKAKKKKAKKKKAKKKKAKKKKAKKKKAKKKKAKKf0d/Uf7LUejv6j/ZapdFsJRXatcpKuCfCnBzdZswxMDMOspj6GbcI+lxrG9q3wtXx3R7u2e+sKd+6K4mGituxt/+O/4flQtpAx+avFY7DM5u7hGn11rUiWMVFPeADGAwHY30t3Gj0d/Uf7LVbgSitaKIANhyQAJhxPadP5/ezok6WbkTv68ka6d3Dw8ZqFjFRWt0U7rFwHT1yBqJ/fTMqcLFzxfv/LwpqFjFRW2En/p7ni5/dWW+eserl3dWI4UTuLCUUQew+FGU9h8KtyBX3HmF/ZuE/uH/AFGr4dX3DmGf+G4T+4f9Rq8fjP8ABf7O9HufPv6VP7Q/wbX/ANXKjActYP0PAYfEMzBMS9y9bAuf8si5BkbxJXQGa9vzn5gW8feF83rlpsgtkBVYEKSQddx6xrkdD9r2u78JPOsRq09CTfYrhLU2h7fPPk7D+jLbdSiX7jEW7N9Att7VwBoecxBZZjfrArkchcpYDBXL9v0v0i3ftFTdfC3TbRgxgNaJlwQxmOzvrqdD9r2u78JPOjofte13fhJ51FKj21PP3gtp8FOJ5yYS+mLw93GoFuWbFpLyYO/bRQly6SotyToGHEb+6o5Q52YHFLicK1+5Zttbw6Jiti75jaYs3UHWE6b+/wCu/ofte13fhJ50dD9r2u78JPOmqj+T+/HsLT4KeUOd2BxnpNlr9zDobli4l/ZO+cWgkjKuo1XSe491bOkfBhmcSQ2KBg23zra9GW0bqmIBkbt8TprVPQ/a9ru/CTzo6H7Xtd34SedS9Dtdl/k4PnPKKIL1wW7hvW8xK3SGDMCZBIYA5tde+az19O6H7Xtd34SedR0QWva7vwk869K8TT5OXSlwfMqK+m9EFr2u78JPOjogte13fhJ5081T5HSkfMqK+m9EFr2u78JPOjohte13fhJ5081T5HSkfMqK+m9ENr2u78JPOo6IbXtd34SedPNU+R0pHzOivpnRDa9ru/CTzo6IbXtd34SedPNU+R0pHzOivpnRDa9ru/CTzo6IbXtd34SedPNU+R0pHzOivpnRDa9ru/CTzo6IbXtd34SedPNU+R0pHzOnsNDqTuDKfBhX0nohte13fhJ50dENr2u78JPOnmafI6UjqNz+wnWy48CSxAOHxBGpMf8Ab4CPDvrVhv6Q+TlHXxeYyTOwxIHu+hXB6IbXtd34SedHRDa9ru/CTzrx6KH5P78He9Tg9H0j8me0/g4n+CjpH5M9p/BxP8Fed6IbXtd34SedHRDa9ru/CTzpoofk/vwNVTg9F0j8me0/g4n+CjpH5M9p/BxP8Fed6ILXtd34SedHRBa9ru/CTzpoofk/vwNVTg8Tzv5Qt4jHYm9abPbdlKtDLIFpF3MAd4NfWOkfkz2n8HE/wV53ogte13fhJ50dEFr2u78JPOuk5UZpJt4MRU4tu3c9F0j8me0/g4n+CjpH5M9p/BxP8Fee6H7Xtd34SedHQ/a9ru/CTzrlo8P+T+/Bu9Tg9D0j8me0/g4n+CjpH5M9p/BxP8Fee6H7Xtd34SedHQ/a9ru/CTzpo8P+T+/AvU4PQ9I/JntP4OJ/gr5Vz25RtYnHYi9ZbPbbJlbKyzFhFOjAHeDXtOh+17Xd+EnnR0P2va7vwk8660pUabumzElOSs0eLwHKWGUReDvqpGXOpgKwInvJU/8Ar31qxfK2BykWkuA5dGZn0YgTw6wEd286CvVdD9r2u78JPOjofte13fhJ51vq0uf+mdE+D5ribgZyRqNNdRwHbX2vmJ/ZuE/uH/UavPdD9r2u78JPOvackclLhbFqwhLLbXKGMSdSSTHeTXLxFWE4pRZunBp3ZsmiaWa8djuel3DDFXbttWtJffD210tZsiM5i5mYlsqnRlQGRBJ0ryKN+x3bsezmia8ji+fwtzFhXG3fDx6SiOBbz9a4GULbzhJQFusDMisy/wBIDIbqXLVt2S5dXa7cWrSqt7EhRdOQ7JitgBRrmLDdNXQyXR7eaJrxWL/pAbrBMO4KtaJSQ9/Lt8Mrq1iBkZ1vkIcxnKd1b+WedD2rGExFpbd1Li3LroLnVKJg3vHLdy8CunV13acGhjUj000TXjb3Pts1zLZyrau3kZTcRndbWGxjxlibRLYdSCQQQwida0YDnvtbli2bKKLt25Z2i4gXUlFRhkypLg5iC0BVKMCd1NDF0epmia8xj+eRtXL1s2INu4lprj3dlYAugG07XMhhWXNOhykAa5gafkPnkuLvLZFprblDcKs4zquxw1xcyRpPpBH+Ge3RpfcXR6OaJryJ5+iEOxXrM65PSBtRku27ezKZP+oOfMLU7lPWqG59PkZhhQSNVX0jQpscVczFtnoYwraQfpDXfTQxdHr5qJryP9fgXdNgqRdWyHuYhLSCQ5zXOqTbU5RlMENnXUVs/rSVw2Iv3Etg2r9zDhBdaDlxGzTM2QlCZB3RBBkA6NDF0eimia8b0hdXaejfNlFYMb4+k1nDXCG6nVRRiRL6xkYxWn+tjW+T0xlxUuE3HUxcCIFF+6oYHKS8Kg0VSzbwKuhi6PUzRNeLxHPt7C4g3bStke9sjtCmdUxN62FIyHK0W9539xgG7Fc+ihBGGzW2u7FbnpCIDFlLjEllygw4yjN1obUQJaGNSPXTUTXneX+dvod4WTh7l3MqurKdOs7W4PV0+d2Kf4wP6Jrn3OduIz7NLdrNtEVZcqzg8q3cKyxlIChUHWEkZgYMxUUGLnspomsXJPKHpFizfy5NpbS7kmYzKDE8Ymtc1LAeaJpJpLrwrEEAgEgmYGm8xwqFLpomvCYLnniFRS67Vh1HuQBh823tIbivbQlrQDkgxPAiQTXU5G513cRcsD0dVt3Etvn2jsQz4TbxGQAqIyzMyRpW9DJqR6eaJrx1/ndetM4IRily+jqwa0FU4+xZwzM4UwDbus0wc2WeFei5F5RbEYe1eZNmzgkpJI0YgEEgEqQAwkDQio4tK4udCaJpJqZrJRpqZpJomgHmpmkmiaAeaJpZomgGmiaWaJoBpomlmiaAaaJpZomgFmuHd544dLotsLoGe7Za4bdzKHtPZU6AGVJvDr7hGu+u1Nc5+QMMzOxtAsxZm69yMzm2WMZoEm1bJiPo95nStuR+xFjnThLlq/eS8Gt2f+YwW51YEgxEsOwgGaztz3wIOVr+VodirW7ysuzNzMGUrKt80/VOpy6DdN1zm5YNi9h0Vrdu6CGCu5iSScgYkIJJ0UAa7qX+quD1+Z+krI3zl7rh2dmz9b5wzccy0kFjBq+kZBud+FkDaPmJy5TZvrDbU28rkrFs7QZetGpHbTckc58PimS2jxea0l82usSodLbxmiCQLqTHrCqhzUwu0W5kY5RohuXGUttmu7RpMu+dplidwO8VqwXItiw+e1b2bZVTR7mUhEVFlC2UkKijMRMAa09IyZsPzjwuJy2GMtdUjZFLjIVZbnVL5cuqW7hgncpprvOvCW5BuGVLJkW1edgUNwMMiqTpsbh9yE7tauw/IeHtlWS0FKkFTmcwQlxBvPq3bg/9vdGd+bOGbbF0zm7dN9mzG22Y2tlAa3lIGSV365mmZNPSMkLzjwSbR1cdY5mKWrrl2D27APVUlzma2oieEaU+P5xpZui0yOepbuTrPzhvADJE5vmTp30W+bWEV2dbKhiVYw1yJW4lxYXNlXrorQAN3ea0YnkuzccXHthnAUZpYaIXK6AxptH8aYGTHyJzss4oogOS+1sXtgc5ZVKqwlioBOV0MdjcRrXZzVyrfN7DKcy2ypi2vVu3lBFoKLcqGgkBFEnWBBkV0po7bEV9xiaM1LNRNQo81E0s1E0A80TSTRNAPNE1XmomgLJomq5omgLJpWeAT2CfClmg66UBx7nL+Hv2s120zWDlDG5aLrtG2JtpkIOcna6EaDKe0VpxXLSYe4lkowTIplUuFRmubO3bVEQySeGkd/BvkWxs3s5CLTwGQXLoBCoqAaNoMqgEDfGs1fcwVtmVioLLlgyRGR8y7jwbWtYIYTzowVzKhvI83RbVSrMNoHQqRIj6TJDbpI1rTieX7Ft2tuzZ1ySot3XY52AXKFU5pJA0nfSW+RLClSqFSrF1i7eGUsQWAAbRCQJQdXQaVPyLh9qb2z+cJDFs9yMwKkHLmyz1F4cKmBknB8vWr11bdrM4Ntrm0yuqdU2dAxEMYvDcdIg0n9aMNp12ksyRsb5IZWtgggL1dbtsa+uKfBcjWLLZ7dvKcuQde4VCwkgKWIE7NJIEnLrSYXm9hrUBLUAEEDPdaMrWiIzMYg2LX2BT0jI6c48MSAtzNOXrBLhQZwuSXCwM2YASdTI3ggJZ51YRzaAuwbjBEBt3UJJFsjRlBAIu24J0OcVGG5uYe2ttQk5Jg5mWSbhuSyqQrQ7FhI6p3RV1vkWwrIy28rLGUh7imAltIMN1ly2rYgyOqKekZJv8v2EzlmYKji0z7K6UDnhnCwY3GDpuOtA5fslL7qxbYhmcFLiaKXGhYDMM1txIkdU1Xieb2Guli9snMxuEbW+q5ypUsFVgASCZjfxmmv8AItprdy2s2xcXZuymWKZ3YjrSBJu3Nd/W7hDBckXOc2GUtLmFz5jkuABUS8zMOr11+YuCVnd7p3YPGpeXOhJEsuqujBlYqwKsAQQQd4rE3N/DEuTaBzZp69wiHW4GAGbqqReuaCB1yd+tbbNlUBCiAWZzv+k7FmOvaSTUdtgXzRNLNE1ko00TSzRNANNE0s0TQCzRNJNSpHGfDzqkGmiaXB423dJCaxoTr+8ajThWpgvGB4CsqSauitNYZmmir+odOr4iubhOUnu3LiZVhSY0bcGK6yd+k1JVFGSi9zSg2m1sbApO6oj9ZR9f76sdCOtIHEiYG7trI2LWZLKfrH7q2smDVsD2jxqGsEakgVQ/KM7jA7gT98VVdxqgElxpxJbfuH391HhXYWcIuJon3eIrkch4kGVZ5OhiZb6IzHXv/fXbVtRlRiOJKxr2S1c6NVVYKa3N1KbhLSyqapsYtbklTMGNxH7a14jMFJWyGbSFzqs68eEca5vJOFu2SweyAp1z5kOXKpgQCSR9+vGszqtVIxSw++H8GowTi23nY2g1JRuw+FalLbxk1728qnO3FR9TeYFdrnIxTQTWzbDiGHvEjhxEjjTIVO7KR3RS4sYJomtN+4qzKaD9KAB41SmKR0zKFOsaHd37qurYWEzUTSZqJqkHmiaSaJoCzNRmquaJoCvF3ri5TbQPqcwmDlCE6a7yYGvbWc4vE5QdgpOcgpnUMEgQQZgmSfD3S+M5SSyRnzAEE5gsqIIGvZqy+PvipuXbOXMCWXMEJCmASrHjG4KZA13CKoGs4/EErmwwUGJO2UldDMiNdYGnbXXwttCCWiZPH3VxU5fsswUFixjq5SpEkiSDEbq6+HwmcEkxqRuU7vfUkVGnYWv1ftfnU7C1+r9r86q+TR6x+yvlU/Jo9Y/ZXyrHyUs2Fr9X7X50bG1+r9r86r+TR6x+yvlR8nD1j9lfKnyCzY2v1ftfnRsbXd9r86r+Th6x+yvlU/J49b/KvlT5A+xtd32vzo2Nru+1+dJ8nj1v8q+VHyePW/yr5U+QVaAsBuntn9FamaQrlLLvgxuA/RB/fUzVINNE0k0TQCzSXrjASq520hZVePadKmaA1VrARi5KsXrJcNZyq299ogyxMbmJiT7664tRrs0Pfmk8e0d/bxNC3+qACM2gjd+2sN5tkes0J3kqoPYJ4e4cDXGlSVKOm+Pf6jpObnK9jVimXKQwdJH0lC5xv1BEmfq41y7GGS24ZLt0GZIZkGbfowyieNbWaTP7iKqe6u4lfdI/njW3ShJpyWUZU5JWTHKiZgT2xP7amazZrfBgvuaN/du/SqRcPAq/1gHxGnZXWxgvzU+zUqSylt0CAQTw399Tg1DfSkdinSfP6qbD45blxrYBGzJ9xg5dIPA9vdXOU4xaT3NKLautgCG3DbNF7wqzu11HlWQ8qv6QqaBCPVkmVYhvFQI99dZ7oGm89g3/AO1cwc3rWpbOOP8AzWJ+tjxnjXGsptLRyt7Y47M6U3FX1cHQsydc2Yf3YpkDS0zHA6VTZxAEp1mjcQC0jvbdNU3sYVnLvncWBA7d0/trvZnI1hcpPBTJPAA9vuNWA1weUuUybbW3HWaIygkaMCQf547qbk7lFRaVPnCyiCoBQatI14iP2bq4dT+Xp+17/o66PRr9zuFgN5A+uKouvbOvVJ/vAHhxGvEfdS4O7acSoWeIjrDdvnXspb+NymMmvfoO412scjDyhiy1tlt5rgYFSBDMum8kfoxHbWLkxmAKsrjUtmKkLrAj3/nW25v1G/rcONLNZdG9RVL9la2DfU9Gmw80TSTRNdzkWTRmquaM1AWZqS5eVYLMFBMCSBrBMa8dD4VE1VicMl1crqGWZgzvg66e+gLrmJRQWZlVRvYsABrG/wB9NtlP6Q8RWCzyPh0nLaQSFB3kEKwYCDwlQfqpPkHDRBtAjiC1w8ZO9qA6LYhRvZRrH0hvJiPGtOHtXGBKGBPrka+6K5KcjWBBFsAghgQXGomOO7u3V0sPjmQFVGYTr1LjQSBpI0qMqNXo171vxG8qPRr3rfiN5VV8p3PU/CvVPync9X8K7WMlLPRr3rfiN5Uej3vW/EbyrLc5eyyGhY3zbvADSdTu3VeOUn/U8D51bMXRZ6Pe9b8RvKj0e72/iN5Unyi/YvgfOj5Qf9XwbzpkYH9Hu9v4jeVHo93t/EbypfT3/V8D50env+r4HzqZBWQQWB3zrrm/RHH3RUzSFySSYk66aDcB+6ia0QeaJpZomgEmiaWaJqgmawcsB3AQW7pI1DC2zLBUiJAM762zWu1ylbJCFuvEkQeA7YieMV5/EQU4aG7XwdaUnGWpLsVYa2Lq5tmVjTJcDoRAHDcRu1jtrNi3WyUUqRmkCAI0gTI4aiuqAzaklR2D6X1nh7q5HKvJ952DAWsifRl7mYiQetoeI3ffWas6kIejLwWCjKXqwiwmkZFO8DwH88KVmLwzgBuIVniZ76XZ9jMPrn9tepZOLL7d9kUhddOqGJKg6RpvjTh31jwFq8l3P80cxhtDuLSY00PH9tPmYdjf5T5VbhvnGCjQ8QdCPq+quc6MZtSe3uzcajimludVbbaxp2uesx36xuA/mKnZLOssdd8n8hvpMJjkvBihJgwdCOGh91TicUiDrMAeAnXwqRkpK8chpxwyvF4pN0Bj2bwD3+Vc4tSOQADO+IAkmNNdOGoqvbdzfZPd2++uyVjm2Xq8ag60XLpYyd9Z9t+q3h7qNt3N9k1bC5stWQ4JkhgJ0kMI3EEfs91CIxBe40r63HfuIG4d9Y1xIBmSD2wwp0uhiIyk9gAn7qlmLmlmJAUxprv114dlVshG8EfUasHJrjUwF4gSzD6ifu8Ki1iWXaIHEoRKkSYJg93ZI7+FZckty2bKpqJoNyTu07OH1dlLWyDZqmaSiaAeaJpJomgLJpLqB1ZTuIKn3MI/fQGrl2+b9pVC5rsA5h1/f2Dv+4UBqbkpC5uFrhMhoz9UEADRY3aDfNRjMDtQV+c0fOHt3HR1Jt5YkW2gwd+/UVTb5GVWDC7e3yQXBB379NeG+d3vqMctq5Np3ZSH2nUxGxbrWihBBU6FS38ipJXRUx7fJcMD/wDpIDC5lOJulZDq27Y7pX68zdtIMEttyc2IWW2mz9IuhNWckZRZ3EuZ9w7KQ4RW0N/EsVIn/wDcZBkRoE0MkfzuOU7aXzblwMhQ/wDUI5JR5GhQ6yd41HAipCF3kkpNLAY7kn0l9os/RYDLca4BnthSZ2UjQTAInjXZVgqic0Ab8j7gPdXGXBoLItM4gMGLLeRCGyMpHWU66kg75AOkVbYYIrq197mYFQXxamND2JG+a1Jyb07IyopZ3Z00xqEwG13xDA7wNARrqQNO0Vbn7m+w/lXncHyetq4X2gJVrjlTcUnM1xXYdVBBAQ6wSeMwa23OTCWLI+JtySxVcV1ZL5tAbenZ7tO2ZNWfpLB3WcHTuYpVjMSJ/Ufyp7V4MJUgjt9xg/fXJ5V5MOIRbfWAHE3g5+mrCc1sg/R3n9tbOTcKbSZSZJZ33z9Jy2/jvq2Wm+4u9VrYNs1M1XNTNZNDzRNLNE0As1E1E1E0ISTWTDYa/tRe2BI35NpaH6OXfPZWkmuhi8QVVQDqR90VxrUupa77O+39nWnPRfHcuv4pUGu/1eP5VzLmIZt5J7uHhVbMSZMk9++lJrso2ObZJNQTUE1E1ohM1AuFSrKoZgdAWCgTpM0s1E1GrqwTsyeTmexKsiFGMytxSwIGm4nTz40zvLZoUH+6Igbh30k1BNc6NFUo6UbqVHN3ZZdvFjJOtJNLNRNdrHMeaiaWaiaAea66vZRQCUmBO5jMa7q4s0TUauVM7i3FKs1suYnqg6kgbofTX99ce1de1de5csOFuSMuZDGYgnjru7qizfKGRMxGhy/yKV7hYySSe0kmvPU8OpyTbeM7HSNXSmrdxpoLUEqN0t37h4bz91K9wsZP7AB91ek5DTRNJNE0A80TVW0HaPGp2g7R40BZNTNVbQdo8anaDtHjQFk1xsVyuu1uW/R9owkEyskKsknq7gO/hXV2g7R41yb3IxN1ryX8jE5h1ASNI35q41upZdPv+vkxLVsK3LmUljhGBnVt2ubi2T1h91Lc5aVDLYTLrvMDXTjk36Crb/Jd24ArYokQBGzAmDImH1M8aXEcjPcAD4rMAZjZjf26N3nxryvzW36Mev7Y6uFyXES5kUZgLkQCZI3ntOp1q30S3/40+wvl3VVhEW3bRMwOVQs6CYETFXbUdo8RXvV7ZOyGNhCZyrO+comT/vVs1SLo7R4ip2o7R4ihS6amaq2o7R4ip2o7R4ioC0GpmqhdHaPEUbUdo8RQF00TVYuDtHiKaagFmoJqJqJrQJmpNwkAToN3+++lmlmgJJqJqCaiaAmaWaCaUmqQmaiaiaiaoJmoJqJqJoBpqJqJqJoCZomlmiaAaaiaiaJqkJmiaWaJqAaaJpZomhRpomlmpmhAdiAY1MGBMTWdca+Uk2nkECBrMgmR3aR9Y3axomihTI3KLj/sXTv7OB4HjNWvjSA3zbmFVt28sYyjvHGrqmaWBjXlRiwXYXQfcNBmifdx/maut4ty+U2mAkgP+jlBMGe+Pvq4GpFSwKDjmgHY3TM9WNRDAfeDPuBpE5RuEgGxcHfwnT7tffpu7Nc0UBnt49iG+acMASFMwSJgSOJj7xvpTym8EjD3p7I4wCO+NY+qtgNSDSwK1xLZ8mzeP/Jpl+jP5VSnKVwgTh7ob3aAwePZIrWDUzUBl+Un9nvfd2Mf3AfXVl7HOAuS07SJ3ERBgj31fNMDRFMg5QuFWOwuSCkKdCQ0THeNdO766axyi7FQbF5AZ6xAMR2gdvnWoGpq44IPNE0s0TUKRUUUUBE1BNFFAQTSzRRVIQaiooqgKiaKKAWaJooqgiaiiigCagmiihAmiaKKAJoqKKAmioooCaJoooAmiaKKAmaKKKAJqaKKFJmpooqAmpoooCQaaiioCZqQaKKAkU00UVCk0UUUB//Z"/>
          <p:cNvSpPr>
            <a:spLocks noChangeAspect="1" noChangeArrowheads="1"/>
          </p:cNvSpPr>
          <p:nvPr/>
        </p:nvSpPr>
        <p:spPr bwMode="auto">
          <a:xfrm>
            <a:off x="155575" y="-693738"/>
            <a:ext cx="3162300" cy="1447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608" name="Picture 32" descr="http://t0.gstatic.com/images?q=tbn:ANd9GcRHlaPFt2f2Owzvay4FG3390GTiwERH5qjSiHiRwWMetkiHgB9O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365104"/>
            <a:ext cx="1584176" cy="1127771"/>
          </a:xfrm>
          <a:prstGeom prst="rect">
            <a:avLst/>
          </a:prstGeom>
          <a:noFill/>
        </p:spPr>
      </p:pic>
      <p:pic>
        <p:nvPicPr>
          <p:cNvPr id="24610" name="Picture 34" descr="http://t3.gstatic.com/images?q=tbn:ANd9GcSJSqAAoQ1zVKbw2aJWggwgNMuB4qc3LaAzCCEanllzV6-WKD8hK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933056"/>
            <a:ext cx="1389137" cy="1231405"/>
          </a:xfrm>
          <a:prstGeom prst="rect">
            <a:avLst/>
          </a:prstGeom>
          <a:noFill/>
        </p:spPr>
      </p:pic>
      <p:pic>
        <p:nvPicPr>
          <p:cNvPr id="4098" name="Picture 2" descr="http://cache.ohinternet.com/images/1/11/Icq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365104"/>
            <a:ext cx="2258616" cy="1129308"/>
          </a:xfrm>
          <a:prstGeom prst="rect">
            <a:avLst/>
          </a:prstGeom>
          <a:noFill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4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4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4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4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4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4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740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/>
              <a:t>NEUVEDEN. </a:t>
            </a:r>
            <a:r>
              <a:rPr lang="cs-CZ" sz="1400" i="1" dirty="0" smtClean="0"/>
              <a:t>http://bestpage.cz</a:t>
            </a:r>
            <a:r>
              <a:rPr lang="cs-CZ" sz="1400" dirty="0" smtClean="0"/>
              <a:t> [online]. [cit. 29.5.2013]. Dostupný na WWW: </a:t>
            </a:r>
            <a:r>
              <a:rPr lang="cs-CZ" sz="1400" dirty="0" smtClean="0">
                <a:hlinkClick r:id="rId2"/>
              </a:rPr>
              <a:t>http://bestpage.cz/gif/G130079.gif</a:t>
            </a:r>
            <a:endParaRPr lang="cs-CZ" sz="1400" dirty="0" smtClean="0"/>
          </a:p>
          <a:p>
            <a:r>
              <a:rPr lang="cs-CZ" sz="1400" dirty="0" smtClean="0"/>
              <a:t>PAVEL HRDLIČKA. </a:t>
            </a:r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Highways</a:t>
            </a:r>
            <a:r>
              <a:rPr lang="cs-CZ" sz="1400" dirty="0" smtClean="0"/>
              <a:t> 2012.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2013-01-29]. Dostupné z: </a:t>
            </a:r>
            <a:r>
              <a:rPr lang="cs-CZ" sz="1400" dirty="0" smtClean="0">
                <a:hlinkClick r:id="rId3"/>
              </a:rPr>
              <a:t>http://cs.wikipedia.org/wiki/Soubor:Czech_Highways_2012.png</a:t>
            </a:r>
            <a:endParaRPr lang="cs-CZ" sz="1400" dirty="0" smtClean="0"/>
          </a:p>
          <a:p>
            <a:r>
              <a:rPr lang="cs-CZ" sz="1400" dirty="0" smtClean="0"/>
              <a:t> BEISSERT. </a:t>
            </a:r>
            <a:r>
              <a:rPr lang="cs-CZ" sz="1400" dirty="0" err="1" smtClean="0"/>
              <a:t>Tschechien</a:t>
            </a:r>
            <a:r>
              <a:rPr lang="cs-CZ" sz="1400" dirty="0" smtClean="0"/>
              <a:t> </a:t>
            </a:r>
            <a:r>
              <a:rPr lang="cs-CZ" sz="1400" dirty="0" err="1" smtClean="0"/>
              <a:t>Schnellstrassennetz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2013-01-29]. Dostupné z: </a:t>
            </a:r>
            <a:r>
              <a:rPr lang="cs-CZ" sz="1400" dirty="0" smtClean="0">
                <a:hlinkClick r:id="rId4"/>
              </a:rPr>
              <a:t>http://cs.wikipedia.org/wiki/Soubor:Tschechien_Schnellstrassennetz.jpg</a:t>
            </a:r>
            <a:endParaRPr lang="cs-CZ" sz="1400" dirty="0" smtClean="0"/>
          </a:p>
          <a:p>
            <a:r>
              <a:rPr lang="en-US" sz="1400" dirty="0" smtClean="0"/>
              <a:t>Map of Czech railways. In: </a:t>
            </a:r>
            <a:r>
              <a:rPr lang="en-US" sz="1400" i="1" dirty="0" smtClean="0"/>
              <a:t>Wikipedia: the free encyclopedia</a:t>
            </a:r>
            <a:r>
              <a:rPr lang="en-US" sz="1400" dirty="0" smtClean="0"/>
              <a:t> [online]. San Francisco (CA): Wikimedia Foundation, 2001- [cit. 2013-11-16].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5"/>
              </a:rPr>
              <a:t>http://</a:t>
            </a:r>
            <a:r>
              <a:rPr lang="en-US" sz="1400" dirty="0" smtClean="0">
                <a:hlinkClick r:id="rId5"/>
              </a:rPr>
              <a:t>cs.wikipedia.org/wiki/Soubor:Map_of_Czech_railways.svg</a:t>
            </a:r>
            <a:endParaRPr lang="cs-CZ" sz="1400" dirty="0" smtClean="0"/>
          </a:p>
          <a:p>
            <a:r>
              <a:rPr lang="cs-CZ" sz="1400" dirty="0" smtClean="0"/>
              <a:t>NEUVEDEN</a:t>
            </a:r>
            <a:r>
              <a:rPr lang="cs-CZ" sz="1400" dirty="0" smtClean="0"/>
              <a:t>. </a:t>
            </a:r>
            <a:r>
              <a:rPr lang="cs-CZ" sz="1400" i="1" dirty="0" smtClean="0"/>
              <a:t>http://www.</a:t>
            </a:r>
            <a:r>
              <a:rPr lang="cs-CZ" sz="1400" i="1" dirty="0" err="1" smtClean="0"/>
              <a:t>zelpage.cz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zelpage.cz</a:t>
            </a:r>
            <a:r>
              <a:rPr lang="cs-CZ" sz="1400" dirty="0" smtClean="0">
                <a:hlinkClick r:id="rId6"/>
              </a:rPr>
              <a:t>/story/</a:t>
            </a:r>
            <a:r>
              <a:rPr lang="cs-CZ" sz="1400" dirty="0" err="1" smtClean="0">
                <a:hlinkClick r:id="rId6"/>
              </a:rPr>
              <a:t>twix</a:t>
            </a:r>
            <a:r>
              <a:rPr lang="cs-CZ" sz="1400" dirty="0" smtClean="0">
                <a:hlinkClick r:id="rId6"/>
              </a:rPr>
              <a:t>/obb134.jpg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http://www.hajduch.</a:t>
            </a:r>
            <a:r>
              <a:rPr lang="cs-CZ" sz="1400" i="1" dirty="0" err="1" smtClean="0"/>
              <a:t>net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7"/>
              </a:rPr>
              <a:t>http://www.hajduch.</a:t>
            </a:r>
            <a:r>
              <a:rPr lang="cs-CZ" sz="1400" dirty="0" err="1" smtClean="0">
                <a:hlinkClick r:id="rId7"/>
              </a:rPr>
              <a:t>net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system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files</a:t>
            </a:r>
            <a:r>
              <a:rPr lang="cs-CZ" sz="1400" dirty="0" smtClean="0">
                <a:hlinkClick r:id="rId7"/>
              </a:rPr>
              <a:t>/image/</a:t>
            </a:r>
            <a:r>
              <a:rPr lang="cs-CZ" sz="1400" dirty="0" err="1" smtClean="0">
                <a:hlinkClick r:id="rId7"/>
              </a:rPr>
              <a:t>cesko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hospodarstvi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ruzyne.jpg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http://www.</a:t>
            </a:r>
            <a:r>
              <a:rPr lang="cs-CZ" sz="1400" i="1" dirty="0" err="1" smtClean="0"/>
              <a:t>mero.cz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mero.cz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stranka</a:t>
            </a:r>
            <a:r>
              <a:rPr lang="cs-CZ" sz="1400" dirty="0" smtClean="0">
                <a:hlinkClick r:id="rId8"/>
              </a:rPr>
              <a:t>/mapa_oba.</a:t>
            </a:r>
            <a:r>
              <a:rPr lang="cs-CZ" sz="1400" dirty="0" err="1" smtClean="0">
                <a:hlinkClick r:id="rId8"/>
              </a:rPr>
              <a:t>gif</a:t>
            </a:r>
            <a:endParaRPr lang="cs-CZ" sz="1400" dirty="0" smtClean="0"/>
          </a:p>
          <a:p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Airlines</a:t>
            </a:r>
            <a:r>
              <a:rPr lang="cs-CZ" sz="1400" dirty="0" smtClean="0"/>
              <a:t> Airbus A330 OK-YBA 02.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2013-11-16]. Dostupné z: </a:t>
            </a:r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cs.wikipedia.org/wiki/Soubor:Czech_Airlines_Airbus_A330_OK-YBA_02.JPG</a:t>
            </a:r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dirty="0" smtClean="0"/>
              <a:t>NEUVEDEN</a:t>
            </a:r>
            <a:r>
              <a:rPr lang="cs-CZ" sz="1400" dirty="0" smtClean="0"/>
              <a:t>. </a:t>
            </a:r>
            <a:r>
              <a:rPr lang="cs-CZ" sz="1400" i="1" dirty="0" smtClean="0"/>
              <a:t>http://www.</a:t>
            </a:r>
            <a:r>
              <a:rPr lang="cs-CZ" sz="1400" i="1" dirty="0" err="1" smtClean="0"/>
              <a:t>plzensky</a:t>
            </a:r>
            <a:r>
              <a:rPr lang="cs-CZ" sz="1400" i="1" dirty="0" smtClean="0"/>
              <a:t>-kraj.</a:t>
            </a:r>
            <a:r>
              <a:rPr lang="cs-CZ" sz="1400" i="1" dirty="0" err="1" smtClean="0"/>
              <a:t>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</a:t>
            </a:r>
            <a:r>
              <a:rPr lang="cs-CZ" sz="1400" dirty="0" err="1" smtClean="0">
                <a:hlinkClick r:id="rId10"/>
              </a:rPr>
              <a:t>plzensky</a:t>
            </a:r>
            <a:r>
              <a:rPr lang="cs-CZ" sz="1400" dirty="0" smtClean="0">
                <a:hlinkClick r:id="rId10"/>
              </a:rPr>
              <a:t>-kraj.</a:t>
            </a:r>
            <a:r>
              <a:rPr lang="cs-CZ" sz="1400" dirty="0" err="1" smtClean="0">
                <a:hlinkClick r:id="rId10"/>
              </a:rPr>
              <a:t>cz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sites</a:t>
            </a:r>
            <a:r>
              <a:rPr lang="cs-CZ" sz="1400" dirty="0" smtClean="0">
                <a:hlinkClick r:id="rId10"/>
              </a:rPr>
              <a:t>/default/</a:t>
            </a:r>
            <a:r>
              <a:rPr lang="cs-CZ" sz="1400" dirty="0" err="1" smtClean="0">
                <a:hlinkClick r:id="rId10"/>
              </a:rPr>
              <a:t>files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users</a:t>
            </a:r>
            <a:r>
              <a:rPr lang="cs-CZ" sz="1400" dirty="0" smtClean="0">
                <a:hlinkClick r:id="rId10"/>
              </a:rPr>
              <a:t>/u1005182/</a:t>
            </a:r>
            <a:r>
              <a:rPr lang="cs-CZ" sz="1400" dirty="0" err="1" smtClean="0">
                <a:hlinkClick r:id="rId10"/>
              </a:rPr>
              <a:t>pokladka</a:t>
            </a:r>
            <a:r>
              <a:rPr lang="cs-CZ" sz="1400" dirty="0" smtClean="0">
                <a:hlinkClick r:id="rId10"/>
              </a:rPr>
              <a:t>-web.</a:t>
            </a:r>
            <a:r>
              <a:rPr lang="cs-CZ" sz="1400" dirty="0" err="1" smtClean="0">
                <a:hlinkClick r:id="rId10"/>
              </a:rPr>
              <a:t>jpg</a:t>
            </a:r>
            <a:endParaRPr lang="cs-CZ" sz="1400" dirty="0" smtClean="0"/>
          </a:p>
          <a:p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pipelines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2013-11-16]. Dostupné z: </a:t>
            </a:r>
            <a:r>
              <a:rPr lang="cs-CZ" sz="1400" dirty="0" smtClean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cs.wikipedia.org/wiki/Soubor:Czech_pipelines.png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http://www.hajduch.</a:t>
            </a:r>
            <a:r>
              <a:rPr lang="cs-CZ" sz="1400" i="1" dirty="0" err="1" smtClean="0"/>
              <a:t>net</a:t>
            </a:r>
            <a:r>
              <a:rPr lang="cs-CZ" sz="1400" dirty="0" smtClean="0"/>
              <a:t> [online]. [cit. 16.11.2013]. Dostupný na WWW: </a:t>
            </a:r>
            <a:r>
              <a:rPr lang="cs-CZ" sz="1400" dirty="0" smtClean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www.hajduch.</a:t>
            </a:r>
            <a:r>
              <a:rPr lang="cs-CZ" sz="1400" dirty="0" err="1" smtClean="0">
                <a:hlinkClick r:id="rId12"/>
              </a:rPr>
              <a:t>net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cesko</a:t>
            </a:r>
            <a:r>
              <a:rPr lang="cs-CZ" sz="1400" dirty="0" smtClean="0">
                <a:hlinkClick r:id="rId12"/>
              </a:rPr>
              <a:t>/doprava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/>
              <a:t>JAN SYMON. </a:t>
            </a:r>
            <a:r>
              <a:rPr lang="cs-CZ" sz="1400" i="1" dirty="0" smtClean="0"/>
              <a:t>http://gfx.volny.cz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2"/>
              </a:rPr>
              <a:t>http://gfx.volny.cz/up/fotky/ih-57657350-posta-igracek.jpg</a:t>
            </a:r>
            <a:endParaRPr lang="cs-CZ" sz="1400" dirty="0" smtClean="0"/>
          </a:p>
          <a:p>
            <a:r>
              <a:rPr lang="cs-CZ" sz="1400" dirty="0" smtClean="0"/>
              <a:t> NEUVEDEN. </a:t>
            </a:r>
            <a:r>
              <a:rPr lang="cs-CZ" sz="1400" i="1" dirty="0" smtClean="0"/>
              <a:t>http://www.</a:t>
            </a:r>
            <a:r>
              <a:rPr lang="cs-CZ" sz="1400" i="1" dirty="0" err="1" smtClean="0"/>
              <a:t>clker.com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clker.com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cliparts</a:t>
            </a:r>
            <a:r>
              <a:rPr lang="cs-CZ" sz="1400" dirty="0" smtClean="0">
                <a:hlinkClick r:id="rId3"/>
              </a:rPr>
              <a:t>/5/1/7/6/11971542601675001438kuba_</a:t>
            </a:r>
            <a:r>
              <a:rPr lang="cs-CZ" sz="1400" dirty="0" err="1" smtClean="0">
                <a:hlinkClick r:id="rId3"/>
              </a:rPr>
              <a:t>Envelope</a:t>
            </a:r>
            <a:r>
              <a:rPr lang="cs-CZ" sz="1400" dirty="0" smtClean="0">
                <a:hlinkClick r:id="rId3"/>
              </a:rPr>
              <a:t>_2.svg.med.png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http://barph.files.wordpress.com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4"/>
              </a:rPr>
              <a:t>http://barph.files.wordpress.com/2008/10/telegram.jpg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https://interlink-static.tsbohemia.cz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5"/>
              </a:rPr>
              <a:t>https://interlink-static.tsbohemia.cz/mobilni-telefon-samsung-c3750-metallic-grey_i131502.jpg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http://img.mf.cz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6"/>
              </a:rPr>
              <a:t>http://img.mf.cz/734/184/2-internet_marketing.jpg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http://facebookmania.cz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7"/>
              </a:rPr>
              <a:t>http://facebookmania.cz/wp-content/uploads/zkratky.jpg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http://www.</a:t>
            </a:r>
            <a:r>
              <a:rPr lang="cs-CZ" sz="1400" i="1" dirty="0" err="1" smtClean="0"/>
              <a:t>elenaevents.cz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elenaevents.cz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wp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content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uploads</a:t>
            </a:r>
            <a:r>
              <a:rPr lang="cs-CZ" sz="1400" dirty="0" smtClean="0">
                <a:hlinkClick r:id="rId8"/>
              </a:rPr>
              <a:t>/logo_</a:t>
            </a:r>
            <a:r>
              <a:rPr lang="cs-CZ" sz="1400" dirty="0" err="1" smtClean="0">
                <a:hlinkClick r:id="rId8"/>
              </a:rPr>
              <a:t>facebook</a:t>
            </a:r>
            <a:r>
              <a:rPr lang="cs-CZ" sz="1400" dirty="0" smtClean="0">
                <a:hlinkClick r:id="rId8"/>
              </a:rPr>
              <a:t>_f-</a:t>
            </a:r>
            <a:r>
              <a:rPr lang="cs-CZ" sz="1400" dirty="0" err="1" smtClean="0">
                <a:hlinkClick r:id="rId8"/>
              </a:rPr>
              <a:t>convertido.png</a:t>
            </a:r>
            <a:endParaRPr lang="cs-CZ" sz="1400" dirty="0" smtClean="0"/>
          </a:p>
          <a:p>
            <a:r>
              <a:rPr lang="cs-CZ" sz="1400" dirty="0" smtClean="0"/>
              <a:t> NEUVEDEN. </a:t>
            </a:r>
            <a:r>
              <a:rPr lang="cs-CZ" sz="1400" i="1" dirty="0" smtClean="0"/>
              <a:t>http://globedia.com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9"/>
              </a:rPr>
              <a:t>http://globedia.com/imagenes/noticias/2013/4/25/internet-explorer-navegador-utilizado-trabajo_1_1667636.jpg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http://stahovanizdarma.com</a:t>
            </a:r>
            <a:r>
              <a:rPr lang="cs-CZ" sz="1400" dirty="0" smtClean="0"/>
              <a:t> [online]. [cit. 29.1.2013]. Dostupný na WWW: </a:t>
            </a:r>
            <a:r>
              <a:rPr lang="cs-CZ" sz="1400" dirty="0" smtClean="0">
                <a:hlinkClick r:id="rId10"/>
              </a:rPr>
              <a:t>http://stahovanizdarma.com/wp-content/uploads/2012/05/MF.jpg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http://ohinternet.com</a:t>
            </a:r>
            <a:r>
              <a:rPr lang="cs-CZ" sz="1400" dirty="0" smtClean="0"/>
              <a:t> [online]. [cit. </a:t>
            </a:r>
            <a:r>
              <a:rPr lang="cs-CZ" sz="1400" smtClean="0"/>
              <a:t>29.1.2013</a:t>
            </a:r>
            <a:r>
              <a:rPr lang="cs-CZ" sz="1400" dirty="0" smtClean="0"/>
              <a:t>]. Dostupný na WWW: </a:t>
            </a:r>
            <a:r>
              <a:rPr lang="cs-CZ" sz="1400" dirty="0" smtClean="0">
                <a:hlinkClick r:id="rId11"/>
              </a:rPr>
              <a:t>http://cache.ohinternet.com/images/1/11/Icq.jpg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679</TotalTime>
  <Words>927</Words>
  <Application>Microsoft Office PowerPoint</Application>
  <PresentationFormat>Předvádění na obrazovce (4:3)</PresentationFormat>
  <Paragraphs>135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Arkýř</vt:lpstr>
      <vt:lpstr>Doprava v České republice  VY_32_Inovace_13KR-7</vt:lpstr>
      <vt:lpstr>anotace</vt:lpstr>
      <vt:lpstr>Co, jak a kam se přepravuje</vt:lpstr>
      <vt:lpstr>Silniční doprava</vt:lpstr>
      <vt:lpstr>Dálniční síť</vt:lpstr>
      <vt:lpstr>Železniční doprava</vt:lpstr>
      <vt:lpstr>Letecká doprava</vt:lpstr>
      <vt:lpstr>Potrubní doprava</vt:lpstr>
      <vt:lpstr>Do ČR se dováží plyn z Ruska tranzitním plynovodem Tranzit.      Malé množství zemního plynu se dováží přes Německo z Norska.</vt:lpstr>
      <vt:lpstr>Spoje a informatika</vt:lpstr>
      <vt:lpstr>Snímek 11</vt:lpstr>
      <vt:lpstr>Použité zdroje</vt:lpstr>
      <vt:lpstr>Použité zdroje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 v České republice  VY_32_Inovace_13KR-7</dc:title>
  <dc:creator>Krcmarova-NB</dc:creator>
  <cp:lastModifiedBy>Krcmarova-NB</cp:lastModifiedBy>
  <cp:revision>65</cp:revision>
  <dcterms:created xsi:type="dcterms:W3CDTF">2013-01-12T16:30:05Z</dcterms:created>
  <dcterms:modified xsi:type="dcterms:W3CDTF">2013-11-16T15:25:14Z</dcterms:modified>
</cp:coreProperties>
</file>