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gif" ContentType="image/gif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85" r:id="rId6"/>
    <p:sldId id="288" r:id="rId7"/>
    <p:sldId id="261" r:id="rId8"/>
    <p:sldId id="260" r:id="rId9"/>
    <p:sldId id="262" r:id="rId10"/>
    <p:sldId id="290" r:id="rId11"/>
    <p:sldId id="295" r:id="rId12"/>
    <p:sldId id="289" r:id="rId13"/>
    <p:sldId id="264" r:id="rId14"/>
    <p:sldId id="296" r:id="rId15"/>
    <p:sldId id="291" r:id="rId16"/>
    <p:sldId id="270" r:id="rId17"/>
    <p:sldId id="292" r:id="rId18"/>
    <p:sldId id="272" r:id="rId19"/>
    <p:sldId id="293" r:id="rId20"/>
    <p:sldId id="274" r:id="rId21"/>
    <p:sldId id="294" r:id="rId22"/>
    <p:sldId id="275" r:id="rId23"/>
    <p:sldId id="287" r:id="rId24"/>
    <p:sldId id="271" r:id="rId25"/>
    <p:sldId id="283" r:id="rId26"/>
    <p:sldId id="268" r:id="rId27"/>
    <p:sldId id="269" r:id="rId2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24110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B3732-D5B6-4082-8FD5-382DEA699675}" type="datetimeFigureOut">
              <a:rPr lang="cs-CZ" smtClean="0"/>
              <a:t>16.11.2013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A3538-2A4C-4ACD-9520-F87701199F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24293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B3732-D5B6-4082-8FD5-382DEA699675}" type="datetimeFigureOut">
              <a:rPr lang="cs-CZ" smtClean="0"/>
              <a:t>16.11.2013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A3538-2A4C-4ACD-9520-F87701199F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41631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B3732-D5B6-4082-8FD5-382DEA699675}" type="datetimeFigureOut">
              <a:rPr lang="cs-CZ" smtClean="0"/>
              <a:t>16.11.2013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A3538-2A4C-4ACD-9520-F87701199F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71230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B3732-D5B6-4082-8FD5-382DEA699675}" type="datetimeFigureOut">
              <a:rPr lang="cs-CZ" smtClean="0"/>
              <a:t>16.11.2013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A3538-2A4C-4ACD-9520-F87701199F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05119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B3732-D5B6-4082-8FD5-382DEA699675}" type="datetimeFigureOut">
              <a:rPr lang="cs-CZ" smtClean="0"/>
              <a:t>16.11.2013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A3538-2A4C-4ACD-9520-F87701199F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43380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B3732-D5B6-4082-8FD5-382DEA699675}" type="datetimeFigureOut">
              <a:rPr lang="cs-CZ" smtClean="0"/>
              <a:t>16.11.2013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A3538-2A4C-4ACD-9520-F87701199F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75761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B3732-D5B6-4082-8FD5-382DEA699675}" type="datetimeFigureOut">
              <a:rPr lang="cs-CZ" smtClean="0"/>
              <a:t>16.11.2013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A3538-2A4C-4ACD-9520-F87701199F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16323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B3732-D5B6-4082-8FD5-382DEA699675}" type="datetimeFigureOut">
              <a:rPr lang="cs-CZ" smtClean="0"/>
              <a:t>16.11.2013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A3538-2A4C-4ACD-9520-F87701199F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62303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B3732-D5B6-4082-8FD5-382DEA699675}" type="datetimeFigureOut">
              <a:rPr lang="cs-CZ" smtClean="0"/>
              <a:t>16.11.2013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A3538-2A4C-4ACD-9520-F87701199F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39182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B3732-D5B6-4082-8FD5-382DEA699675}" type="datetimeFigureOut">
              <a:rPr lang="cs-CZ" smtClean="0"/>
              <a:t>16.11.2013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A3538-2A4C-4ACD-9520-F87701199F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70715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B3732-D5B6-4082-8FD5-382DEA699675}" type="datetimeFigureOut">
              <a:rPr lang="cs-CZ" smtClean="0"/>
              <a:t>16.11.2013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A3538-2A4C-4ACD-9520-F87701199F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91549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4B3732-D5B6-4082-8FD5-382DEA699675}" type="datetimeFigureOut">
              <a:rPr lang="cs-CZ" smtClean="0"/>
              <a:t>16.11.2013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AA3538-2A4C-4ACD-9520-F87701199F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50138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3.emf"/><Relationship Id="rId5" Type="http://schemas.openxmlformats.org/officeDocument/2006/relationships/package" Target="../embeddings/Microsoft_Excel_Worksheet1.xlsx"/><Relationship Id="rId4" Type="http://schemas.openxmlformats.org/officeDocument/2006/relationships/oleObject" Target="../embeddings/oleObject1.bin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sozda.webnode.cz/informatika/historie/napier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hyperlink" Target="http://commons.wikimedia.org/wiki/User:David.Monniaux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wikipedia.org/" TargetMode="External"/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2035277"/>
            <a:ext cx="9144000" cy="961675"/>
          </a:xfrm>
        </p:spPr>
        <p:txBody>
          <a:bodyPr/>
          <a:lstStyle/>
          <a:p>
            <a:r>
              <a:rPr lang="cs-CZ" b="1" dirty="0" smtClean="0">
                <a:solidFill>
                  <a:srgbClr val="241102"/>
                </a:solidFill>
              </a:rPr>
              <a:t>Informační a komunikační technologie</a:t>
            </a:r>
            <a:endParaRPr lang="cs-CZ" dirty="0">
              <a:solidFill>
                <a:srgbClr val="241102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2852937"/>
            <a:ext cx="9144000" cy="4005064"/>
          </a:xfrm>
        </p:spPr>
        <p:txBody>
          <a:bodyPr>
            <a:noAutofit/>
          </a:bodyPr>
          <a:lstStyle/>
          <a:p>
            <a:r>
              <a:rPr lang="cs-CZ" sz="6000" b="1" dirty="0" smtClean="0">
                <a:solidFill>
                  <a:srgbClr val="241102"/>
                </a:solidFill>
              </a:rPr>
              <a:t>3.</a:t>
            </a:r>
          </a:p>
          <a:p>
            <a:r>
              <a:rPr lang="cs-CZ" sz="6000" b="1" u="sng" dirty="0" smtClean="0">
                <a:solidFill>
                  <a:srgbClr val="241102"/>
                </a:solidFill>
              </a:rPr>
              <a:t>Historie počítačů I.</a:t>
            </a:r>
          </a:p>
          <a:p>
            <a:endParaRPr lang="cs-CZ" sz="6000" b="1" u="sng" dirty="0" smtClean="0">
              <a:solidFill>
                <a:srgbClr val="241102"/>
              </a:solidFill>
            </a:endParaRPr>
          </a:p>
          <a:p>
            <a:endParaRPr lang="cs-CZ" sz="20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algn="r"/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Autor : RNDr. Zdeněk Bláha</a:t>
            </a:r>
          </a:p>
          <a:p>
            <a:endParaRPr lang="cs-CZ" sz="6000" dirty="0"/>
          </a:p>
        </p:txBody>
      </p:sp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2">
            <a:lum bright="10000" contrast="16000"/>
          </a:blip>
          <a:stretch>
            <a:fillRect/>
          </a:stretch>
        </p:blipFill>
        <p:spPr bwMode="auto">
          <a:xfrm>
            <a:off x="40947" y="0"/>
            <a:ext cx="9084339" cy="19888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  <p:extLst>
      <p:ext uri="{BB962C8B-B14F-4D97-AF65-F5344CB8AC3E}">
        <p14:creationId xmlns:p14="http://schemas.microsoft.com/office/powerpoint/2010/main" val="4105525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3">
            <a:lum bright="10000" contrast="16000"/>
          </a:blip>
          <a:stretch>
            <a:fillRect/>
          </a:stretch>
        </p:blipFill>
        <p:spPr bwMode="auto">
          <a:xfrm>
            <a:off x="40947" y="0"/>
            <a:ext cx="9084339" cy="19888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graphicFrame>
        <p:nvGraphicFramePr>
          <p:cNvPr id="5" name="Zástupný symbol pro obsah 4"/>
          <p:cNvGraphicFramePr>
            <a:graphicFrameLocks noGrp="1" noChangeAspect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37121464"/>
              </p:ext>
            </p:extLst>
          </p:nvPr>
        </p:nvGraphicFramePr>
        <p:xfrm>
          <a:off x="124018" y="2708920"/>
          <a:ext cx="8896950" cy="3129111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54" name="List" r:id="rId5" imgW="7258170" imgH="2552762" progId="Excel.Sheet.12">
                  <p:embed/>
                </p:oleObj>
              </mc:Choice>
              <mc:Fallback>
                <p:oleObj name="List" r:id="rId5" imgW="7258170" imgH="2552762" progId="Excel.Sheet.12">
                  <p:embed/>
                  <p:pic>
                    <p:nvPicPr>
                      <p:cNvPr id="0" name="Objek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24018" y="2708920"/>
                        <a:ext cx="8896950" cy="3129111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0336326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2996952"/>
            <a:ext cx="9125286" cy="3861048"/>
          </a:xfrm>
        </p:spPr>
        <p:txBody>
          <a:bodyPr>
            <a:normAutofit fontScale="47500" lnSpcReduction="20000"/>
          </a:bodyPr>
          <a:lstStyle/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8000" b="1" dirty="0">
                <a:solidFill>
                  <a:srgbClr val="241102"/>
                </a:solidFill>
                <a:latin typeface="Arial" pitchFamily="34" charset="0"/>
                <a:cs typeface="Arial" pitchFamily="34" charset="0"/>
              </a:rPr>
              <a:t>Anotace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>
                <a:solidFill>
                  <a:srgbClr val="241102"/>
                </a:solidFill>
                <a:latin typeface="Arial" pitchFamily="34" charset="0"/>
                <a:cs typeface="Arial" pitchFamily="34" charset="0"/>
              </a:rPr>
              <a:t>Materiál je určen pro 1. nebo 2.ročník </a:t>
            </a:r>
            <a:r>
              <a:rPr lang="cs-CZ" dirty="0" smtClean="0">
                <a:solidFill>
                  <a:srgbClr val="241102"/>
                </a:solidFill>
                <a:latin typeface="Arial" pitchFamily="34" charset="0"/>
                <a:cs typeface="Arial" pitchFamily="34" charset="0"/>
              </a:rPr>
              <a:t>všech studijních </a:t>
            </a:r>
            <a:r>
              <a:rPr lang="cs-CZ" dirty="0">
                <a:solidFill>
                  <a:srgbClr val="241102"/>
                </a:solidFill>
                <a:latin typeface="Arial" pitchFamily="34" charset="0"/>
                <a:cs typeface="Arial" pitchFamily="34" charset="0"/>
              </a:rPr>
              <a:t>maturitních i učebních oborů předmětu INFORMAČNÍ A KOMUNIKAČNÍ TECHNOLOGIE jako </a:t>
            </a:r>
            <a:r>
              <a:rPr lang="cs-CZ" dirty="0" smtClean="0">
                <a:solidFill>
                  <a:srgbClr val="241102"/>
                </a:solidFill>
                <a:latin typeface="Arial" pitchFamily="34" charset="0"/>
                <a:cs typeface="Arial" pitchFamily="34" charset="0"/>
              </a:rPr>
              <a:t>úvod do </a:t>
            </a:r>
            <a:r>
              <a:rPr lang="cs-CZ" dirty="0">
                <a:solidFill>
                  <a:srgbClr val="241102"/>
                </a:solidFill>
                <a:latin typeface="Arial" pitchFamily="34" charset="0"/>
                <a:cs typeface="Arial" pitchFamily="34" charset="0"/>
              </a:rPr>
              <a:t>výuky </a:t>
            </a:r>
            <a:r>
              <a:rPr lang="cs-CZ" dirty="0" smtClean="0">
                <a:solidFill>
                  <a:srgbClr val="241102"/>
                </a:solidFill>
                <a:latin typeface="Arial" pitchFamily="34" charset="0"/>
                <a:cs typeface="Arial" pitchFamily="34" charset="0"/>
              </a:rPr>
              <a:t>práce s počítačem.  </a:t>
            </a:r>
            <a:r>
              <a:rPr lang="cs-CZ" dirty="0">
                <a:solidFill>
                  <a:srgbClr val="241102"/>
                </a:solidFill>
                <a:latin typeface="Arial" pitchFamily="34" charset="0"/>
                <a:cs typeface="Arial" pitchFamily="34" charset="0"/>
              </a:rPr>
              <a:t>Inovuje výuku použitím multimediálních pomůcek – </a:t>
            </a:r>
            <a:r>
              <a:rPr lang="cs-CZ" dirty="0" smtClean="0">
                <a:solidFill>
                  <a:srgbClr val="241102"/>
                </a:solidFill>
                <a:latin typeface="Arial" pitchFamily="34" charset="0"/>
                <a:cs typeface="Arial" pitchFamily="34" charset="0"/>
              </a:rPr>
              <a:t>prezentace s obrázky a textem podporujícím </a:t>
            </a:r>
            <a:r>
              <a:rPr lang="cs-CZ" dirty="0">
                <a:solidFill>
                  <a:srgbClr val="241102"/>
                </a:solidFill>
                <a:latin typeface="Arial" pitchFamily="34" charset="0"/>
                <a:cs typeface="Arial" pitchFamily="34" charset="0"/>
              </a:rPr>
              <a:t>výklad učitele.</a:t>
            </a:r>
          </a:p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8000" b="1" dirty="0">
                <a:solidFill>
                  <a:srgbClr val="241102"/>
                </a:solidFill>
                <a:latin typeface="Arial" pitchFamily="34" charset="0"/>
                <a:cs typeface="Arial" pitchFamily="34" charset="0"/>
              </a:rPr>
              <a:t>Metodický 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3600" dirty="0">
                <a:solidFill>
                  <a:srgbClr val="241102"/>
                </a:solidFill>
                <a:latin typeface="Arial" pitchFamily="34" charset="0"/>
                <a:cs typeface="Arial" pitchFamily="34" charset="0"/>
              </a:rPr>
              <a:t>Materiál používá učitel při výkladu – pro větší názornost a atraktivnost výuky. Zároveň jej mohou využívat žáci pro domácí přípravu na výuku.</a:t>
            </a:r>
          </a:p>
          <a:p>
            <a:endParaRPr lang="cs-CZ" sz="3600" dirty="0" smtClean="0">
              <a:solidFill>
                <a:srgbClr val="241102"/>
              </a:solidFill>
            </a:endParaRPr>
          </a:p>
          <a:p>
            <a:pPr marL="0" indent="0">
              <a:buNone/>
            </a:pP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2">
            <a:lum bright="10000" contrast="16000"/>
          </a:blip>
          <a:stretch>
            <a:fillRect/>
          </a:stretch>
        </p:blipFill>
        <p:spPr bwMode="auto">
          <a:xfrm>
            <a:off x="40947" y="0"/>
            <a:ext cx="9084339" cy="19888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  <p:extLst>
      <p:ext uri="{BB962C8B-B14F-4D97-AF65-F5344CB8AC3E}">
        <p14:creationId xmlns:p14="http://schemas.microsoft.com/office/powerpoint/2010/main" val="15271904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http://deosum.com/Images/smajlik-microsoft-6.gif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0"/>
            <a:ext cx="8280920" cy="6497191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578298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Kam až asi tak sahá</a:t>
            </a:r>
            <a:b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</a:b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historie počítačů?</a:t>
            </a:r>
            <a:b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endParaRPr lang="cs-CZ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r>
              <a:rPr lang="cs-CZ" b="1" u="sng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pPr marL="0" indent="0" algn="ctr">
              <a:buNone/>
            </a:pPr>
            <a:endParaRPr lang="cs-CZ" b="1" dirty="0" smtClean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342337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Historie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počítačů 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pPr marL="0" indent="0" algn="ctr">
              <a:buNone/>
            </a:pPr>
            <a:r>
              <a:rPr lang="cs-CZ" sz="6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Počítačová prehistorie</a:t>
            </a:r>
            <a:endParaRPr lang="cs-CZ" sz="6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4252" y="4196073"/>
            <a:ext cx="2165860" cy="2111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488701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Historie počítačů 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257800"/>
          </a:xfrm>
        </p:spPr>
        <p:txBody>
          <a:bodyPr>
            <a:normAutofit/>
          </a:bodyPr>
          <a:lstStyle/>
          <a:p>
            <a:r>
              <a:rPr lang="cs-CZ" sz="2800" b="1" dirty="0">
                <a:solidFill>
                  <a:srgbClr val="241102"/>
                </a:solidFill>
              </a:rPr>
              <a:t>První počítací </a:t>
            </a:r>
            <a:r>
              <a:rPr lang="cs-CZ" sz="2800" b="1" dirty="0" smtClean="0">
                <a:solidFill>
                  <a:srgbClr val="241102"/>
                </a:solidFill>
              </a:rPr>
              <a:t>pomůcka = speciální </a:t>
            </a:r>
            <a:r>
              <a:rPr lang="cs-CZ" sz="2800" b="1" dirty="0">
                <a:solidFill>
                  <a:srgbClr val="241102"/>
                </a:solidFill>
              </a:rPr>
              <a:t>pomůcka z končetiny Dinosaurů (</a:t>
            </a:r>
            <a:r>
              <a:rPr lang="cs-CZ" sz="2800" b="1" dirty="0" err="1">
                <a:solidFill>
                  <a:srgbClr val="241102"/>
                </a:solidFill>
              </a:rPr>
              <a:t>Tetrapodů</a:t>
            </a:r>
            <a:r>
              <a:rPr lang="cs-CZ" sz="2800" b="1" dirty="0" smtClean="0">
                <a:solidFill>
                  <a:srgbClr val="241102"/>
                </a:solidFill>
              </a:rPr>
              <a:t>)</a:t>
            </a:r>
          </a:p>
          <a:p>
            <a:r>
              <a:rPr lang="cs-CZ" sz="2800" b="1" dirty="0" smtClean="0">
                <a:solidFill>
                  <a:srgbClr val="241102"/>
                </a:solidFill>
              </a:rPr>
              <a:t>8 </a:t>
            </a:r>
            <a:r>
              <a:rPr lang="cs-CZ" sz="2800" b="1" dirty="0">
                <a:solidFill>
                  <a:srgbClr val="241102"/>
                </a:solidFill>
              </a:rPr>
              <a:t>prstů a pomocí nich se zřejmě pravěcí lidé počítali.</a:t>
            </a:r>
          </a:p>
          <a:p>
            <a:r>
              <a:rPr lang="cs-CZ" sz="2800" b="1" dirty="0">
                <a:solidFill>
                  <a:srgbClr val="241102"/>
                </a:solidFill>
              </a:rPr>
              <a:t>Později však bylo využíváno pouze jedné velké kosti, na kterou se prováděly zářezy</a:t>
            </a:r>
            <a:r>
              <a:rPr lang="cs-CZ" sz="2800" b="1" dirty="0" smtClean="0">
                <a:solidFill>
                  <a:srgbClr val="241102"/>
                </a:solidFill>
              </a:rPr>
              <a:t>.</a:t>
            </a:r>
          </a:p>
          <a:p>
            <a:endParaRPr lang="cs-CZ" sz="2800" b="1" dirty="0">
              <a:solidFill>
                <a:srgbClr val="241102"/>
              </a:solidFill>
            </a:endParaRPr>
          </a:p>
          <a:p>
            <a:endParaRPr lang="cs-CZ" sz="2800" b="1" dirty="0" smtClean="0">
              <a:solidFill>
                <a:srgbClr val="241102"/>
              </a:solidFill>
            </a:endParaRPr>
          </a:p>
          <a:p>
            <a:endParaRPr lang="cs-CZ" sz="2800" b="1" dirty="0">
              <a:solidFill>
                <a:srgbClr val="241102"/>
              </a:solidFill>
            </a:endParaRPr>
          </a:p>
          <a:p>
            <a:endParaRPr lang="cs-CZ" sz="2800" b="1" dirty="0">
              <a:solidFill>
                <a:srgbClr val="241102"/>
              </a:solidFill>
            </a:endParaRPr>
          </a:p>
          <a:p>
            <a:pPr marL="0" indent="0" algn="ctr">
              <a:buNone/>
            </a:pPr>
            <a:r>
              <a:rPr lang="cs-CZ" sz="2000" b="1" dirty="0">
                <a:solidFill>
                  <a:srgbClr val="241102"/>
                </a:solidFill>
              </a:rPr>
              <a:t/>
            </a:r>
            <a:br>
              <a:rPr lang="cs-CZ" sz="2000" b="1" dirty="0">
                <a:solidFill>
                  <a:srgbClr val="241102"/>
                </a:solidFill>
              </a:rPr>
            </a:br>
            <a:r>
              <a:rPr lang="cs-CZ" sz="2000" dirty="0" smtClean="0">
                <a:solidFill>
                  <a:srgbClr val="241102"/>
                </a:solidFill>
              </a:rPr>
              <a:t>obrázky - </a:t>
            </a:r>
            <a:r>
              <a:rPr lang="cs-CZ" sz="2000" dirty="0" err="1" smtClean="0">
                <a:solidFill>
                  <a:srgbClr val="241102"/>
                </a:solidFill>
              </a:rPr>
              <a:t>zdroj:http</a:t>
            </a:r>
            <a:r>
              <a:rPr lang="cs-CZ" sz="2000" dirty="0">
                <a:solidFill>
                  <a:srgbClr val="241102"/>
                </a:solidFill>
              </a:rPr>
              <a:t>://sozda.webnode.cz/informatika/historie/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4221088"/>
            <a:ext cx="2574842" cy="166077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50525" y="4221088"/>
            <a:ext cx="1728192" cy="16360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487005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Historie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počítačů I.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25780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000" b="1" u="sng" dirty="0" smtClean="0">
                <a:solidFill>
                  <a:srgbClr val="24110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Abakus</a:t>
            </a:r>
          </a:p>
          <a:p>
            <a:r>
              <a:rPr lang="cs-CZ" sz="2800" b="1" dirty="0" smtClean="0">
                <a:solidFill>
                  <a:srgbClr val="241102"/>
                </a:solidFill>
              </a:rPr>
              <a:t>Počítací pomůcka založená na systému korálků klouzajících po tyčinkách nebo ve žlábcích</a:t>
            </a:r>
          </a:p>
          <a:p>
            <a:r>
              <a:rPr lang="cs-CZ" sz="2800" b="1" dirty="0" smtClean="0">
                <a:solidFill>
                  <a:srgbClr val="241102"/>
                </a:solidFill>
              </a:rPr>
              <a:t>Připomíná počítadlo</a:t>
            </a:r>
          </a:p>
          <a:p>
            <a:r>
              <a:rPr lang="cs-CZ" sz="2800" b="1" dirty="0" smtClean="0">
                <a:solidFill>
                  <a:srgbClr val="241102"/>
                </a:solidFill>
              </a:rPr>
              <a:t>Objeven cca před 5 000 lety v Malé Asii</a:t>
            </a:r>
          </a:p>
          <a:p>
            <a:r>
              <a:rPr lang="cs-CZ" sz="2800" b="1" dirty="0" smtClean="0">
                <a:solidFill>
                  <a:srgbClr val="241102"/>
                </a:solidFill>
              </a:rPr>
              <a:t>Různé modifikace - čínská -  </a:t>
            </a:r>
            <a:r>
              <a:rPr lang="cs-CZ" sz="2800" b="1" i="1" dirty="0">
                <a:solidFill>
                  <a:srgbClr val="241102"/>
                </a:solidFill>
              </a:rPr>
              <a:t>"</a:t>
            </a:r>
            <a:r>
              <a:rPr lang="cs-CZ" sz="2800" b="1" i="1" dirty="0" err="1">
                <a:solidFill>
                  <a:srgbClr val="241102"/>
                </a:solidFill>
              </a:rPr>
              <a:t>suan</a:t>
            </a:r>
            <a:r>
              <a:rPr lang="cs-CZ" sz="2800" b="1" i="1" dirty="0">
                <a:solidFill>
                  <a:srgbClr val="241102"/>
                </a:solidFill>
              </a:rPr>
              <a:t> - </a:t>
            </a:r>
            <a:r>
              <a:rPr lang="cs-CZ" sz="2800" b="1" i="1" dirty="0" err="1">
                <a:solidFill>
                  <a:srgbClr val="241102"/>
                </a:solidFill>
              </a:rPr>
              <a:t>pâna</a:t>
            </a:r>
            <a:r>
              <a:rPr lang="cs-CZ" sz="2800" b="1" i="1" dirty="0">
                <a:solidFill>
                  <a:srgbClr val="241102"/>
                </a:solidFill>
              </a:rPr>
              <a:t>"</a:t>
            </a:r>
            <a:r>
              <a:rPr lang="cs-CZ" sz="2800" b="1" dirty="0">
                <a:solidFill>
                  <a:srgbClr val="241102"/>
                </a:solidFill>
              </a:rPr>
              <a:t> </a:t>
            </a:r>
            <a:endParaRPr lang="cs-CZ" sz="2800" b="1" dirty="0" smtClean="0">
              <a:solidFill>
                <a:srgbClr val="241102"/>
              </a:solidFill>
            </a:endParaRPr>
          </a:p>
          <a:p>
            <a:pPr marL="0" indent="0">
              <a:buNone/>
            </a:pPr>
            <a:r>
              <a:rPr lang="cs-CZ" sz="2800" b="1" dirty="0" smtClean="0">
                <a:solidFill>
                  <a:srgbClr val="241102"/>
                </a:solidFill>
              </a:rPr>
              <a:t>                                      - japonská </a:t>
            </a:r>
            <a:r>
              <a:rPr lang="cs-CZ" sz="2800" b="1" i="1" dirty="0" smtClean="0">
                <a:solidFill>
                  <a:srgbClr val="241102"/>
                </a:solidFill>
              </a:rPr>
              <a:t>"</a:t>
            </a:r>
            <a:r>
              <a:rPr lang="cs-CZ" sz="2800" b="1" i="1" dirty="0" err="1">
                <a:solidFill>
                  <a:srgbClr val="241102"/>
                </a:solidFill>
              </a:rPr>
              <a:t>soro</a:t>
            </a:r>
            <a:r>
              <a:rPr lang="cs-CZ" sz="2800" b="1" i="1" dirty="0">
                <a:solidFill>
                  <a:srgbClr val="241102"/>
                </a:solidFill>
              </a:rPr>
              <a:t>­ </a:t>
            </a:r>
            <a:r>
              <a:rPr lang="cs-CZ" sz="2800" b="1" i="1" dirty="0" err="1">
                <a:solidFill>
                  <a:srgbClr val="241102"/>
                </a:solidFill>
              </a:rPr>
              <a:t>Ban</a:t>
            </a:r>
            <a:r>
              <a:rPr lang="cs-CZ" sz="2800" b="1" i="1" dirty="0">
                <a:solidFill>
                  <a:srgbClr val="241102"/>
                </a:solidFill>
              </a:rPr>
              <a:t>"</a:t>
            </a:r>
            <a:r>
              <a:rPr lang="cs-CZ" sz="2800" b="1" dirty="0">
                <a:solidFill>
                  <a:srgbClr val="241102"/>
                </a:solidFill>
              </a:rPr>
              <a:t> </a:t>
            </a:r>
            <a:endParaRPr lang="cs-CZ" sz="2800" b="1" dirty="0" smtClean="0">
              <a:solidFill>
                <a:srgbClr val="241102"/>
              </a:solidFill>
            </a:endParaRPr>
          </a:p>
          <a:p>
            <a:pPr marL="0" indent="0">
              <a:buNone/>
            </a:pPr>
            <a:r>
              <a:rPr lang="cs-CZ" sz="2800" b="1" dirty="0" smtClean="0">
                <a:solidFill>
                  <a:srgbClr val="241102"/>
                </a:solidFill>
              </a:rPr>
              <a:t>                                      - ruská </a:t>
            </a:r>
            <a:r>
              <a:rPr lang="cs-CZ" sz="2800" b="1" i="1" dirty="0" smtClean="0">
                <a:solidFill>
                  <a:srgbClr val="241102"/>
                </a:solidFill>
              </a:rPr>
              <a:t>"sčot"</a:t>
            </a:r>
            <a:r>
              <a:rPr lang="cs-CZ" sz="2800" b="1" dirty="0" smtClean="0">
                <a:solidFill>
                  <a:srgbClr val="241102"/>
                </a:solidFill>
              </a:rPr>
              <a:t> </a:t>
            </a:r>
          </a:p>
          <a:p>
            <a:r>
              <a:rPr lang="cs-CZ" sz="2800" b="1" dirty="0" smtClean="0">
                <a:solidFill>
                  <a:srgbClr val="241102"/>
                </a:solidFill>
              </a:rPr>
              <a:t>Dodnes se vyučuje a používá na Dálném východě</a:t>
            </a:r>
            <a:endParaRPr lang="cs-CZ" sz="2800" b="1" dirty="0">
              <a:solidFill>
                <a:srgbClr val="241102"/>
              </a:solidFill>
            </a:endParaRPr>
          </a:p>
          <a:p>
            <a:endParaRPr lang="cs-CZ" sz="2800" b="1" dirty="0" smtClean="0">
              <a:solidFill>
                <a:srgbClr val="241102"/>
              </a:solidFill>
            </a:endParaRPr>
          </a:p>
          <a:p>
            <a:pPr marL="0" indent="0" algn="ctr">
              <a:buNone/>
            </a:pPr>
            <a:endParaRPr lang="cs-CZ" sz="4000" b="1" u="sng" dirty="0">
              <a:solidFill>
                <a:srgbClr val="24110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824672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Historie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počítačů 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25780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cs-CZ" sz="4000" b="1" u="sng" dirty="0" smtClean="0">
              <a:solidFill>
                <a:srgbClr val="24110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 algn="ctr">
              <a:buNone/>
            </a:pPr>
            <a:endParaRPr lang="cs-CZ" sz="4000" b="1" u="sng" dirty="0" smtClean="0">
              <a:solidFill>
                <a:srgbClr val="24110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 algn="ctr">
              <a:buNone/>
            </a:pPr>
            <a:endParaRPr lang="cs-CZ" sz="4000" b="1" u="sng" dirty="0">
              <a:solidFill>
                <a:srgbClr val="24110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 algn="ctr">
              <a:buNone/>
            </a:pPr>
            <a:endParaRPr lang="cs-CZ" sz="4000" b="1" u="sng" dirty="0" smtClean="0">
              <a:solidFill>
                <a:srgbClr val="24110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 algn="ctr">
              <a:buNone/>
            </a:pPr>
            <a:endParaRPr lang="cs-CZ" sz="4000" b="1" u="sng" dirty="0">
              <a:solidFill>
                <a:srgbClr val="24110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 algn="ctr">
              <a:buNone/>
            </a:pPr>
            <a:endParaRPr lang="cs-CZ" sz="4000" b="1" u="sng" dirty="0" smtClean="0">
              <a:solidFill>
                <a:srgbClr val="24110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 algn="ctr">
              <a:buNone/>
            </a:pPr>
            <a:r>
              <a:rPr lang="cs-CZ" sz="2000" dirty="0" smtClean="0">
                <a:solidFill>
                  <a:srgbClr val="241102"/>
                </a:solidFill>
              </a:rPr>
              <a:t>obrázky - zdroj: cs.wikipedia.org</a:t>
            </a:r>
            <a:endParaRPr lang="cs-CZ" sz="2000" dirty="0">
              <a:solidFill>
                <a:srgbClr val="241102"/>
              </a:solidFill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916832"/>
            <a:ext cx="3024336" cy="35054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2404" y="1922473"/>
            <a:ext cx="4397704" cy="34998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959310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Historie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počítačů 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000" b="1" u="sng" dirty="0" smtClean="0">
                <a:solidFill>
                  <a:srgbClr val="24110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Logaritmické tabulky</a:t>
            </a:r>
          </a:p>
          <a:p>
            <a:r>
              <a:rPr lang="cs-CZ" sz="2800" b="1" u="sng" dirty="0" smtClean="0">
                <a:solidFill>
                  <a:srgbClr val="241102"/>
                </a:solidFill>
              </a:rPr>
              <a:t>John </a:t>
            </a:r>
            <a:r>
              <a:rPr lang="cs-CZ" sz="2800" b="1" u="sng" dirty="0" err="1" smtClean="0">
                <a:solidFill>
                  <a:srgbClr val="241102"/>
                </a:solidFill>
              </a:rPr>
              <a:t>Napier</a:t>
            </a:r>
            <a:r>
              <a:rPr lang="cs-CZ" sz="2800" b="1" u="sng" dirty="0" smtClean="0">
                <a:solidFill>
                  <a:srgbClr val="241102"/>
                </a:solidFill>
              </a:rPr>
              <a:t> </a:t>
            </a:r>
            <a:r>
              <a:rPr lang="cs-CZ" sz="2800" b="1" dirty="0" smtClean="0">
                <a:solidFill>
                  <a:srgbClr val="241102"/>
                </a:solidFill>
              </a:rPr>
              <a:t> </a:t>
            </a:r>
            <a:r>
              <a:rPr lang="cs-CZ" sz="2800" i="1" dirty="0" smtClean="0">
                <a:solidFill>
                  <a:srgbClr val="241102"/>
                </a:solidFill>
              </a:rPr>
              <a:t>(1614)</a:t>
            </a:r>
            <a:endParaRPr lang="cs-CZ" sz="2800" i="1" u="sng" dirty="0" smtClean="0">
              <a:solidFill>
                <a:srgbClr val="241102"/>
              </a:solidFill>
            </a:endParaRPr>
          </a:p>
          <a:p>
            <a:r>
              <a:rPr lang="cs-CZ" sz="2800" b="1" dirty="0" smtClean="0">
                <a:solidFill>
                  <a:srgbClr val="241102"/>
                </a:solidFill>
              </a:rPr>
              <a:t>umožňují  </a:t>
            </a:r>
            <a:r>
              <a:rPr lang="cs-CZ" sz="2800" b="1" dirty="0">
                <a:solidFill>
                  <a:srgbClr val="241102"/>
                </a:solidFill>
              </a:rPr>
              <a:t>převést násobení a </a:t>
            </a:r>
            <a:r>
              <a:rPr lang="cs-CZ" sz="2800" b="1" dirty="0" smtClean="0">
                <a:solidFill>
                  <a:srgbClr val="241102"/>
                </a:solidFill>
              </a:rPr>
              <a:t>dělení </a:t>
            </a:r>
            <a:r>
              <a:rPr lang="cs-CZ" sz="2800" i="1" dirty="0" smtClean="0">
                <a:solidFill>
                  <a:srgbClr val="241102"/>
                </a:solidFill>
              </a:rPr>
              <a:t>(v </a:t>
            </a:r>
            <a:r>
              <a:rPr lang="cs-CZ" sz="2800" i="1" dirty="0">
                <a:solidFill>
                  <a:srgbClr val="241102"/>
                </a:solidFill>
              </a:rPr>
              <a:t>té době velice </a:t>
            </a:r>
            <a:r>
              <a:rPr lang="cs-CZ" sz="2800" i="1" dirty="0" smtClean="0">
                <a:solidFill>
                  <a:srgbClr val="241102"/>
                </a:solidFill>
              </a:rPr>
              <a:t>komplikované)</a:t>
            </a:r>
            <a:r>
              <a:rPr lang="cs-CZ" sz="2800" b="1" dirty="0" smtClean="0">
                <a:solidFill>
                  <a:srgbClr val="241102"/>
                </a:solidFill>
              </a:rPr>
              <a:t> </a:t>
            </a:r>
            <a:r>
              <a:rPr lang="cs-CZ" sz="2800" b="1" dirty="0">
                <a:solidFill>
                  <a:srgbClr val="241102"/>
                </a:solidFill>
              </a:rPr>
              <a:t>na sčítání a </a:t>
            </a:r>
            <a:r>
              <a:rPr lang="cs-CZ" sz="2800" b="1" dirty="0" smtClean="0">
                <a:solidFill>
                  <a:srgbClr val="241102"/>
                </a:solidFill>
              </a:rPr>
              <a:t>odčítání</a:t>
            </a:r>
          </a:p>
          <a:p>
            <a:pPr marL="0" indent="0">
              <a:buNone/>
            </a:pPr>
            <a:endParaRPr lang="cs-CZ" sz="2800" b="1" dirty="0">
              <a:solidFill>
                <a:srgbClr val="241102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3707718"/>
            <a:ext cx="7416824" cy="27723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909704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Historie počítačů 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25780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000" b="1" u="sng" dirty="0" smtClean="0">
                <a:solidFill>
                  <a:srgbClr val="24110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Logaritmické pravítko</a:t>
            </a:r>
          </a:p>
          <a:p>
            <a:r>
              <a:rPr lang="cs-CZ" sz="2800" b="1" dirty="0" smtClean="0"/>
              <a:t>první počítací stroj </a:t>
            </a:r>
            <a:r>
              <a:rPr lang="cs-CZ" sz="2800" i="1" dirty="0" smtClean="0"/>
              <a:t>(počítací pomůcka)</a:t>
            </a:r>
          </a:p>
          <a:p>
            <a:r>
              <a:rPr lang="cs-CZ" sz="2800" b="1" dirty="0" smtClean="0"/>
              <a:t>William </a:t>
            </a:r>
            <a:r>
              <a:rPr lang="cs-CZ" sz="2800" b="1" dirty="0" err="1" smtClean="0"/>
              <a:t>Oughtred</a:t>
            </a:r>
            <a:r>
              <a:rPr lang="cs-CZ" sz="2800" b="1" dirty="0" smtClean="0"/>
              <a:t> </a:t>
            </a:r>
            <a:r>
              <a:rPr lang="cs-CZ" sz="2800" i="1" dirty="0" smtClean="0"/>
              <a:t>(1621, anglický matematik)</a:t>
            </a:r>
          </a:p>
          <a:p>
            <a:r>
              <a:rPr lang="cs-CZ" sz="2800" b="1" dirty="0" smtClean="0"/>
              <a:t>otáčivé soustředné kruhy se stupnicemi</a:t>
            </a:r>
          </a:p>
          <a:p>
            <a:r>
              <a:rPr lang="cs-CZ" sz="2800" b="1" dirty="0" smtClean="0"/>
              <a:t>stupnice – </a:t>
            </a:r>
            <a:r>
              <a:rPr lang="cs-CZ" sz="2800" b="1" dirty="0" err="1" smtClean="0"/>
              <a:t>Napierovy</a:t>
            </a:r>
            <a:r>
              <a:rPr lang="cs-CZ" sz="2800" b="1" dirty="0" smtClean="0"/>
              <a:t> logaritmy</a:t>
            </a:r>
          </a:p>
          <a:p>
            <a:r>
              <a:rPr lang="cs-CZ" sz="2800" b="1" dirty="0" smtClean="0"/>
              <a:t>později – podlouhlý tvar</a:t>
            </a:r>
          </a:p>
          <a:p>
            <a:endParaRPr lang="cs-CZ" sz="2800" b="1" dirty="0"/>
          </a:p>
          <a:p>
            <a:endParaRPr lang="cs-CZ" sz="2800" b="1" dirty="0" smtClean="0"/>
          </a:p>
          <a:p>
            <a:endParaRPr lang="cs-CZ" sz="2800" b="1" dirty="0"/>
          </a:p>
          <a:p>
            <a:pPr marL="0" indent="0" algn="ctr">
              <a:buNone/>
            </a:pPr>
            <a:r>
              <a:rPr lang="cs-CZ" sz="2000" dirty="0" smtClean="0">
                <a:solidFill>
                  <a:srgbClr val="241102"/>
                </a:solidFill>
              </a:rPr>
              <a:t>obrázek </a:t>
            </a:r>
            <a:r>
              <a:rPr lang="cs-CZ" sz="2000" dirty="0">
                <a:solidFill>
                  <a:srgbClr val="241102"/>
                </a:solidFill>
              </a:rPr>
              <a:t>- </a:t>
            </a:r>
            <a:r>
              <a:rPr lang="cs-CZ" sz="2000" dirty="0" err="1">
                <a:solidFill>
                  <a:srgbClr val="241102"/>
                </a:solidFill>
              </a:rPr>
              <a:t>zdroj:http</a:t>
            </a:r>
            <a:r>
              <a:rPr lang="cs-CZ" sz="2000" dirty="0">
                <a:solidFill>
                  <a:srgbClr val="241102"/>
                </a:solidFill>
              </a:rPr>
              <a:t>://sozda.webnode.cz/informatika/historie/</a:t>
            </a:r>
          </a:p>
          <a:p>
            <a:pPr marL="0" indent="0" algn="ctr">
              <a:buNone/>
            </a:pPr>
            <a:endParaRPr lang="cs-CZ" sz="2000" b="1" dirty="0" smtClean="0"/>
          </a:p>
        </p:txBody>
      </p:sp>
      <p:pic>
        <p:nvPicPr>
          <p:cNvPr id="9220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4869160"/>
            <a:ext cx="5022560" cy="13681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67810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257800"/>
          </a:xfrm>
        </p:spPr>
        <p:txBody>
          <a:bodyPr>
            <a:normAutofit fontScale="92500" lnSpcReduction="10000"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pPr marL="0" indent="0" algn="ctr">
              <a:buNone/>
            </a:pPr>
            <a:r>
              <a:rPr lang="cs-CZ" sz="2200" dirty="0">
                <a:solidFill>
                  <a:srgbClr val="241102"/>
                </a:solidFill>
              </a:rPr>
              <a:t>obrázky - </a:t>
            </a:r>
            <a:r>
              <a:rPr lang="cs-CZ" sz="2200" dirty="0" err="1">
                <a:solidFill>
                  <a:srgbClr val="241102"/>
                </a:solidFill>
              </a:rPr>
              <a:t>zdroj:http</a:t>
            </a:r>
            <a:r>
              <a:rPr lang="cs-CZ" sz="2200" dirty="0">
                <a:solidFill>
                  <a:srgbClr val="241102"/>
                </a:solidFill>
              </a:rPr>
              <a:t>://sozda.webnode.cz/informatika/historie/</a:t>
            </a:r>
          </a:p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1700808"/>
            <a:ext cx="4167755" cy="44410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916832"/>
            <a:ext cx="3471554" cy="31611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270307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Historie počítačů 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686800" cy="452596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0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„</a:t>
            </a:r>
            <a:r>
              <a:rPr lang="cs-CZ" sz="4000" b="1" u="sng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Napierovy</a:t>
            </a:r>
            <a:r>
              <a:rPr lang="cs-CZ" sz="40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kosti“</a:t>
            </a:r>
            <a:endParaRPr lang="cs-CZ" sz="4000" b="1" u="sng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hlinkClick r:id="rId2"/>
            </a:endParaRPr>
          </a:p>
          <a:p>
            <a:r>
              <a:rPr lang="cs-CZ" sz="2800" b="1" dirty="0" smtClean="0">
                <a:solidFill>
                  <a:srgbClr val="241102"/>
                </a:solidFill>
              </a:rPr>
              <a:t>deset </a:t>
            </a:r>
            <a:r>
              <a:rPr lang="cs-CZ" sz="2800" b="1" dirty="0">
                <a:solidFill>
                  <a:srgbClr val="241102"/>
                </a:solidFill>
              </a:rPr>
              <a:t>hůlek, na </a:t>
            </a:r>
            <a:r>
              <a:rPr lang="cs-CZ" sz="2800" b="1" dirty="0" smtClean="0">
                <a:solidFill>
                  <a:srgbClr val="241102"/>
                </a:solidFill>
              </a:rPr>
              <a:t>nich </a:t>
            </a:r>
            <a:r>
              <a:rPr lang="cs-CZ" sz="2800" b="1" dirty="0">
                <a:solidFill>
                  <a:srgbClr val="241102"/>
                </a:solidFill>
              </a:rPr>
              <a:t>vyryta </a:t>
            </a:r>
            <a:r>
              <a:rPr lang="cs-CZ" sz="2800" b="1" dirty="0" err="1">
                <a:solidFill>
                  <a:srgbClr val="241102"/>
                </a:solidFill>
              </a:rPr>
              <a:t>multiplační</a:t>
            </a:r>
            <a:r>
              <a:rPr lang="cs-CZ" sz="2800" b="1" dirty="0">
                <a:solidFill>
                  <a:srgbClr val="241102"/>
                </a:solidFill>
              </a:rPr>
              <a:t> </a:t>
            </a:r>
            <a:r>
              <a:rPr lang="cs-CZ" sz="2800" b="1" dirty="0" smtClean="0">
                <a:solidFill>
                  <a:srgbClr val="241102"/>
                </a:solidFill>
              </a:rPr>
              <a:t>tabulka</a:t>
            </a:r>
          </a:p>
          <a:p>
            <a:r>
              <a:rPr lang="cs-CZ" sz="2800" b="1" dirty="0" smtClean="0">
                <a:solidFill>
                  <a:srgbClr val="241102"/>
                </a:solidFill>
              </a:rPr>
              <a:t>rychlé násobení</a:t>
            </a:r>
          </a:p>
          <a:p>
            <a:r>
              <a:rPr lang="cs-CZ" sz="2800" i="1" dirty="0" smtClean="0">
                <a:solidFill>
                  <a:srgbClr val="241102"/>
                </a:solidFill>
              </a:rPr>
              <a:t>(alespoň </a:t>
            </a:r>
            <a:r>
              <a:rPr lang="cs-CZ" sz="2800" i="1" dirty="0">
                <a:solidFill>
                  <a:srgbClr val="241102"/>
                </a:solidFill>
              </a:rPr>
              <a:t>jedno z násobených čísel </a:t>
            </a:r>
            <a:r>
              <a:rPr lang="cs-CZ" sz="2800" i="1" dirty="0" smtClean="0">
                <a:solidFill>
                  <a:srgbClr val="241102"/>
                </a:solidFill>
              </a:rPr>
              <a:t>musí být jednociferné)</a:t>
            </a:r>
          </a:p>
          <a:p>
            <a:r>
              <a:rPr lang="cs-CZ" sz="2800" b="1" dirty="0" smtClean="0">
                <a:solidFill>
                  <a:srgbClr val="241102"/>
                </a:solidFill>
              </a:rPr>
              <a:t>paradox : </a:t>
            </a:r>
            <a:r>
              <a:rPr lang="cs-CZ" sz="2800" b="1" dirty="0" err="1" smtClean="0">
                <a:solidFill>
                  <a:srgbClr val="241102"/>
                </a:solidFill>
              </a:rPr>
              <a:t>Napierovi</a:t>
            </a:r>
            <a:r>
              <a:rPr lang="cs-CZ" sz="2800" b="1" dirty="0" smtClean="0">
                <a:solidFill>
                  <a:srgbClr val="241102"/>
                </a:solidFill>
              </a:rPr>
              <a:t> přinesly v té době větší slávu, než logaritmické tabulky</a:t>
            </a:r>
            <a:r>
              <a:rPr lang="cs-CZ" sz="2800" b="1" dirty="0">
                <a:solidFill>
                  <a:srgbClr val="241102"/>
                </a:solidFill>
              </a:rPr>
              <a:t/>
            </a:r>
            <a:br>
              <a:rPr lang="cs-CZ" sz="2800" b="1" dirty="0">
                <a:solidFill>
                  <a:srgbClr val="241102"/>
                </a:solidFill>
              </a:rPr>
            </a:br>
            <a:endParaRPr lang="cs-CZ" sz="2800" b="1" dirty="0">
              <a:solidFill>
                <a:srgbClr val="24110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395161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Historie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počítačů 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268760"/>
            <a:ext cx="9144000" cy="558924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000" b="1" u="sng" dirty="0" smtClean="0">
                <a:solidFill>
                  <a:srgbClr val="24110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Počítací stroje</a:t>
            </a:r>
          </a:p>
          <a:p>
            <a:r>
              <a:rPr lang="cs-CZ" sz="2800" b="1" u="sng" dirty="0" smtClean="0">
                <a:solidFill>
                  <a:srgbClr val="241102"/>
                </a:solidFill>
              </a:rPr>
              <a:t>Leonardo da Vinci</a:t>
            </a:r>
            <a:r>
              <a:rPr lang="cs-CZ" sz="2800" i="1" dirty="0" smtClean="0">
                <a:solidFill>
                  <a:srgbClr val="241102"/>
                </a:solidFill>
              </a:rPr>
              <a:t>(1452–1519)-</a:t>
            </a:r>
            <a:r>
              <a:rPr lang="cs-CZ" sz="2800" b="1" dirty="0" smtClean="0">
                <a:solidFill>
                  <a:srgbClr val="241102"/>
                </a:solidFill>
              </a:rPr>
              <a:t> podle jeho poznámek a náčrtů byl v nedávné době sestaven funkční počítací stroj</a:t>
            </a:r>
          </a:p>
          <a:p>
            <a:r>
              <a:rPr lang="cs-CZ" sz="2800" b="1" u="sng" dirty="0">
                <a:solidFill>
                  <a:srgbClr val="241102"/>
                </a:solidFill>
              </a:rPr>
              <a:t>Wilhelm </a:t>
            </a:r>
            <a:r>
              <a:rPr lang="cs-CZ" sz="2800" b="1" u="sng" dirty="0" err="1">
                <a:solidFill>
                  <a:srgbClr val="241102"/>
                </a:solidFill>
              </a:rPr>
              <a:t>Schickard</a:t>
            </a:r>
            <a:r>
              <a:rPr lang="cs-CZ" sz="2800" i="1" u="sng" dirty="0">
                <a:solidFill>
                  <a:srgbClr val="241102"/>
                </a:solidFill>
              </a:rPr>
              <a:t> </a:t>
            </a:r>
            <a:r>
              <a:rPr lang="cs-CZ" sz="2800" i="1" dirty="0">
                <a:solidFill>
                  <a:srgbClr val="241102"/>
                </a:solidFill>
              </a:rPr>
              <a:t>- </a:t>
            </a:r>
            <a:r>
              <a:rPr lang="cs-CZ" sz="2800" b="1" dirty="0">
                <a:solidFill>
                  <a:srgbClr val="241102"/>
                </a:solidFill>
              </a:rPr>
              <a:t>vynalezl r.1623 </a:t>
            </a:r>
            <a:r>
              <a:rPr lang="cs-CZ" sz="2800" i="1" dirty="0">
                <a:solidFill>
                  <a:srgbClr val="241102"/>
                </a:solidFill>
              </a:rPr>
              <a:t>- </a:t>
            </a:r>
            <a:r>
              <a:rPr lang="cs-CZ" sz="2800" b="1" dirty="0">
                <a:solidFill>
                  <a:srgbClr val="241102"/>
                </a:solidFill>
              </a:rPr>
              <a:t> 2 prototypy, neznámo, kde jsou, dochovala se dokumentace a náčrty </a:t>
            </a:r>
            <a:r>
              <a:rPr lang="cs-CZ" sz="2800" i="1" dirty="0">
                <a:solidFill>
                  <a:srgbClr val="241102"/>
                </a:solidFill>
              </a:rPr>
              <a:t>(prý jej používal Jan Kepler při astronomických výpočtech)</a:t>
            </a:r>
          </a:p>
          <a:p>
            <a:pPr marL="0" indent="0">
              <a:buNone/>
            </a:pPr>
            <a:endParaRPr lang="cs-CZ" sz="2800" b="1" dirty="0" smtClean="0">
              <a:solidFill>
                <a:srgbClr val="241102"/>
              </a:solidFill>
            </a:endParaRPr>
          </a:p>
          <a:p>
            <a:endParaRPr lang="cs-CZ" sz="2800" b="1" dirty="0" smtClean="0">
              <a:solidFill>
                <a:srgbClr val="241102"/>
              </a:solidFill>
            </a:endParaRPr>
          </a:p>
          <a:p>
            <a:pPr marL="0" indent="0">
              <a:buNone/>
            </a:pPr>
            <a:r>
              <a:rPr lang="cs-CZ" sz="2800" i="1" dirty="0" smtClean="0">
                <a:solidFill>
                  <a:srgbClr val="241102"/>
                </a:solidFill>
              </a:rPr>
              <a:t>       </a:t>
            </a:r>
          </a:p>
        </p:txBody>
      </p:sp>
    </p:spTree>
    <p:extLst>
      <p:ext uri="{BB962C8B-B14F-4D97-AF65-F5344CB8AC3E}">
        <p14:creationId xmlns:p14="http://schemas.microsoft.com/office/powerpoint/2010/main" val="41361351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7544" y="1598337"/>
            <a:ext cx="8229600" cy="5069160"/>
          </a:xfrm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cs-CZ" i="1" dirty="0" err="1">
                <a:solidFill>
                  <a:srgbClr val="241102"/>
                </a:solidFill>
              </a:rPr>
              <a:t>Schickardův</a:t>
            </a:r>
            <a:r>
              <a:rPr lang="cs-CZ" i="1" dirty="0">
                <a:solidFill>
                  <a:srgbClr val="241102"/>
                </a:solidFill>
              </a:rPr>
              <a:t> počítací stroj </a:t>
            </a:r>
            <a:r>
              <a:rPr lang="cs-CZ" i="1" dirty="0" smtClean="0">
                <a:solidFill>
                  <a:srgbClr val="241102"/>
                </a:solidFill>
              </a:rPr>
              <a:t>:</a:t>
            </a:r>
          </a:p>
          <a:p>
            <a:pPr marL="0" indent="0" algn="ctr">
              <a:buNone/>
            </a:pPr>
            <a:endParaRPr lang="cs-CZ" i="1" dirty="0">
              <a:solidFill>
                <a:srgbClr val="241102"/>
              </a:solidFill>
            </a:endParaRPr>
          </a:p>
          <a:p>
            <a:pPr marL="0" indent="0" algn="ctr">
              <a:buNone/>
            </a:pPr>
            <a:endParaRPr lang="cs-CZ" i="1" dirty="0" smtClean="0">
              <a:solidFill>
                <a:srgbClr val="241102"/>
              </a:solidFill>
            </a:endParaRPr>
          </a:p>
          <a:p>
            <a:pPr marL="0" indent="0" algn="ctr">
              <a:buNone/>
            </a:pPr>
            <a:endParaRPr lang="cs-CZ" i="1" dirty="0">
              <a:solidFill>
                <a:srgbClr val="241102"/>
              </a:solidFill>
            </a:endParaRPr>
          </a:p>
          <a:p>
            <a:pPr marL="0" indent="0" algn="ctr">
              <a:buNone/>
            </a:pPr>
            <a:endParaRPr lang="cs-CZ" i="1" dirty="0" smtClean="0">
              <a:solidFill>
                <a:srgbClr val="241102"/>
              </a:solidFill>
            </a:endParaRPr>
          </a:p>
          <a:p>
            <a:pPr marL="0" indent="0" algn="ctr">
              <a:buNone/>
            </a:pPr>
            <a:endParaRPr lang="cs-CZ" i="1" dirty="0">
              <a:solidFill>
                <a:srgbClr val="241102"/>
              </a:solidFill>
            </a:endParaRPr>
          </a:p>
          <a:p>
            <a:pPr marL="0" indent="0" algn="ctr">
              <a:buNone/>
            </a:pPr>
            <a:endParaRPr lang="cs-CZ" i="1" dirty="0" smtClean="0">
              <a:solidFill>
                <a:srgbClr val="241102"/>
              </a:solidFill>
            </a:endParaRPr>
          </a:p>
          <a:p>
            <a:pPr marL="0" indent="0" algn="ctr">
              <a:buNone/>
            </a:pPr>
            <a:endParaRPr lang="cs-CZ" i="1" dirty="0" smtClean="0">
              <a:solidFill>
                <a:srgbClr val="241102"/>
              </a:solidFill>
            </a:endParaRPr>
          </a:p>
          <a:p>
            <a:pPr marL="0" indent="0" algn="ctr">
              <a:buNone/>
            </a:pPr>
            <a:r>
              <a:rPr lang="cs-CZ" sz="2000" dirty="0">
                <a:solidFill>
                  <a:srgbClr val="241102"/>
                </a:solidFill>
              </a:rPr>
              <a:t>obrázky - </a:t>
            </a:r>
            <a:r>
              <a:rPr lang="cs-CZ" sz="2000" dirty="0" err="1">
                <a:solidFill>
                  <a:srgbClr val="241102"/>
                </a:solidFill>
              </a:rPr>
              <a:t>zdroj:http</a:t>
            </a:r>
            <a:r>
              <a:rPr lang="cs-CZ" sz="2200" dirty="0">
                <a:solidFill>
                  <a:srgbClr val="241102"/>
                </a:solidFill>
              </a:rPr>
              <a:t>://</a:t>
            </a:r>
            <a:r>
              <a:rPr lang="cs-CZ" sz="2200" dirty="0" smtClean="0">
                <a:solidFill>
                  <a:srgbClr val="241102"/>
                </a:solidFill>
              </a:rPr>
              <a:t>sozda.webnode.cz/informatika/historie/</a:t>
            </a:r>
            <a:endParaRPr lang="cs-CZ" dirty="0" smtClean="0"/>
          </a:p>
          <a:p>
            <a:pPr marL="0" indent="0" algn="ctr">
              <a:buNone/>
            </a:pPr>
            <a:endParaRPr lang="cs-CZ" i="1" dirty="0" smtClean="0">
              <a:solidFill>
                <a:srgbClr val="241102"/>
              </a:solidFill>
            </a:endParaRPr>
          </a:p>
          <a:p>
            <a:pPr marL="0" indent="0" algn="ctr">
              <a:buNone/>
            </a:pPr>
            <a:endParaRPr lang="cs-CZ" i="1" dirty="0">
              <a:solidFill>
                <a:srgbClr val="241102"/>
              </a:solidFill>
            </a:endParaRPr>
          </a:p>
          <a:p>
            <a:pPr marL="0" indent="0" algn="ctr">
              <a:buNone/>
            </a:pP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2689056"/>
            <a:ext cx="3818633" cy="28877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413754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Historie počítačů 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5257800"/>
          </a:xfrm>
        </p:spPr>
        <p:txBody>
          <a:bodyPr>
            <a:normAutofit/>
          </a:bodyPr>
          <a:lstStyle/>
          <a:p>
            <a:r>
              <a:rPr lang="cs-CZ" sz="2800" b="1" u="sng" dirty="0" err="1" smtClean="0">
                <a:solidFill>
                  <a:srgbClr val="241102"/>
                </a:solidFill>
              </a:rPr>
              <a:t>Blaise</a:t>
            </a:r>
            <a:r>
              <a:rPr lang="cs-CZ" sz="2800" b="1" u="sng" dirty="0" smtClean="0">
                <a:solidFill>
                  <a:srgbClr val="241102"/>
                </a:solidFill>
              </a:rPr>
              <a:t> </a:t>
            </a:r>
            <a:r>
              <a:rPr lang="cs-CZ" sz="2800" b="1" u="sng" dirty="0">
                <a:solidFill>
                  <a:srgbClr val="241102"/>
                </a:solidFill>
              </a:rPr>
              <a:t>Pascal </a:t>
            </a:r>
            <a:r>
              <a:rPr lang="cs-CZ" sz="2800" b="1" dirty="0">
                <a:solidFill>
                  <a:srgbClr val="241102"/>
                </a:solidFill>
              </a:rPr>
              <a:t> vlastní mechanická kalkulačka </a:t>
            </a:r>
            <a:endParaRPr lang="cs-CZ" sz="2800" b="1" dirty="0" smtClean="0">
              <a:solidFill>
                <a:srgbClr val="241102"/>
              </a:solidFill>
            </a:endParaRPr>
          </a:p>
          <a:p>
            <a:r>
              <a:rPr lang="cs-CZ" sz="2800" b="1" dirty="0" smtClean="0">
                <a:solidFill>
                  <a:srgbClr val="241102"/>
                </a:solidFill>
              </a:rPr>
              <a:t> </a:t>
            </a:r>
            <a:r>
              <a:rPr lang="cs-CZ" sz="2800" b="1" dirty="0">
                <a:solidFill>
                  <a:srgbClr val="241102"/>
                </a:solidFill>
              </a:rPr>
              <a:t>r. 1642 </a:t>
            </a:r>
            <a:r>
              <a:rPr lang="cs-CZ" sz="2800" i="1" dirty="0">
                <a:solidFill>
                  <a:srgbClr val="241102"/>
                </a:solidFill>
              </a:rPr>
              <a:t>(bylo mu 19 let - „</a:t>
            </a:r>
            <a:r>
              <a:rPr lang="cs-CZ" sz="2800" i="1" dirty="0" err="1">
                <a:solidFill>
                  <a:srgbClr val="241102"/>
                </a:solidFill>
              </a:rPr>
              <a:t>Pascalina</a:t>
            </a:r>
            <a:r>
              <a:rPr lang="cs-CZ" sz="2800" i="1" dirty="0" smtClean="0">
                <a:solidFill>
                  <a:srgbClr val="241102"/>
                </a:solidFill>
              </a:rPr>
              <a:t>“)</a:t>
            </a:r>
          </a:p>
          <a:p>
            <a:r>
              <a:rPr lang="cs-CZ" sz="2800" i="1" dirty="0" smtClean="0">
                <a:solidFill>
                  <a:srgbClr val="241102"/>
                </a:solidFill>
              </a:rPr>
              <a:t> </a:t>
            </a:r>
            <a:r>
              <a:rPr lang="cs-CZ" sz="2800" b="1" dirty="0" smtClean="0">
                <a:solidFill>
                  <a:srgbClr val="241102"/>
                </a:solidFill>
              </a:rPr>
              <a:t>pouze </a:t>
            </a:r>
            <a:r>
              <a:rPr lang="cs-CZ" sz="2800" b="1" dirty="0">
                <a:solidFill>
                  <a:srgbClr val="241102"/>
                </a:solidFill>
              </a:rPr>
              <a:t>sčítání a odčítání </a:t>
            </a:r>
            <a:r>
              <a:rPr lang="cs-CZ" sz="2800" i="1" dirty="0" smtClean="0">
                <a:solidFill>
                  <a:srgbClr val="241102"/>
                </a:solidFill>
              </a:rPr>
              <a:t>(1 kus v </a:t>
            </a:r>
            <a:r>
              <a:rPr lang="cs-CZ" sz="2800" i="1" dirty="0">
                <a:solidFill>
                  <a:srgbClr val="241102"/>
                </a:solidFill>
              </a:rPr>
              <a:t>Zwingeru</a:t>
            </a:r>
            <a:r>
              <a:rPr lang="cs-CZ" sz="2800" i="1" dirty="0" smtClean="0">
                <a:solidFill>
                  <a:srgbClr val="241102"/>
                </a:solidFill>
              </a:rPr>
              <a:t>)</a:t>
            </a:r>
          </a:p>
          <a:p>
            <a:endParaRPr lang="cs-CZ" sz="2800" i="1" dirty="0">
              <a:solidFill>
                <a:srgbClr val="241102"/>
              </a:solidFill>
            </a:endParaRPr>
          </a:p>
          <a:p>
            <a:endParaRPr lang="cs-CZ" sz="2800" i="1" dirty="0" smtClean="0">
              <a:solidFill>
                <a:srgbClr val="241102"/>
              </a:solidFill>
            </a:endParaRPr>
          </a:p>
          <a:p>
            <a:endParaRPr lang="cs-CZ" sz="2800" i="1" dirty="0">
              <a:solidFill>
                <a:srgbClr val="241102"/>
              </a:solidFill>
            </a:endParaRPr>
          </a:p>
          <a:p>
            <a:endParaRPr lang="cs-CZ" sz="2800" i="1" dirty="0" smtClean="0">
              <a:solidFill>
                <a:srgbClr val="241102"/>
              </a:solidFill>
            </a:endParaRPr>
          </a:p>
          <a:p>
            <a:endParaRPr lang="cs-CZ" sz="2800" i="1" dirty="0" smtClean="0">
              <a:solidFill>
                <a:srgbClr val="241102"/>
              </a:solidFill>
            </a:endParaRPr>
          </a:p>
          <a:p>
            <a:endParaRPr lang="cs-CZ" sz="2800" i="1" dirty="0">
              <a:solidFill>
                <a:srgbClr val="241102"/>
              </a:solidFill>
            </a:endParaRPr>
          </a:p>
          <a:p>
            <a:pPr marL="0" indent="0" algn="ctr">
              <a:buNone/>
            </a:pPr>
            <a:r>
              <a:rPr lang="cs-CZ" sz="2000" dirty="0">
                <a:solidFill>
                  <a:srgbClr val="241102"/>
                </a:solidFill>
              </a:rPr>
              <a:t>obrázky - zdroj: </a:t>
            </a:r>
            <a:r>
              <a:rPr lang="cs-CZ" sz="2000" dirty="0" smtClean="0">
                <a:solidFill>
                  <a:srgbClr val="241102"/>
                </a:solidFill>
              </a:rPr>
              <a:t>cs.wikipedia.org – </a:t>
            </a:r>
            <a:r>
              <a:rPr lang="cs-CZ" sz="2000" dirty="0" err="1" smtClean="0">
                <a:solidFill>
                  <a:srgbClr val="241102"/>
                </a:solidFill>
              </a:rPr>
              <a:t>wikimedia</a:t>
            </a:r>
            <a:r>
              <a:rPr lang="cs-CZ" sz="2000" dirty="0" smtClean="0">
                <a:solidFill>
                  <a:srgbClr val="241102"/>
                </a:solidFill>
              </a:rPr>
              <a:t> </a:t>
            </a:r>
            <a:r>
              <a:rPr lang="cs-CZ" sz="2000" dirty="0" err="1" smtClean="0">
                <a:solidFill>
                  <a:srgbClr val="241102"/>
                </a:solidFill>
              </a:rPr>
              <a:t>commons</a:t>
            </a:r>
            <a:r>
              <a:rPr lang="cs-CZ" sz="2000" dirty="0" smtClean="0">
                <a:solidFill>
                  <a:srgbClr val="241102"/>
                </a:solidFill>
              </a:rPr>
              <a:t> - </a:t>
            </a:r>
            <a:r>
              <a:rPr lang="cs-CZ" sz="2000" dirty="0"/>
              <a:t>© 2005 </a:t>
            </a:r>
            <a:r>
              <a:rPr lang="cs-CZ" sz="2000" dirty="0">
                <a:hlinkClick r:id="rId2" tooltip="User:David.Monniaux"/>
              </a:rPr>
              <a:t>David </a:t>
            </a:r>
            <a:r>
              <a:rPr lang="cs-CZ" sz="2000" dirty="0" err="1" smtClean="0">
                <a:hlinkClick r:id="rId2" tooltip="User:David.Monniaux"/>
              </a:rPr>
              <a:t>Monniaux</a:t>
            </a:r>
            <a:r>
              <a:rPr lang="cs-CZ" sz="2000" dirty="0"/>
              <a:t>  </a:t>
            </a:r>
            <a:endParaRPr lang="cs-CZ" sz="2000" dirty="0">
              <a:solidFill>
                <a:srgbClr val="241102"/>
              </a:solidFill>
            </a:endParaRPr>
          </a:p>
          <a:p>
            <a:endParaRPr lang="cs-CZ" i="1" dirty="0">
              <a:solidFill>
                <a:srgbClr val="241102"/>
              </a:solidFill>
            </a:endParaRPr>
          </a:p>
          <a:p>
            <a:endParaRPr lang="cs-CZ" dirty="0"/>
          </a:p>
        </p:txBody>
      </p:sp>
      <p:pic>
        <p:nvPicPr>
          <p:cNvPr id="1126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3340840"/>
            <a:ext cx="4688031" cy="25627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057954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Historie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počítačů 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268760"/>
            <a:ext cx="9144000" cy="5589240"/>
          </a:xfrm>
        </p:spPr>
        <p:txBody>
          <a:bodyPr>
            <a:normAutofit/>
          </a:bodyPr>
          <a:lstStyle/>
          <a:p>
            <a:r>
              <a:rPr lang="cs-CZ" sz="2800" b="1" u="sng" dirty="0" smtClean="0">
                <a:solidFill>
                  <a:srgbClr val="241102"/>
                </a:solidFill>
              </a:rPr>
              <a:t>Gottfried </a:t>
            </a:r>
            <a:r>
              <a:rPr lang="cs-CZ" sz="2800" b="1" u="sng" dirty="0">
                <a:solidFill>
                  <a:srgbClr val="241102"/>
                </a:solidFill>
              </a:rPr>
              <a:t>Wilhelm von </a:t>
            </a:r>
            <a:r>
              <a:rPr lang="cs-CZ" sz="2800" b="1" u="sng" dirty="0" smtClean="0">
                <a:solidFill>
                  <a:srgbClr val="241102"/>
                </a:solidFill>
              </a:rPr>
              <a:t>Leibniz </a:t>
            </a:r>
            <a:r>
              <a:rPr lang="cs-CZ" sz="2800" b="1" dirty="0" smtClean="0">
                <a:solidFill>
                  <a:srgbClr val="241102"/>
                </a:solidFill>
              </a:rPr>
              <a:t>– zdokonalil v r. 1694 Pascalovu kalkulačku =</a:t>
            </a:r>
            <a:r>
              <a:rPr lang="en-US" sz="2800" b="1" dirty="0" smtClean="0">
                <a:solidFill>
                  <a:srgbClr val="241102"/>
                </a:solidFill>
              </a:rPr>
              <a:t>&gt;</a:t>
            </a:r>
            <a:r>
              <a:rPr lang="cs-CZ" sz="2800" b="1" dirty="0" smtClean="0">
                <a:solidFill>
                  <a:srgbClr val="241102"/>
                </a:solidFill>
              </a:rPr>
              <a:t> </a:t>
            </a:r>
            <a:r>
              <a:rPr lang="cs-CZ" sz="2800" b="1" dirty="0">
                <a:solidFill>
                  <a:srgbClr val="241102"/>
                </a:solidFill>
              </a:rPr>
              <a:t>krokový kalkulátor </a:t>
            </a:r>
            <a:endParaRPr lang="cs-CZ" sz="2800" b="1" dirty="0" smtClean="0">
              <a:solidFill>
                <a:srgbClr val="241102"/>
              </a:solidFill>
            </a:endParaRPr>
          </a:p>
          <a:p>
            <a:r>
              <a:rPr lang="cs-CZ" sz="2800" i="1" dirty="0" smtClean="0">
                <a:solidFill>
                  <a:srgbClr val="241102"/>
                </a:solidFill>
              </a:rPr>
              <a:t>(sčítání, odčítání, </a:t>
            </a:r>
            <a:r>
              <a:rPr lang="cs-CZ" sz="2800" i="1" dirty="0">
                <a:solidFill>
                  <a:srgbClr val="241102"/>
                </a:solidFill>
              </a:rPr>
              <a:t>násobení, dělení a druhou </a:t>
            </a:r>
            <a:r>
              <a:rPr lang="cs-CZ" sz="2800" i="1" dirty="0" smtClean="0">
                <a:solidFill>
                  <a:srgbClr val="241102"/>
                </a:solidFill>
              </a:rPr>
              <a:t>odmocninu) </a:t>
            </a:r>
            <a:r>
              <a:rPr lang="cs-CZ" sz="2800" b="1" dirty="0" smtClean="0">
                <a:solidFill>
                  <a:srgbClr val="241102"/>
                </a:solidFill>
              </a:rPr>
              <a:t>– válec s kovovými </a:t>
            </a:r>
            <a:r>
              <a:rPr lang="cs-CZ" sz="2800" b="1" dirty="0">
                <a:solidFill>
                  <a:srgbClr val="241102"/>
                </a:solidFill>
              </a:rPr>
              <a:t>kolíčky </a:t>
            </a:r>
            <a:r>
              <a:rPr lang="cs-CZ" sz="2800" i="1" dirty="0" smtClean="0">
                <a:solidFill>
                  <a:srgbClr val="241102"/>
                </a:solidFill>
              </a:rPr>
              <a:t>(jako u flašinetu =</a:t>
            </a:r>
            <a:r>
              <a:rPr lang="en-US" sz="2800" i="1" dirty="0" smtClean="0">
                <a:solidFill>
                  <a:srgbClr val="241102"/>
                </a:solidFill>
              </a:rPr>
              <a:t>&gt;</a:t>
            </a:r>
            <a:r>
              <a:rPr lang="cs-CZ" sz="2800" i="1" dirty="0" smtClean="0">
                <a:solidFill>
                  <a:srgbClr val="241102"/>
                </a:solidFill>
              </a:rPr>
              <a:t> </a:t>
            </a:r>
            <a:r>
              <a:rPr lang="cs-CZ" sz="2800" i="1" dirty="0">
                <a:solidFill>
                  <a:srgbClr val="241102"/>
                </a:solidFill>
              </a:rPr>
              <a:t>pevný </a:t>
            </a:r>
            <a:r>
              <a:rPr lang="cs-CZ" sz="2800" i="1" dirty="0" smtClean="0">
                <a:solidFill>
                  <a:srgbClr val="241102"/>
                </a:solidFill>
              </a:rPr>
              <a:t>program) </a:t>
            </a:r>
          </a:p>
          <a:p>
            <a:r>
              <a:rPr lang="cs-CZ" sz="2800" b="1" dirty="0" smtClean="0">
                <a:solidFill>
                  <a:srgbClr val="241102"/>
                </a:solidFill>
              </a:rPr>
              <a:t>systém </a:t>
            </a:r>
            <a:r>
              <a:rPr lang="cs-CZ" sz="2800" b="1" dirty="0">
                <a:solidFill>
                  <a:srgbClr val="241102"/>
                </a:solidFill>
              </a:rPr>
              <a:t>nebyl překonán téměř do druhé </a:t>
            </a:r>
            <a:r>
              <a:rPr lang="cs-CZ" sz="2800" b="1" dirty="0" smtClean="0">
                <a:solidFill>
                  <a:srgbClr val="241102"/>
                </a:solidFill>
              </a:rPr>
              <a:t>pol. </a:t>
            </a:r>
            <a:r>
              <a:rPr lang="cs-CZ" sz="2800" b="1" dirty="0">
                <a:solidFill>
                  <a:srgbClr val="241102"/>
                </a:solidFill>
              </a:rPr>
              <a:t>19. </a:t>
            </a:r>
            <a:r>
              <a:rPr lang="cs-CZ" sz="2800" b="1" dirty="0" smtClean="0">
                <a:solidFill>
                  <a:srgbClr val="241102"/>
                </a:solidFill>
              </a:rPr>
              <a:t>stol.</a:t>
            </a:r>
          </a:p>
          <a:p>
            <a:endParaRPr lang="cs-CZ" sz="2800" b="1" dirty="0">
              <a:solidFill>
                <a:srgbClr val="241102"/>
              </a:solidFill>
            </a:endParaRPr>
          </a:p>
          <a:p>
            <a:endParaRPr lang="cs-CZ" sz="2800" b="1" dirty="0" smtClean="0">
              <a:solidFill>
                <a:srgbClr val="241102"/>
              </a:solidFill>
            </a:endParaRPr>
          </a:p>
          <a:p>
            <a:endParaRPr lang="cs-CZ" sz="2800" b="1" dirty="0">
              <a:solidFill>
                <a:srgbClr val="241102"/>
              </a:solidFill>
            </a:endParaRPr>
          </a:p>
          <a:p>
            <a:endParaRPr lang="cs-CZ" sz="2800" b="1" dirty="0" smtClean="0">
              <a:solidFill>
                <a:srgbClr val="241102"/>
              </a:solidFill>
            </a:endParaRPr>
          </a:p>
          <a:p>
            <a:pPr marL="0" indent="0" algn="ctr">
              <a:buNone/>
            </a:pPr>
            <a:r>
              <a:rPr lang="cs-CZ" sz="2000" dirty="0" smtClean="0">
                <a:solidFill>
                  <a:srgbClr val="241102"/>
                </a:solidFill>
              </a:rPr>
              <a:t>obrázek </a:t>
            </a:r>
            <a:r>
              <a:rPr lang="cs-CZ" sz="2000" dirty="0">
                <a:solidFill>
                  <a:srgbClr val="241102"/>
                </a:solidFill>
              </a:rPr>
              <a:t>- </a:t>
            </a:r>
            <a:r>
              <a:rPr lang="cs-CZ" sz="2000" dirty="0" err="1">
                <a:solidFill>
                  <a:srgbClr val="241102"/>
                </a:solidFill>
              </a:rPr>
              <a:t>zdroj:http</a:t>
            </a:r>
            <a:r>
              <a:rPr lang="cs-CZ" sz="2000" dirty="0">
                <a:solidFill>
                  <a:srgbClr val="241102"/>
                </a:solidFill>
              </a:rPr>
              <a:t>://sozda.webnode.cz/informatika/historie</a:t>
            </a:r>
            <a:endParaRPr lang="cs-CZ" sz="2000" b="1" dirty="0" smtClean="0">
              <a:solidFill>
                <a:srgbClr val="241102"/>
              </a:solidFill>
            </a:endParaRPr>
          </a:p>
        </p:txBody>
      </p:sp>
      <p:pic>
        <p:nvPicPr>
          <p:cNvPr id="1229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4077072"/>
            <a:ext cx="5895975" cy="2028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300689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Historie počítačů 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517232"/>
          </a:xfrm>
        </p:spPr>
        <p:txBody>
          <a:bodyPr/>
          <a:lstStyle/>
          <a:p>
            <a:r>
              <a:rPr lang="cs-CZ" sz="2800" b="1" u="sng" dirty="0">
                <a:solidFill>
                  <a:srgbClr val="241102"/>
                </a:solidFill>
              </a:rPr>
              <a:t>Thomas de </a:t>
            </a:r>
            <a:r>
              <a:rPr lang="cs-CZ" sz="2800" b="1" u="sng" dirty="0" err="1">
                <a:solidFill>
                  <a:srgbClr val="241102"/>
                </a:solidFill>
              </a:rPr>
              <a:t>Colmar</a:t>
            </a:r>
            <a:r>
              <a:rPr lang="cs-CZ" sz="2800" b="1" dirty="0">
                <a:solidFill>
                  <a:srgbClr val="241102"/>
                </a:solidFill>
              </a:rPr>
              <a:t> </a:t>
            </a:r>
            <a:r>
              <a:rPr lang="cs-CZ" sz="2800" b="1" dirty="0" smtClean="0">
                <a:solidFill>
                  <a:srgbClr val="241102"/>
                </a:solidFill>
              </a:rPr>
              <a:t> </a:t>
            </a:r>
            <a:r>
              <a:rPr lang="cs-CZ" sz="2800" i="1" dirty="0" smtClean="0">
                <a:solidFill>
                  <a:srgbClr val="241102"/>
                </a:solidFill>
              </a:rPr>
              <a:t>(1820) </a:t>
            </a:r>
          </a:p>
          <a:p>
            <a:r>
              <a:rPr lang="cs-CZ" sz="2800" b="1" dirty="0" smtClean="0">
                <a:solidFill>
                  <a:srgbClr val="241102"/>
                </a:solidFill>
              </a:rPr>
              <a:t> </a:t>
            </a:r>
            <a:r>
              <a:rPr lang="cs-CZ" sz="2800" b="1" i="1" u="sng" dirty="0" smtClean="0">
                <a:solidFill>
                  <a:srgbClr val="241102"/>
                </a:solidFill>
              </a:rPr>
              <a:t>a r i t m o m e t r </a:t>
            </a:r>
            <a:r>
              <a:rPr lang="cs-CZ" sz="2800" b="1" i="1" dirty="0" smtClean="0">
                <a:solidFill>
                  <a:srgbClr val="241102"/>
                </a:solidFill>
              </a:rPr>
              <a:t> </a:t>
            </a:r>
            <a:r>
              <a:rPr lang="cs-CZ" sz="2800" b="1" dirty="0">
                <a:solidFill>
                  <a:srgbClr val="241102"/>
                </a:solidFill>
              </a:rPr>
              <a:t>– první hromadně vyráběná a používaná kalkulačka </a:t>
            </a:r>
            <a:endParaRPr lang="cs-CZ" sz="2800" b="1" dirty="0" smtClean="0">
              <a:solidFill>
                <a:srgbClr val="241102"/>
              </a:solidFill>
            </a:endParaRPr>
          </a:p>
          <a:p>
            <a:r>
              <a:rPr lang="cs-CZ" sz="2800" dirty="0" smtClean="0">
                <a:solidFill>
                  <a:srgbClr val="241102"/>
                </a:solidFill>
              </a:rPr>
              <a:t>(</a:t>
            </a:r>
            <a:r>
              <a:rPr lang="cs-CZ" sz="2800" dirty="0">
                <a:solidFill>
                  <a:srgbClr val="241102"/>
                </a:solidFill>
              </a:rPr>
              <a:t>sčítání, odčítání, násobení a dělení) </a:t>
            </a:r>
            <a:endParaRPr lang="cs-CZ" sz="2800" dirty="0" smtClean="0">
              <a:solidFill>
                <a:srgbClr val="241102"/>
              </a:solidFill>
            </a:endParaRPr>
          </a:p>
          <a:p>
            <a:r>
              <a:rPr lang="cs-CZ" sz="2800" b="1" dirty="0" smtClean="0">
                <a:solidFill>
                  <a:srgbClr val="241102"/>
                </a:solidFill>
              </a:rPr>
              <a:t>hojně </a:t>
            </a:r>
            <a:r>
              <a:rPr lang="cs-CZ" sz="2800" b="1" dirty="0">
                <a:solidFill>
                  <a:srgbClr val="241102"/>
                </a:solidFill>
              </a:rPr>
              <a:t>používána až do první světové </a:t>
            </a:r>
            <a:r>
              <a:rPr lang="cs-CZ" sz="2800" b="1" dirty="0" smtClean="0">
                <a:solidFill>
                  <a:srgbClr val="241102"/>
                </a:solidFill>
              </a:rPr>
              <a:t>války</a:t>
            </a:r>
          </a:p>
          <a:p>
            <a:endParaRPr lang="cs-CZ" sz="2800" b="1" dirty="0">
              <a:solidFill>
                <a:srgbClr val="241102"/>
              </a:solidFill>
            </a:endParaRPr>
          </a:p>
          <a:p>
            <a:endParaRPr lang="cs-CZ" sz="2800" b="1" dirty="0" smtClean="0">
              <a:solidFill>
                <a:srgbClr val="241102"/>
              </a:solidFill>
            </a:endParaRPr>
          </a:p>
          <a:p>
            <a:endParaRPr lang="cs-CZ" sz="2800" b="1" dirty="0">
              <a:solidFill>
                <a:srgbClr val="241102"/>
              </a:solidFill>
            </a:endParaRPr>
          </a:p>
          <a:p>
            <a:endParaRPr lang="cs-CZ" sz="2800" b="1" dirty="0" smtClean="0">
              <a:solidFill>
                <a:srgbClr val="241102"/>
              </a:solidFill>
            </a:endParaRPr>
          </a:p>
          <a:p>
            <a:endParaRPr lang="cs-CZ" sz="2800" b="1" dirty="0">
              <a:solidFill>
                <a:srgbClr val="241102"/>
              </a:solidFill>
            </a:endParaRPr>
          </a:p>
          <a:p>
            <a:pPr marL="0" indent="0" algn="ctr">
              <a:buNone/>
            </a:pPr>
            <a:r>
              <a:rPr lang="cs-CZ" sz="1800" dirty="0">
                <a:solidFill>
                  <a:srgbClr val="241102"/>
                </a:solidFill>
              </a:rPr>
              <a:t>obrázky - </a:t>
            </a:r>
            <a:r>
              <a:rPr lang="cs-CZ" sz="1800" dirty="0" err="1">
                <a:solidFill>
                  <a:srgbClr val="241102"/>
                </a:solidFill>
              </a:rPr>
              <a:t>zdroj:http</a:t>
            </a:r>
            <a:r>
              <a:rPr lang="cs-CZ" sz="2000" dirty="0">
                <a:solidFill>
                  <a:srgbClr val="241102"/>
                </a:solidFill>
              </a:rPr>
              <a:t>://sozda.webnode.cz/informatika/historie</a:t>
            </a:r>
            <a:endParaRPr lang="cs-CZ" sz="2000" b="1" dirty="0">
              <a:solidFill>
                <a:srgbClr val="241102"/>
              </a:solidFill>
            </a:endParaRPr>
          </a:p>
          <a:p>
            <a:endParaRPr lang="cs-CZ" dirty="0"/>
          </a:p>
        </p:txBody>
      </p:sp>
      <p:pic>
        <p:nvPicPr>
          <p:cNvPr id="1331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19791" y="3789040"/>
            <a:ext cx="3616385" cy="241092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033860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Historie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počítačů 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268760"/>
            <a:ext cx="9144000" cy="558924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000" b="1" u="sng" dirty="0" smtClean="0">
                <a:solidFill>
                  <a:srgbClr val="24110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Děrné štítky</a:t>
            </a:r>
          </a:p>
          <a:p>
            <a:r>
              <a:rPr lang="cs-CZ" sz="2800" b="1" dirty="0" smtClean="0">
                <a:solidFill>
                  <a:srgbClr val="241102"/>
                </a:solidFill>
              </a:rPr>
              <a:t>1805 - Joseph-Marie </a:t>
            </a:r>
            <a:r>
              <a:rPr lang="cs-CZ" sz="2800" b="1" dirty="0" err="1" smtClean="0">
                <a:solidFill>
                  <a:srgbClr val="241102"/>
                </a:solidFill>
              </a:rPr>
              <a:t>Jacquard</a:t>
            </a:r>
            <a:r>
              <a:rPr lang="cs-CZ" sz="2800" b="1" dirty="0" smtClean="0">
                <a:solidFill>
                  <a:srgbClr val="241102"/>
                </a:solidFill>
              </a:rPr>
              <a:t> </a:t>
            </a:r>
            <a:r>
              <a:rPr lang="cs-CZ" sz="2800" i="1" dirty="0" smtClean="0">
                <a:solidFill>
                  <a:srgbClr val="241102"/>
                </a:solidFill>
              </a:rPr>
              <a:t>(francouzský </a:t>
            </a:r>
            <a:r>
              <a:rPr lang="cs-CZ" sz="2800" i="1" dirty="0">
                <a:solidFill>
                  <a:srgbClr val="241102"/>
                </a:solidFill>
              </a:rPr>
              <a:t>tkadlec </a:t>
            </a:r>
            <a:r>
              <a:rPr lang="cs-CZ" sz="2800" i="1" dirty="0" smtClean="0">
                <a:solidFill>
                  <a:srgbClr val="241102"/>
                </a:solidFill>
              </a:rPr>
              <a:t>hedvábí)</a:t>
            </a:r>
            <a:r>
              <a:rPr lang="cs-CZ" sz="2800" b="1" dirty="0" smtClean="0">
                <a:solidFill>
                  <a:srgbClr val="241102"/>
                </a:solidFill>
              </a:rPr>
              <a:t> - řídil </a:t>
            </a:r>
            <a:r>
              <a:rPr lang="cs-CZ" sz="2800" b="1" dirty="0">
                <a:solidFill>
                  <a:srgbClr val="241102"/>
                </a:solidFill>
              </a:rPr>
              <a:t>jimi chod tkacího </a:t>
            </a:r>
            <a:r>
              <a:rPr lang="cs-CZ" sz="2800" b="1" dirty="0" smtClean="0">
                <a:solidFill>
                  <a:srgbClr val="241102"/>
                </a:solidFill>
              </a:rPr>
              <a:t>stavu  – počátek programování </a:t>
            </a:r>
            <a:r>
              <a:rPr lang="cs-CZ" sz="2800" i="1" dirty="0" smtClean="0">
                <a:solidFill>
                  <a:srgbClr val="241102"/>
                </a:solidFill>
              </a:rPr>
              <a:t>(tkaly i složité vzory podle děrového rastru)</a:t>
            </a:r>
          </a:p>
          <a:p>
            <a:endParaRPr lang="cs-CZ" sz="2800" b="1" i="1" dirty="0">
              <a:solidFill>
                <a:srgbClr val="241102"/>
              </a:solidFill>
            </a:endParaRPr>
          </a:p>
          <a:p>
            <a:endParaRPr lang="cs-CZ" sz="2800" b="1" i="1" dirty="0" smtClean="0">
              <a:solidFill>
                <a:srgbClr val="241102"/>
              </a:solidFill>
            </a:endParaRPr>
          </a:p>
          <a:p>
            <a:endParaRPr lang="cs-CZ" sz="2800" b="1" i="1" dirty="0">
              <a:solidFill>
                <a:srgbClr val="241102"/>
              </a:solidFill>
            </a:endParaRPr>
          </a:p>
          <a:p>
            <a:endParaRPr lang="cs-CZ" sz="2800" b="1" i="1" dirty="0" smtClean="0">
              <a:solidFill>
                <a:srgbClr val="241102"/>
              </a:solidFill>
            </a:endParaRPr>
          </a:p>
          <a:p>
            <a:endParaRPr lang="cs-CZ" sz="2800" b="1" i="1" dirty="0">
              <a:solidFill>
                <a:srgbClr val="241102"/>
              </a:solidFill>
            </a:endParaRPr>
          </a:p>
          <a:p>
            <a:endParaRPr lang="cs-CZ" sz="2800" b="1" i="1" dirty="0" smtClean="0">
              <a:solidFill>
                <a:srgbClr val="241102"/>
              </a:solidFill>
            </a:endParaRPr>
          </a:p>
          <a:p>
            <a:pPr marL="0" indent="0" algn="ctr">
              <a:buNone/>
            </a:pPr>
            <a:r>
              <a:rPr lang="cs-CZ" sz="1800" dirty="0" smtClean="0">
                <a:solidFill>
                  <a:srgbClr val="241102"/>
                </a:solidFill>
              </a:rPr>
              <a:t>obrázek </a:t>
            </a:r>
            <a:r>
              <a:rPr lang="cs-CZ" sz="1800" dirty="0">
                <a:solidFill>
                  <a:srgbClr val="241102"/>
                </a:solidFill>
              </a:rPr>
              <a:t>- </a:t>
            </a:r>
            <a:r>
              <a:rPr lang="cs-CZ" sz="1800" dirty="0" err="1">
                <a:solidFill>
                  <a:srgbClr val="241102"/>
                </a:solidFill>
              </a:rPr>
              <a:t>zdroj:http</a:t>
            </a:r>
            <a:r>
              <a:rPr lang="cs-CZ" sz="2000" dirty="0">
                <a:solidFill>
                  <a:srgbClr val="241102"/>
                </a:solidFill>
              </a:rPr>
              <a:t>://sozda.webnode.cz/informatika/historie</a:t>
            </a:r>
            <a:endParaRPr lang="cs-CZ" sz="2000" dirty="0" smtClean="0">
              <a:solidFill>
                <a:srgbClr val="241102"/>
              </a:solidFill>
            </a:endParaRPr>
          </a:p>
        </p:txBody>
      </p:sp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33802" y="3326547"/>
            <a:ext cx="2546309" cy="29107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300689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Historie počítačů 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241102"/>
                </a:solidFill>
              </a:rPr>
              <a:t>1889 </a:t>
            </a:r>
            <a:r>
              <a:rPr lang="cs-CZ" b="1" dirty="0">
                <a:solidFill>
                  <a:srgbClr val="241102"/>
                </a:solidFill>
              </a:rPr>
              <a:t>- Hermann </a:t>
            </a:r>
            <a:r>
              <a:rPr lang="cs-CZ" b="1" dirty="0" err="1">
                <a:solidFill>
                  <a:srgbClr val="241102"/>
                </a:solidFill>
              </a:rPr>
              <a:t>Hollerith</a:t>
            </a:r>
            <a:r>
              <a:rPr lang="cs-CZ" b="1" dirty="0">
                <a:solidFill>
                  <a:srgbClr val="241102"/>
                </a:solidFill>
              </a:rPr>
              <a:t> </a:t>
            </a:r>
            <a:r>
              <a:rPr lang="cs-CZ" i="1" dirty="0">
                <a:solidFill>
                  <a:srgbClr val="241102"/>
                </a:solidFill>
              </a:rPr>
              <a:t>(USA) </a:t>
            </a:r>
            <a:endParaRPr lang="cs-CZ" i="1" dirty="0" smtClean="0">
              <a:solidFill>
                <a:srgbClr val="241102"/>
              </a:solidFill>
            </a:endParaRPr>
          </a:p>
          <a:p>
            <a:pPr marL="0" indent="0">
              <a:buNone/>
            </a:pPr>
            <a:r>
              <a:rPr lang="cs-CZ" i="1" dirty="0" smtClean="0">
                <a:solidFill>
                  <a:srgbClr val="241102"/>
                </a:solidFill>
              </a:rPr>
              <a:t>– </a:t>
            </a:r>
            <a:r>
              <a:rPr lang="cs-CZ" b="1" dirty="0">
                <a:solidFill>
                  <a:srgbClr val="241102"/>
                </a:solidFill>
              </a:rPr>
              <a:t>problém sčítání lidu </a:t>
            </a:r>
            <a:r>
              <a:rPr lang="cs-CZ" i="1" dirty="0">
                <a:solidFill>
                  <a:srgbClr val="241102"/>
                </a:solidFill>
              </a:rPr>
              <a:t>(předchozí trvalo 7 let</a:t>
            </a:r>
            <a:r>
              <a:rPr lang="cs-CZ" i="1" dirty="0" smtClean="0">
                <a:solidFill>
                  <a:srgbClr val="241102"/>
                </a:solidFill>
              </a:rPr>
              <a:t>)</a:t>
            </a:r>
          </a:p>
          <a:p>
            <a:pPr marL="0" indent="0">
              <a:buNone/>
            </a:pPr>
            <a:r>
              <a:rPr lang="cs-CZ" i="1" dirty="0" smtClean="0">
                <a:solidFill>
                  <a:srgbClr val="241102"/>
                </a:solidFill>
              </a:rPr>
              <a:t> </a:t>
            </a:r>
            <a:r>
              <a:rPr lang="cs-CZ" i="1" dirty="0">
                <a:solidFill>
                  <a:srgbClr val="241102"/>
                </a:solidFill>
              </a:rPr>
              <a:t>– </a:t>
            </a:r>
            <a:r>
              <a:rPr lang="cs-CZ" b="1" dirty="0">
                <a:solidFill>
                  <a:srgbClr val="241102"/>
                </a:solidFill>
              </a:rPr>
              <a:t>pomocí jeho stroje s děrovanými štítky </a:t>
            </a:r>
            <a:r>
              <a:rPr lang="cs-CZ" i="1" dirty="0">
                <a:solidFill>
                  <a:srgbClr val="241102"/>
                </a:solidFill>
              </a:rPr>
              <a:t>(otvory propojovaly </a:t>
            </a:r>
            <a:r>
              <a:rPr lang="cs-CZ" i="1" dirty="0" err="1">
                <a:solidFill>
                  <a:srgbClr val="241102"/>
                </a:solidFill>
              </a:rPr>
              <a:t>el.kontakty</a:t>
            </a:r>
            <a:r>
              <a:rPr lang="cs-CZ" i="1" dirty="0">
                <a:solidFill>
                  <a:srgbClr val="241102"/>
                </a:solidFill>
              </a:rPr>
              <a:t>) </a:t>
            </a:r>
            <a:endParaRPr lang="cs-CZ" i="1" dirty="0" smtClean="0">
              <a:solidFill>
                <a:srgbClr val="241102"/>
              </a:solidFill>
            </a:endParaRPr>
          </a:p>
          <a:p>
            <a:pPr marL="0" indent="0">
              <a:buNone/>
            </a:pPr>
            <a:r>
              <a:rPr lang="cs-CZ" i="1" dirty="0" smtClean="0">
                <a:solidFill>
                  <a:srgbClr val="241102"/>
                </a:solidFill>
              </a:rPr>
              <a:t>– </a:t>
            </a:r>
            <a:r>
              <a:rPr lang="cs-CZ" b="1" dirty="0">
                <a:solidFill>
                  <a:srgbClr val="241102"/>
                </a:solidFill>
              </a:rPr>
              <a:t>za 6 týdnů hotovo </a:t>
            </a:r>
            <a:endParaRPr lang="cs-CZ" b="1" dirty="0" smtClean="0">
              <a:solidFill>
                <a:srgbClr val="241102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241102"/>
                </a:solidFill>
              </a:rPr>
              <a:t>-  </a:t>
            </a:r>
            <a:r>
              <a:rPr lang="cs-CZ" b="1" dirty="0">
                <a:solidFill>
                  <a:srgbClr val="241102"/>
                </a:solidFill>
              </a:rPr>
              <a:t>jeho firma základem firmy IBM </a:t>
            </a:r>
            <a:r>
              <a:rPr lang="cs-CZ" i="1" dirty="0">
                <a:solidFill>
                  <a:srgbClr val="241102"/>
                </a:solidFill>
              </a:rPr>
              <a:t>(charakter zpracování dat se udržel 100 let)</a:t>
            </a:r>
            <a:r>
              <a:rPr lang="cs-CZ" b="1" dirty="0">
                <a:solidFill>
                  <a:srgbClr val="241102"/>
                </a:solidFill>
              </a:rPr>
              <a:t>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829713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Historie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počítačů 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268760"/>
            <a:ext cx="9144000" cy="558924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000" b="1" u="sng" dirty="0" smtClean="0">
                <a:solidFill>
                  <a:srgbClr val="24110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Programovatelné stroje</a:t>
            </a:r>
          </a:p>
          <a:p>
            <a:r>
              <a:rPr lang="cs-CZ" sz="2800" b="1" dirty="0" smtClean="0">
                <a:solidFill>
                  <a:srgbClr val="241102"/>
                </a:solidFill>
              </a:rPr>
              <a:t>Charles </a:t>
            </a:r>
            <a:r>
              <a:rPr lang="cs-CZ" sz="2800" b="1" dirty="0" err="1" smtClean="0">
                <a:solidFill>
                  <a:srgbClr val="241102"/>
                </a:solidFill>
              </a:rPr>
              <a:t>Babbage</a:t>
            </a:r>
            <a:endParaRPr lang="cs-CZ" sz="2800" b="1" dirty="0" smtClean="0">
              <a:solidFill>
                <a:srgbClr val="241102"/>
              </a:solidFill>
            </a:endParaRPr>
          </a:p>
          <a:p>
            <a:r>
              <a:rPr lang="cs-CZ" sz="2800" b="1" dirty="0" smtClean="0">
                <a:solidFill>
                  <a:srgbClr val="241102"/>
                </a:solidFill>
              </a:rPr>
              <a:t>Návrh stroje nebyl nikdy realizován</a:t>
            </a:r>
          </a:p>
          <a:p>
            <a:r>
              <a:rPr lang="cs-CZ" sz="2800" b="1" dirty="0" smtClean="0">
                <a:solidFill>
                  <a:srgbClr val="241102"/>
                </a:solidFill>
              </a:rPr>
              <a:t>děrné </a:t>
            </a:r>
            <a:r>
              <a:rPr lang="cs-CZ" sz="2800" b="1" dirty="0">
                <a:solidFill>
                  <a:srgbClr val="241102"/>
                </a:solidFill>
              </a:rPr>
              <a:t>štítky k programování </a:t>
            </a:r>
            <a:r>
              <a:rPr lang="cs-CZ" sz="2800" b="1" dirty="0" smtClean="0">
                <a:solidFill>
                  <a:srgbClr val="241102"/>
                </a:solidFill>
              </a:rPr>
              <a:t> </a:t>
            </a:r>
            <a:r>
              <a:rPr lang="cs-CZ" sz="2800" i="1" dirty="0" smtClean="0">
                <a:solidFill>
                  <a:srgbClr val="241102"/>
                </a:solidFill>
              </a:rPr>
              <a:t>(1835)</a:t>
            </a:r>
            <a:endParaRPr lang="cs-CZ" sz="2800" b="1" dirty="0" smtClean="0">
              <a:solidFill>
                <a:srgbClr val="241102"/>
              </a:solidFill>
            </a:endParaRPr>
          </a:p>
          <a:p>
            <a:r>
              <a:rPr lang="cs-CZ" sz="2800" b="1" dirty="0" smtClean="0">
                <a:solidFill>
                  <a:srgbClr val="241102"/>
                </a:solidFill>
              </a:rPr>
              <a:t>Měl být poháněn párou</a:t>
            </a:r>
          </a:p>
          <a:p>
            <a:r>
              <a:rPr lang="cs-CZ" sz="2800" b="1" dirty="0" smtClean="0">
                <a:solidFill>
                  <a:srgbClr val="241102"/>
                </a:solidFill>
              </a:rPr>
              <a:t>Velikost lokomotivy </a:t>
            </a:r>
          </a:p>
          <a:p>
            <a:r>
              <a:rPr lang="cs-CZ" sz="2800" b="1" dirty="0" smtClean="0">
                <a:solidFill>
                  <a:srgbClr val="241102"/>
                </a:solidFill>
              </a:rPr>
              <a:t>Více jak 50 000 součástek</a:t>
            </a:r>
          </a:p>
          <a:p>
            <a:pPr marL="0" indent="0">
              <a:buNone/>
            </a:pPr>
            <a:r>
              <a:rPr lang="cs-CZ" sz="2800" i="1" dirty="0" smtClean="0">
                <a:solidFill>
                  <a:srgbClr val="241102"/>
                </a:solidFill>
              </a:rPr>
              <a:t>(mechanické převody, čepy, ozubené válce, hřídele apod.) </a:t>
            </a:r>
          </a:p>
          <a:p>
            <a:r>
              <a:rPr lang="cs-CZ" sz="2800" b="1" dirty="0" smtClean="0">
                <a:solidFill>
                  <a:srgbClr val="241102"/>
                </a:solidFill>
              </a:rPr>
              <a:t>Pevný program na ozubeném válci</a:t>
            </a:r>
          </a:p>
          <a:p>
            <a:r>
              <a:rPr lang="cs-CZ" sz="2800" b="1" dirty="0" smtClean="0">
                <a:solidFill>
                  <a:srgbClr val="241102"/>
                </a:solidFill>
              </a:rPr>
              <a:t>Nedokončil jej ani jeho syn</a:t>
            </a:r>
            <a:r>
              <a:rPr lang="cs-CZ" sz="2800" i="1" dirty="0" smtClean="0">
                <a:solidFill>
                  <a:srgbClr val="241102"/>
                </a:solidFill>
              </a:rPr>
              <a:t> (zkoušel v letech1880 – 1910)</a:t>
            </a:r>
            <a:endParaRPr lang="cs-CZ" sz="2800" b="1" dirty="0" smtClean="0">
              <a:solidFill>
                <a:srgbClr val="241102"/>
              </a:solidFill>
            </a:endParaRPr>
          </a:p>
          <a:p>
            <a:endParaRPr lang="cs-CZ" sz="2800" b="1" dirty="0" smtClean="0">
              <a:solidFill>
                <a:srgbClr val="241102"/>
              </a:solidFill>
            </a:endParaRPr>
          </a:p>
          <a:p>
            <a:endParaRPr lang="cs-CZ" sz="2800" i="1" dirty="0" smtClean="0">
              <a:solidFill>
                <a:srgbClr val="24110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300689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Historie počítačů I.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1999" y="2204864"/>
            <a:ext cx="3575740" cy="41764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599" y="2348880"/>
            <a:ext cx="3058966" cy="35283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 rot="10800000" flipV="1">
            <a:off x="971600" y="6558787"/>
            <a:ext cx="72008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1600" dirty="0" smtClean="0">
                <a:solidFill>
                  <a:srgbClr val="241102"/>
                </a:solidFill>
              </a:rPr>
              <a:t>obrázky </a:t>
            </a:r>
            <a:r>
              <a:rPr lang="cs-CZ" sz="1600" dirty="0">
                <a:solidFill>
                  <a:srgbClr val="241102"/>
                </a:solidFill>
              </a:rPr>
              <a:t>- </a:t>
            </a:r>
            <a:r>
              <a:rPr lang="cs-CZ" sz="1600" dirty="0" err="1">
                <a:solidFill>
                  <a:srgbClr val="241102"/>
                </a:solidFill>
              </a:rPr>
              <a:t>zdroj:http</a:t>
            </a:r>
            <a:r>
              <a:rPr lang="cs-CZ" dirty="0">
                <a:solidFill>
                  <a:srgbClr val="241102"/>
                </a:solidFill>
              </a:rPr>
              <a:t>://sozda.webnode.cz/informatika/historie</a:t>
            </a:r>
          </a:p>
        </p:txBody>
      </p:sp>
    </p:spTree>
    <p:extLst>
      <p:ext uri="{BB962C8B-B14F-4D97-AF65-F5344CB8AC3E}">
        <p14:creationId xmlns:p14="http://schemas.microsoft.com/office/powerpoint/2010/main" val="21935031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Historie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počítačů 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268760"/>
            <a:ext cx="9144000" cy="5589240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solidFill>
                  <a:srgbClr val="241102"/>
                </a:solidFill>
              </a:rPr>
              <a:t>Nejbližší </a:t>
            </a:r>
            <a:r>
              <a:rPr lang="cs-CZ" sz="2800" b="1" dirty="0" err="1" smtClean="0">
                <a:solidFill>
                  <a:srgbClr val="241102"/>
                </a:solidFill>
              </a:rPr>
              <a:t>Babbaegův</a:t>
            </a:r>
            <a:r>
              <a:rPr lang="cs-CZ" sz="2800" b="1" dirty="0" smtClean="0">
                <a:solidFill>
                  <a:srgbClr val="241102"/>
                </a:solidFill>
              </a:rPr>
              <a:t> spolupracovník – </a:t>
            </a:r>
            <a:r>
              <a:rPr lang="cs-CZ" sz="2800" b="1" u="sng" dirty="0" smtClean="0">
                <a:solidFill>
                  <a:srgbClr val="241102"/>
                </a:solidFill>
              </a:rPr>
              <a:t>Augusta Ada</a:t>
            </a:r>
          </a:p>
          <a:p>
            <a:pPr marL="0" indent="0">
              <a:buNone/>
            </a:pPr>
            <a:r>
              <a:rPr lang="cs-CZ" sz="2800" b="1" i="1" dirty="0" smtClean="0">
                <a:solidFill>
                  <a:srgbClr val="241102"/>
                </a:solidFill>
              </a:rPr>
              <a:t>(Žena jako matematikův spolupracovník - v </a:t>
            </a:r>
            <a:r>
              <a:rPr lang="cs-CZ" sz="2800" b="1" i="1" dirty="0">
                <a:solidFill>
                  <a:srgbClr val="241102"/>
                </a:solidFill>
              </a:rPr>
              <a:t>té době věc naprosto nevídaná a </a:t>
            </a:r>
            <a:r>
              <a:rPr lang="cs-CZ" sz="2800" b="1" i="1" dirty="0" smtClean="0">
                <a:solidFill>
                  <a:srgbClr val="241102"/>
                </a:solidFill>
              </a:rPr>
              <a:t>nepředstavitelná)</a:t>
            </a:r>
          </a:p>
          <a:p>
            <a:r>
              <a:rPr lang="cs-CZ" sz="2800" b="1" dirty="0" smtClean="0">
                <a:solidFill>
                  <a:srgbClr val="241102"/>
                </a:solidFill>
              </a:rPr>
              <a:t>Dcera </a:t>
            </a:r>
            <a:r>
              <a:rPr lang="cs-CZ" sz="2800" b="1" dirty="0">
                <a:solidFill>
                  <a:srgbClr val="241102"/>
                </a:solidFill>
              </a:rPr>
              <a:t>anglického básníka lorda </a:t>
            </a:r>
            <a:r>
              <a:rPr lang="cs-CZ" sz="2800" b="1" dirty="0" err="1">
                <a:solidFill>
                  <a:srgbClr val="241102"/>
                </a:solidFill>
              </a:rPr>
              <a:t>Gordona</a:t>
            </a:r>
            <a:r>
              <a:rPr lang="cs-CZ" sz="2800" b="1" dirty="0">
                <a:solidFill>
                  <a:srgbClr val="241102"/>
                </a:solidFill>
              </a:rPr>
              <a:t> Byrona </a:t>
            </a:r>
            <a:endParaRPr lang="cs-CZ" sz="2800" b="1" dirty="0" smtClean="0">
              <a:solidFill>
                <a:srgbClr val="241102"/>
              </a:solidFill>
            </a:endParaRPr>
          </a:p>
          <a:p>
            <a:r>
              <a:rPr lang="cs-CZ" sz="2800" b="1" dirty="0" smtClean="0">
                <a:solidFill>
                  <a:srgbClr val="241102"/>
                </a:solidFill>
              </a:rPr>
              <a:t>Kněžna </a:t>
            </a:r>
            <a:r>
              <a:rPr lang="cs-CZ" sz="2800" b="1" dirty="0">
                <a:solidFill>
                  <a:srgbClr val="241102"/>
                </a:solidFill>
              </a:rPr>
              <a:t>z </a:t>
            </a:r>
            <a:r>
              <a:rPr lang="cs-CZ" sz="2800" b="1" dirty="0" err="1" smtClean="0">
                <a:solidFill>
                  <a:srgbClr val="241102"/>
                </a:solidFill>
              </a:rPr>
              <a:t>Lovelace</a:t>
            </a:r>
            <a:endParaRPr lang="cs-CZ" sz="2800" b="1" dirty="0" smtClean="0">
              <a:solidFill>
                <a:srgbClr val="241102"/>
              </a:solidFill>
            </a:endParaRPr>
          </a:p>
          <a:p>
            <a:r>
              <a:rPr lang="cs-CZ" sz="2800" b="1" dirty="0" smtClean="0">
                <a:solidFill>
                  <a:srgbClr val="241102"/>
                </a:solidFill>
              </a:rPr>
              <a:t>Sestavovala instrukce pro stroj</a:t>
            </a:r>
          </a:p>
          <a:p>
            <a:r>
              <a:rPr lang="cs-CZ" sz="2800" b="1" dirty="0" smtClean="0">
                <a:solidFill>
                  <a:srgbClr val="241102"/>
                </a:solidFill>
              </a:rPr>
              <a:t>=</a:t>
            </a:r>
            <a:r>
              <a:rPr lang="en-US" sz="2800" b="1" dirty="0" smtClean="0">
                <a:solidFill>
                  <a:srgbClr val="241102"/>
                </a:solidFill>
              </a:rPr>
              <a:t>&gt;</a:t>
            </a:r>
            <a:r>
              <a:rPr lang="cs-CZ" sz="2800" b="1" dirty="0" smtClean="0">
                <a:solidFill>
                  <a:srgbClr val="241102"/>
                </a:solidFill>
              </a:rPr>
              <a:t> </a:t>
            </a:r>
            <a:r>
              <a:rPr lang="cs-CZ" sz="2800" b="1" u="sng" dirty="0" smtClean="0">
                <a:solidFill>
                  <a:srgbClr val="241102"/>
                </a:solidFill>
              </a:rPr>
              <a:t>první programátorka</a:t>
            </a:r>
          </a:p>
          <a:p>
            <a:r>
              <a:rPr lang="cs-CZ" sz="2800" b="1" dirty="0" smtClean="0">
                <a:solidFill>
                  <a:srgbClr val="241102"/>
                </a:solidFill>
              </a:rPr>
              <a:t>Ministerstvo obrany USA na její počest</a:t>
            </a:r>
          </a:p>
          <a:p>
            <a:pPr marL="0" indent="0">
              <a:buNone/>
            </a:pPr>
            <a:r>
              <a:rPr lang="cs-CZ" sz="2800" b="1" dirty="0">
                <a:solidFill>
                  <a:srgbClr val="241102"/>
                </a:solidFill>
              </a:rPr>
              <a:t> </a:t>
            </a:r>
            <a:r>
              <a:rPr lang="cs-CZ" sz="2800" b="1" dirty="0" smtClean="0">
                <a:solidFill>
                  <a:srgbClr val="241102"/>
                </a:solidFill>
              </a:rPr>
              <a:t>pojmenovalo programovací jazyk ADA</a:t>
            </a:r>
          </a:p>
          <a:p>
            <a:endParaRPr lang="cs-CZ" sz="2800" b="1" u="sng" dirty="0">
              <a:solidFill>
                <a:srgbClr val="24110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300689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Historie počítačů 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257800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marL="0" indent="0" algn="ctr">
              <a:buNone/>
            </a:pPr>
            <a:r>
              <a:rPr lang="cs-CZ" sz="2000" dirty="0">
                <a:solidFill>
                  <a:srgbClr val="241102"/>
                </a:solidFill>
              </a:rPr>
              <a:t>obrázek - </a:t>
            </a:r>
            <a:r>
              <a:rPr lang="cs-CZ" sz="2000" dirty="0" err="1">
                <a:solidFill>
                  <a:srgbClr val="241102"/>
                </a:solidFill>
              </a:rPr>
              <a:t>zdroj:http</a:t>
            </a:r>
            <a:r>
              <a:rPr lang="cs-CZ" sz="2200" dirty="0">
                <a:solidFill>
                  <a:srgbClr val="241102"/>
                </a:solidFill>
              </a:rPr>
              <a:t>://</a:t>
            </a:r>
            <a:r>
              <a:rPr lang="cs-CZ" sz="2200" dirty="0" smtClean="0">
                <a:solidFill>
                  <a:srgbClr val="241102"/>
                </a:solidFill>
              </a:rPr>
              <a:t>sozda.webnode.cz/informatika/historie</a:t>
            </a:r>
            <a:endParaRPr lang="cs-CZ" sz="2200" dirty="0">
              <a:solidFill>
                <a:srgbClr val="241102"/>
              </a:solidFill>
            </a:endParaRPr>
          </a:p>
        </p:txBody>
      </p:sp>
      <p:pic>
        <p:nvPicPr>
          <p:cNvPr id="5122" name="Picture 2" descr="https://encrypted-tbn2.gstatic.com/images?q=tbn:ANd9GcTsPu1nt3mYuUiEDAyFgT4onZY04gxxrs4Zjkq_DmrpHcOKVMDL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1350875"/>
            <a:ext cx="5184576" cy="45771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261503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Historie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počítačů 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268760"/>
            <a:ext cx="9144000" cy="5589240"/>
          </a:xfrm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cs-CZ" sz="2800" b="1" dirty="0">
                <a:solidFill>
                  <a:srgbClr val="241102"/>
                </a:solidFill>
              </a:rPr>
              <a:t> </a:t>
            </a:r>
            <a:r>
              <a:rPr lang="cs-CZ" sz="4000" b="1" dirty="0">
                <a:solidFill>
                  <a:srgbClr val="24110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Mechanické kalkulátory </a:t>
            </a:r>
            <a:endParaRPr lang="cs-CZ" sz="4000" b="1" dirty="0" smtClean="0">
              <a:solidFill>
                <a:srgbClr val="24110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b="1" u="sng" dirty="0" err="1" smtClean="0">
                <a:solidFill>
                  <a:srgbClr val="241102"/>
                </a:solidFill>
              </a:rPr>
              <a:t>Willgodt</a:t>
            </a:r>
            <a:r>
              <a:rPr lang="cs-CZ" sz="2800" b="1" u="sng" dirty="0" smtClean="0">
                <a:solidFill>
                  <a:srgbClr val="241102"/>
                </a:solidFill>
              </a:rPr>
              <a:t> </a:t>
            </a:r>
            <a:r>
              <a:rPr lang="cs-CZ" sz="2800" b="1" u="sng" dirty="0" err="1" smtClean="0">
                <a:solidFill>
                  <a:srgbClr val="241102"/>
                </a:solidFill>
              </a:rPr>
              <a:t>Odhner</a:t>
            </a:r>
            <a:r>
              <a:rPr lang="cs-CZ" sz="2800" b="1" u="sng" dirty="0" smtClean="0">
                <a:solidFill>
                  <a:srgbClr val="241102"/>
                </a:solidFill>
              </a:rPr>
              <a:t> </a:t>
            </a:r>
            <a:r>
              <a:rPr lang="cs-CZ" sz="2800" i="1" dirty="0" smtClean="0">
                <a:solidFill>
                  <a:srgbClr val="241102"/>
                </a:solidFill>
              </a:rPr>
              <a:t>(1905</a:t>
            </a:r>
            <a:r>
              <a:rPr lang="cs-CZ" sz="2800" b="1" i="1" dirty="0" smtClean="0">
                <a:solidFill>
                  <a:srgbClr val="241102"/>
                </a:solidFill>
              </a:rPr>
              <a:t>)</a:t>
            </a:r>
            <a:r>
              <a:rPr lang="cs-CZ" sz="2800" b="1" dirty="0" smtClean="0">
                <a:solidFill>
                  <a:srgbClr val="241102"/>
                </a:solidFill>
              </a:rPr>
              <a:t> - systém </a:t>
            </a:r>
            <a:r>
              <a:rPr lang="cs-CZ" sz="2800" b="1" dirty="0">
                <a:solidFill>
                  <a:srgbClr val="241102"/>
                </a:solidFill>
              </a:rPr>
              <a:t>ozubených </a:t>
            </a:r>
            <a:r>
              <a:rPr lang="cs-CZ" sz="2800" b="1" dirty="0" smtClean="0">
                <a:solidFill>
                  <a:srgbClr val="241102"/>
                </a:solidFill>
              </a:rPr>
              <a:t>koleček</a:t>
            </a:r>
            <a:endParaRPr lang="cs-CZ" sz="2800" b="1" dirty="0">
              <a:solidFill>
                <a:srgbClr val="241102"/>
              </a:solidFill>
            </a:endParaRPr>
          </a:p>
          <a:p>
            <a:r>
              <a:rPr lang="cs-CZ" sz="2800" b="1" dirty="0" smtClean="0">
                <a:solidFill>
                  <a:srgbClr val="241102"/>
                </a:solidFill>
              </a:rPr>
              <a:t>velmi populární stroj </a:t>
            </a:r>
            <a:r>
              <a:rPr lang="cs-CZ" sz="2800" i="1" dirty="0" smtClean="0">
                <a:solidFill>
                  <a:srgbClr val="241102"/>
                </a:solidFill>
              </a:rPr>
              <a:t> (Rusko 1972 -  stroj Felix )</a:t>
            </a:r>
            <a:endParaRPr lang="cs-CZ" sz="2800" i="1" dirty="0">
              <a:solidFill>
                <a:srgbClr val="241102"/>
              </a:solidFill>
            </a:endParaRPr>
          </a:p>
          <a:p>
            <a:r>
              <a:rPr lang="cs-CZ" sz="2800" b="1" u="sng" dirty="0" smtClean="0">
                <a:solidFill>
                  <a:srgbClr val="241102"/>
                </a:solidFill>
              </a:rPr>
              <a:t>kalkulátory </a:t>
            </a:r>
            <a:r>
              <a:rPr lang="cs-CZ" sz="2800" b="1" u="sng" dirty="0">
                <a:solidFill>
                  <a:srgbClr val="241102"/>
                </a:solidFill>
              </a:rPr>
              <a:t>značky </a:t>
            </a:r>
            <a:r>
              <a:rPr lang="cs-CZ" sz="2800" b="1" u="sng" dirty="0" smtClean="0">
                <a:solidFill>
                  <a:srgbClr val="241102"/>
                </a:solidFill>
              </a:rPr>
              <a:t>Merchant</a:t>
            </a:r>
            <a:r>
              <a:rPr lang="cs-CZ" sz="2800" b="1" dirty="0" smtClean="0">
                <a:solidFill>
                  <a:srgbClr val="241102"/>
                </a:solidFill>
              </a:rPr>
              <a:t> používaly </a:t>
            </a:r>
            <a:r>
              <a:rPr lang="cs-CZ" sz="2800" b="1" dirty="0">
                <a:solidFill>
                  <a:srgbClr val="241102"/>
                </a:solidFill>
              </a:rPr>
              <a:t>za </a:t>
            </a:r>
            <a:r>
              <a:rPr lang="cs-CZ" sz="2800" b="1" dirty="0" smtClean="0">
                <a:solidFill>
                  <a:srgbClr val="241102"/>
                </a:solidFill>
              </a:rPr>
              <a:t>II. světové </a:t>
            </a:r>
            <a:r>
              <a:rPr lang="cs-CZ" sz="2800" b="1" dirty="0">
                <a:solidFill>
                  <a:srgbClr val="241102"/>
                </a:solidFill>
              </a:rPr>
              <a:t>války američtí vědci pracující na vývoji atomové </a:t>
            </a:r>
            <a:r>
              <a:rPr lang="cs-CZ" sz="2800" b="1" dirty="0" smtClean="0">
                <a:solidFill>
                  <a:srgbClr val="241102"/>
                </a:solidFill>
              </a:rPr>
              <a:t>pumy </a:t>
            </a:r>
          </a:p>
          <a:p>
            <a:r>
              <a:rPr lang="cs-CZ" sz="2800" b="1" dirty="0" smtClean="0">
                <a:solidFill>
                  <a:srgbClr val="241102"/>
                </a:solidFill>
              </a:rPr>
              <a:t>Jejich princip až </a:t>
            </a:r>
            <a:r>
              <a:rPr lang="cs-CZ" sz="2800" b="1" dirty="0">
                <a:solidFill>
                  <a:srgbClr val="241102"/>
                </a:solidFill>
              </a:rPr>
              <a:t>do </a:t>
            </a:r>
            <a:r>
              <a:rPr lang="cs-CZ" sz="2800" b="1" dirty="0" smtClean="0">
                <a:solidFill>
                  <a:srgbClr val="241102"/>
                </a:solidFill>
              </a:rPr>
              <a:t>60 - 70 </a:t>
            </a:r>
            <a:r>
              <a:rPr lang="cs-CZ" sz="2800" b="1" dirty="0">
                <a:solidFill>
                  <a:srgbClr val="241102"/>
                </a:solidFill>
              </a:rPr>
              <a:t>let </a:t>
            </a:r>
            <a:r>
              <a:rPr lang="cs-CZ" sz="2800" b="1" dirty="0" smtClean="0">
                <a:solidFill>
                  <a:srgbClr val="241102"/>
                </a:solidFill>
              </a:rPr>
              <a:t>20.stol.</a:t>
            </a:r>
          </a:p>
          <a:p>
            <a:endParaRPr lang="cs-CZ" sz="2800" b="1" dirty="0">
              <a:solidFill>
                <a:srgbClr val="241102"/>
              </a:solidFill>
            </a:endParaRPr>
          </a:p>
          <a:p>
            <a:endParaRPr lang="cs-CZ" sz="2800" b="1" dirty="0" smtClean="0">
              <a:solidFill>
                <a:srgbClr val="241102"/>
              </a:solidFill>
            </a:endParaRPr>
          </a:p>
          <a:p>
            <a:endParaRPr lang="cs-CZ" sz="2800" b="1" dirty="0" smtClean="0">
              <a:solidFill>
                <a:srgbClr val="241102"/>
              </a:solidFill>
            </a:endParaRPr>
          </a:p>
          <a:p>
            <a:endParaRPr lang="cs-CZ" sz="2800" b="1" dirty="0">
              <a:solidFill>
                <a:srgbClr val="241102"/>
              </a:solidFill>
            </a:endParaRPr>
          </a:p>
          <a:p>
            <a:endParaRPr lang="cs-CZ" sz="2800" b="1" dirty="0" smtClean="0">
              <a:solidFill>
                <a:srgbClr val="241102"/>
              </a:solidFill>
            </a:endParaRPr>
          </a:p>
          <a:p>
            <a:pPr marL="0" indent="0" algn="ctr">
              <a:buNone/>
            </a:pPr>
            <a:r>
              <a:rPr lang="cs-CZ" sz="1800" dirty="0">
                <a:solidFill>
                  <a:srgbClr val="241102"/>
                </a:solidFill>
              </a:rPr>
              <a:t>obrázek - </a:t>
            </a:r>
            <a:r>
              <a:rPr lang="cs-CZ" sz="1800" dirty="0" err="1">
                <a:solidFill>
                  <a:srgbClr val="241102"/>
                </a:solidFill>
              </a:rPr>
              <a:t>zdroj:http</a:t>
            </a:r>
            <a:r>
              <a:rPr lang="cs-CZ" sz="2000" dirty="0">
                <a:solidFill>
                  <a:srgbClr val="241102"/>
                </a:solidFill>
              </a:rPr>
              <a:t>://</a:t>
            </a:r>
            <a:r>
              <a:rPr lang="cs-CZ" sz="2000" dirty="0" smtClean="0">
                <a:solidFill>
                  <a:srgbClr val="241102"/>
                </a:solidFill>
              </a:rPr>
              <a:t>sozda.webnode.cz/informatika/historie</a:t>
            </a:r>
            <a:endParaRPr lang="cs-CZ" sz="2000" dirty="0">
              <a:solidFill>
                <a:srgbClr val="241102"/>
              </a:solidFill>
            </a:endParaRPr>
          </a:p>
        </p:txBody>
      </p:sp>
      <p:pic>
        <p:nvPicPr>
          <p:cNvPr id="1638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4365104"/>
            <a:ext cx="3096344" cy="18547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300689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Historie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počítačů 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sz="4000" b="1" u="sng" dirty="0" smtClean="0">
                <a:solidFill>
                  <a:srgbClr val="24110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Pokračování ve II. díle</a:t>
            </a:r>
            <a:endParaRPr lang="cs-CZ" sz="4000" b="1" u="sng" dirty="0">
              <a:solidFill>
                <a:srgbClr val="24110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3606439"/>
            <a:ext cx="2855286" cy="18990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775991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Historie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počítačů 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pPr marL="0" indent="0" algn="ctr">
              <a:buNone/>
            </a:pPr>
            <a:r>
              <a:rPr lang="cs-CZ" b="1" dirty="0" smtClean="0">
                <a:solidFill>
                  <a:srgbClr val="24110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Děkuji za pozornost !</a:t>
            </a:r>
            <a:endParaRPr lang="cs-CZ" b="1" dirty="0">
              <a:solidFill>
                <a:srgbClr val="24110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Obrázek 3" descr="http://ts1.mm.bing.net/th?id=H.4504446894409894&amp;pid=1.9&amp;w=300&amp;h=300&amp;p=0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3068960"/>
            <a:ext cx="3456384" cy="352422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3993439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Historie počítačů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endParaRPr lang="cs-CZ" b="1" u="sng" dirty="0" smtClean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 algn="ctr">
              <a:buNone/>
            </a:pPr>
            <a:r>
              <a:rPr lang="cs-CZ" b="1" u="sng" dirty="0" smtClean="0">
                <a:solidFill>
                  <a:srgbClr val="24110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Použité materiály</a:t>
            </a:r>
          </a:p>
          <a:p>
            <a:pPr marL="0" indent="0" algn="ctr">
              <a:buNone/>
            </a:pPr>
            <a:endParaRPr lang="cs-CZ" b="1" u="sng" dirty="0" smtClean="0">
              <a:solidFill>
                <a:srgbClr val="24110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 algn="ctr">
              <a:buNone/>
            </a:pPr>
            <a:r>
              <a:rPr lang="cs-CZ" sz="2400" i="1" dirty="0" err="1" smtClean="0">
                <a:solidFill>
                  <a:srgbClr val="241102"/>
                </a:solidFill>
              </a:rPr>
              <a:t>Wikipedia</a:t>
            </a:r>
            <a:endParaRPr lang="cs-CZ" sz="2400" i="1" dirty="0" smtClean="0">
              <a:solidFill>
                <a:srgbClr val="241102"/>
              </a:solidFill>
            </a:endParaRPr>
          </a:p>
          <a:p>
            <a:pPr marL="0" indent="0" algn="ctr">
              <a:buNone/>
            </a:pPr>
            <a:r>
              <a:rPr lang="cs-CZ" sz="2400" i="1" dirty="0" smtClean="0">
                <a:solidFill>
                  <a:srgbClr val="241102"/>
                </a:solidFill>
              </a:rPr>
              <a:t>Pavel Navrátil : S počítačem nejen k maturitě, 1.díl</a:t>
            </a:r>
          </a:p>
          <a:p>
            <a:pPr marL="0" indent="0" algn="ctr">
              <a:buNone/>
            </a:pPr>
            <a:r>
              <a:rPr lang="cs-CZ" sz="2400" i="1" dirty="0" smtClean="0">
                <a:solidFill>
                  <a:srgbClr val="241102"/>
                </a:solidFill>
              </a:rPr>
              <a:t>Vladimír Formánek : Základy automatizace</a:t>
            </a:r>
          </a:p>
          <a:p>
            <a:pPr marL="0" indent="0" algn="ctr">
              <a:buNone/>
            </a:pPr>
            <a:endParaRPr lang="cs-CZ" sz="2400" i="1" dirty="0" smtClean="0">
              <a:solidFill>
                <a:srgbClr val="241102"/>
              </a:solidFill>
            </a:endParaRPr>
          </a:p>
          <a:p>
            <a:pPr marL="0" indent="0" algn="ctr">
              <a:buNone/>
            </a:pPr>
            <a:endParaRPr lang="cs-CZ" sz="2400" i="1" dirty="0">
              <a:solidFill>
                <a:srgbClr val="241102"/>
              </a:solidFill>
            </a:endParaRPr>
          </a:p>
          <a:p>
            <a:pPr marL="0" indent="0" algn="ctr">
              <a:buNone/>
            </a:pPr>
            <a:r>
              <a:rPr lang="cs-CZ" sz="2400" i="1" dirty="0" smtClean="0">
                <a:solidFill>
                  <a:srgbClr val="241102"/>
                </a:solidFill>
              </a:rPr>
              <a:t>Použité obrázky : Kliparty MS </a:t>
            </a:r>
            <a:r>
              <a:rPr lang="cs-CZ" sz="2400" i="1" dirty="0" err="1" smtClean="0">
                <a:solidFill>
                  <a:srgbClr val="241102"/>
                </a:solidFill>
              </a:rPr>
              <a:t>Office:</a:t>
            </a:r>
            <a:r>
              <a:rPr lang="cs-CZ" sz="2400" i="1" dirty="0" err="1">
                <a:hlinkClick r:id="rId2"/>
              </a:rPr>
              <a:t>www.office.microsoft.com</a:t>
            </a:r>
            <a:endParaRPr lang="cs-CZ" sz="2400" i="1" dirty="0" smtClean="0">
              <a:solidFill>
                <a:srgbClr val="241102"/>
              </a:solidFill>
            </a:endParaRPr>
          </a:p>
          <a:p>
            <a:pPr marL="0" indent="0" algn="ctr">
              <a:buNone/>
            </a:pPr>
            <a:r>
              <a:rPr lang="cs-CZ" sz="2400" i="1" dirty="0" smtClean="0">
                <a:solidFill>
                  <a:srgbClr val="241102"/>
                </a:solidFill>
                <a:hlinkClick r:id="rId3"/>
              </a:rPr>
              <a:t>www.wikipedia.org</a:t>
            </a:r>
            <a:endParaRPr lang="cs-CZ" sz="2400" i="1" dirty="0">
              <a:solidFill>
                <a:srgbClr val="241102"/>
              </a:solidFill>
            </a:endParaRPr>
          </a:p>
          <a:p>
            <a:pPr marL="0" indent="0" algn="ctr">
              <a:buNone/>
            </a:pPr>
            <a:r>
              <a:rPr lang="cs-CZ" sz="2400" smtClean="0">
                <a:solidFill>
                  <a:srgbClr val="241102"/>
                </a:solidFill>
              </a:rPr>
              <a:t>www.sozda.webnode.cz/informatika/historie</a:t>
            </a:r>
            <a:endParaRPr lang="cs-CZ" sz="2400" dirty="0">
              <a:solidFill>
                <a:srgbClr val="241102"/>
              </a:solidFill>
            </a:endParaRPr>
          </a:p>
          <a:p>
            <a:pPr marL="0" indent="0" algn="ctr">
              <a:buNone/>
            </a:pPr>
            <a:endParaRPr lang="cs-CZ" sz="2400" i="1" dirty="0">
              <a:solidFill>
                <a:srgbClr val="24110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226826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919</TotalTime>
  <Words>868</Words>
  <Application>Microsoft Office PowerPoint</Application>
  <PresentationFormat>Předvádění na obrazovce (4:3)</PresentationFormat>
  <Paragraphs>200</Paragraphs>
  <Slides>27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27</vt:i4>
      </vt:variant>
    </vt:vector>
  </HeadingPairs>
  <TitlesOfParts>
    <vt:vector size="29" baseType="lpstr">
      <vt:lpstr>Motiv systému Office</vt:lpstr>
      <vt:lpstr>List</vt:lpstr>
      <vt:lpstr>Informační a komunikační technologie</vt:lpstr>
      <vt:lpstr>Prezentace aplikace PowerPoint</vt:lpstr>
      <vt:lpstr>Prezentace aplikace PowerPoint</vt:lpstr>
      <vt:lpstr>Kam až asi tak sahá historie počítačů? </vt:lpstr>
      <vt:lpstr>Historie počítačů I.</vt:lpstr>
      <vt:lpstr>Historie počítačů I.</vt:lpstr>
      <vt:lpstr>Historie počítačů I.</vt:lpstr>
      <vt:lpstr>Historie počítačů I.</vt:lpstr>
      <vt:lpstr>Historie počítačů I.</vt:lpstr>
      <vt:lpstr>Historie počítačů I.</vt:lpstr>
      <vt:lpstr>Prezentace aplikace PowerPoint</vt:lpstr>
      <vt:lpstr>Historie počítačů I.</vt:lpstr>
      <vt:lpstr>Historie počítačů I.</vt:lpstr>
      <vt:lpstr>Prezentace aplikace PowerPoint</vt:lpstr>
      <vt:lpstr>Historie počítačů I.</vt:lpstr>
      <vt:lpstr>Historie počítačů I.</vt:lpstr>
      <vt:lpstr>Historie počítačů I.</vt:lpstr>
      <vt:lpstr>Historie počítačů I.</vt:lpstr>
      <vt:lpstr>Historie počítačů I.</vt:lpstr>
      <vt:lpstr>Historie počítačů I.</vt:lpstr>
      <vt:lpstr>Historie počítačů I.</vt:lpstr>
      <vt:lpstr>Historie počítačů I.</vt:lpstr>
      <vt:lpstr>Historie počítačů I.</vt:lpstr>
      <vt:lpstr>Historie počítačů I.</vt:lpstr>
      <vt:lpstr>Historie počítačů I.</vt:lpstr>
      <vt:lpstr>Historie počítačů I.</vt:lpstr>
      <vt:lpstr>Historie počítačů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Informační a komunikační technologie</dc:title>
  <dc:creator>Bláha Zdeněk</dc:creator>
  <cp:lastModifiedBy>Bláha Zdeněk</cp:lastModifiedBy>
  <cp:revision>59</cp:revision>
  <dcterms:created xsi:type="dcterms:W3CDTF">2013-08-20T18:28:40Z</dcterms:created>
  <dcterms:modified xsi:type="dcterms:W3CDTF">2013-11-16T15:45:07Z</dcterms:modified>
</cp:coreProperties>
</file>