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85" r:id="rId5"/>
    <p:sldId id="287" r:id="rId6"/>
    <p:sldId id="277" r:id="rId7"/>
    <p:sldId id="278" r:id="rId8"/>
    <p:sldId id="263" r:id="rId9"/>
    <p:sldId id="286" r:id="rId10"/>
    <p:sldId id="265" r:id="rId11"/>
    <p:sldId id="267" r:id="rId12"/>
    <p:sldId id="284" r:id="rId13"/>
    <p:sldId id="283" r:id="rId14"/>
    <p:sldId id="291" r:id="rId15"/>
    <p:sldId id="292" r:id="rId16"/>
    <p:sldId id="288" r:id="rId17"/>
    <p:sldId id="290" r:id="rId18"/>
    <p:sldId id="293" r:id="rId19"/>
    <p:sldId id="294" r:id="rId20"/>
    <p:sldId id="295" r:id="rId21"/>
    <p:sldId id="296" r:id="rId22"/>
    <p:sldId id="297" r:id="rId23"/>
    <p:sldId id="298" r:id="rId24"/>
    <p:sldId id="299" r:id="rId25"/>
    <p:sldId id="300" r:id="rId26"/>
    <p:sldId id="301" r:id="rId27"/>
    <p:sldId id="302" r:id="rId28"/>
    <p:sldId id="303" r:id="rId29"/>
    <p:sldId id="304" r:id="rId30"/>
    <p:sldId id="305" r:id="rId31"/>
    <p:sldId id="268" r:id="rId32"/>
    <p:sldId id="269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11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cs.wikipedieorg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cs.wikipedieorg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cs.wikipedia.org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org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241102"/>
                </a:solidFill>
              </a:rPr>
              <a:t>Informační a komunikační technologie</a:t>
            </a:r>
            <a:endParaRPr lang="cs-CZ" dirty="0">
              <a:solidFill>
                <a:srgbClr val="24110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241102"/>
                </a:solidFill>
              </a:rPr>
              <a:t>4.</a:t>
            </a:r>
          </a:p>
          <a:p>
            <a:r>
              <a:rPr lang="cs-CZ" sz="6000" b="1" u="sng" dirty="0" smtClean="0">
                <a:solidFill>
                  <a:srgbClr val="241102"/>
                </a:solidFill>
              </a:rPr>
              <a:t>Historie počítačů II.</a:t>
            </a:r>
          </a:p>
          <a:p>
            <a:endParaRPr lang="cs-CZ" sz="6000" b="1" u="sng" dirty="0" smtClean="0">
              <a:solidFill>
                <a:srgbClr val="241102"/>
              </a:solidFill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4879201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" name="List" r:id="rId4" imgW="7258170" imgH="2552762" progId="Excel.Sheet.12">
                  <p:embed/>
                </p:oleObj>
              </mc:Choice>
              <mc:Fallback>
                <p:oleObj name="List" r:id="rId4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25286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práce s počítačem. 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prezentace s obrázky a textem podporujícím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Zároveň jej mohou využívat žáci pro domácí přípravu na výuku.</a:t>
            </a:r>
          </a:p>
          <a:p>
            <a:endParaRPr lang="cs-CZ" sz="3600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 elektrických počítačů</a:t>
            </a:r>
            <a:endParaRPr lang="cs-CZ" sz="6000" b="1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299" y="4144440"/>
            <a:ext cx="3147792" cy="2596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7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Nultá generace</a:t>
            </a: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>
                <a:solidFill>
                  <a:srgbClr val="241102"/>
                </a:solidFill>
              </a:rPr>
              <a:t>Elektromechanické počítače, využívají hlavně </a:t>
            </a:r>
            <a:r>
              <a:rPr lang="cs-CZ" sz="2800" b="1" dirty="0" smtClean="0">
                <a:solidFill>
                  <a:srgbClr val="241102"/>
                </a:solidFill>
              </a:rPr>
              <a:t>relé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Počátky v období mezi světovými válkami</a:t>
            </a:r>
            <a:endParaRPr lang="cs-CZ" sz="2800" b="1" dirty="0">
              <a:solidFill>
                <a:srgbClr val="241102"/>
              </a:solidFill>
            </a:endParaRPr>
          </a:p>
          <a:p>
            <a:r>
              <a:rPr lang="cs-CZ" sz="2800" b="1" dirty="0">
                <a:solidFill>
                  <a:srgbClr val="241102"/>
                </a:solidFill>
              </a:rPr>
              <a:t>Vývoj urychlen během II. světové války</a:t>
            </a:r>
          </a:p>
          <a:p>
            <a:pPr marL="0" indent="0" algn="ctr">
              <a:buNone/>
            </a:pPr>
            <a:endParaRPr lang="cs-CZ" sz="28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662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Z1</a:t>
            </a:r>
            <a:r>
              <a:rPr lang="cs-CZ" sz="2800" b="1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1938 , Konrad </a:t>
            </a:r>
            <a:r>
              <a:rPr lang="cs-CZ" sz="2800" b="1" dirty="0" err="1" smtClean="0">
                <a:solidFill>
                  <a:srgbClr val="241102"/>
                </a:solidFill>
              </a:rPr>
              <a:t>Zuse</a:t>
            </a:r>
            <a:r>
              <a:rPr lang="cs-CZ" sz="2800" b="1" dirty="0" smtClean="0">
                <a:solidFill>
                  <a:srgbClr val="241102"/>
                </a:solidFill>
              </a:rPr>
              <a:t>, německý inženýr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první fungující počítací stroj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dvojková soustava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elektromechanický s kolíčkovou pamětí na 16 čísel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 program na děrné pásce </a:t>
            </a:r>
            <a:r>
              <a:rPr lang="cs-CZ" sz="2800" i="1" dirty="0" smtClean="0">
                <a:solidFill>
                  <a:srgbClr val="241102"/>
                </a:solidFill>
              </a:rPr>
              <a:t>(kinofilm)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velmi poruchový, pro praxi nevhodný</a:t>
            </a:r>
          </a:p>
          <a:p>
            <a:r>
              <a:rPr lang="cs-CZ" sz="2800" i="1" dirty="0" smtClean="0">
                <a:solidFill>
                  <a:srgbClr val="241102"/>
                </a:solidFill>
              </a:rPr>
              <a:t>Rekonstrukce Z1 </a:t>
            </a:r>
            <a:r>
              <a:rPr lang="cs-CZ" sz="2800" i="1" dirty="0" smtClean="0">
                <a:solidFill>
                  <a:srgbClr val="241102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241102"/>
                </a:solidFill>
              </a:rPr>
              <a:t>obrázek - </a:t>
            </a:r>
            <a:r>
              <a:rPr lang="cs-CZ" sz="2400" dirty="0" smtClean="0">
                <a:solidFill>
                  <a:srgbClr val="241102"/>
                </a:solidFill>
              </a:rPr>
              <a:t>zdroj: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241102"/>
                </a:solidFill>
              </a:rPr>
              <a:t>www.wikipedia.org –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241102"/>
                </a:solidFill>
              </a:rPr>
              <a:t>-de.wikipedia.org-</a:t>
            </a:r>
            <a:r>
              <a:rPr lang="cs-CZ" sz="2400" dirty="0" err="1" smtClean="0">
                <a:solidFill>
                  <a:srgbClr val="241102"/>
                </a:solidFill>
              </a:rPr>
              <a:t>stahlkocher</a:t>
            </a:r>
            <a:endParaRPr lang="cs-CZ" sz="2800" dirty="0">
              <a:solidFill>
                <a:srgbClr val="241102"/>
              </a:solidFill>
            </a:endParaRPr>
          </a:p>
          <a:p>
            <a:endParaRPr lang="cs-CZ" sz="2800" i="1" dirty="0" smtClean="0">
              <a:solidFill>
                <a:srgbClr val="24110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934474"/>
            <a:ext cx="3578705" cy="192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Z2</a:t>
            </a:r>
            <a:r>
              <a:rPr lang="cs-CZ" sz="2800" b="1" u="sng" dirty="0" smtClean="0">
                <a:solidFill>
                  <a:srgbClr val="241102"/>
                </a:solidFill>
              </a:rPr>
              <a:t> </a:t>
            </a:r>
          </a:p>
          <a:p>
            <a:r>
              <a:rPr lang="cs-CZ" sz="2800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asi 200 relé, paměť stále ještě </a:t>
            </a:r>
            <a:r>
              <a:rPr lang="cs-CZ" sz="2800" b="1" dirty="0" smtClean="0">
                <a:solidFill>
                  <a:srgbClr val="241102"/>
                </a:solidFill>
              </a:rPr>
              <a:t>mechanická </a:t>
            </a:r>
            <a:r>
              <a:rPr lang="cs-CZ" sz="2800" i="1" dirty="0" smtClean="0">
                <a:solidFill>
                  <a:srgbClr val="241102"/>
                </a:solidFill>
              </a:rPr>
              <a:t>(ze Z1)</a:t>
            </a:r>
            <a:endParaRPr lang="cs-CZ" sz="2800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800" b="1" u="sng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Z3</a:t>
            </a:r>
            <a:r>
              <a:rPr lang="cs-CZ" sz="2800" b="1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1943 </a:t>
            </a:r>
            <a:r>
              <a:rPr lang="cs-CZ" sz="2800" b="1" dirty="0">
                <a:solidFill>
                  <a:srgbClr val="241102"/>
                </a:solidFill>
              </a:rPr>
              <a:t>- s Helmutem </a:t>
            </a:r>
            <a:r>
              <a:rPr lang="cs-CZ" sz="2800" b="1" dirty="0" err="1" smtClean="0">
                <a:solidFill>
                  <a:srgbClr val="241102"/>
                </a:solidFill>
              </a:rPr>
              <a:t>Schreyrem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první </a:t>
            </a:r>
            <a:r>
              <a:rPr lang="cs-CZ" sz="2800" b="1" dirty="0">
                <a:solidFill>
                  <a:srgbClr val="241102"/>
                </a:solidFill>
              </a:rPr>
              <a:t>prakticky použitelný počítač na </a:t>
            </a:r>
            <a:r>
              <a:rPr lang="cs-CZ" sz="2800" b="1" dirty="0" smtClean="0">
                <a:solidFill>
                  <a:srgbClr val="241102"/>
                </a:solidFill>
              </a:rPr>
              <a:t>světě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2600 </a:t>
            </a:r>
            <a:r>
              <a:rPr lang="cs-CZ" sz="2800" b="1" dirty="0">
                <a:solidFill>
                  <a:srgbClr val="241102"/>
                </a:solidFill>
              </a:rPr>
              <a:t>elektromagnetických </a:t>
            </a:r>
            <a:r>
              <a:rPr lang="cs-CZ" sz="2800" b="1" dirty="0" smtClean="0">
                <a:solidFill>
                  <a:srgbClr val="241102"/>
                </a:solidFill>
              </a:rPr>
              <a:t>relé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užíván </a:t>
            </a:r>
            <a:r>
              <a:rPr lang="cs-CZ" sz="2800" b="1" dirty="0">
                <a:solidFill>
                  <a:srgbClr val="241102"/>
                </a:solidFill>
              </a:rPr>
              <a:t>též k  balistických raket </a:t>
            </a:r>
            <a:r>
              <a:rPr lang="cs-CZ" sz="2800" b="1" dirty="0" smtClean="0">
                <a:solidFill>
                  <a:srgbClr val="241102"/>
                </a:solidFill>
              </a:rPr>
              <a:t>V2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až </a:t>
            </a:r>
            <a:r>
              <a:rPr lang="cs-CZ" sz="2800" b="1" dirty="0">
                <a:solidFill>
                  <a:srgbClr val="241102"/>
                </a:solidFill>
              </a:rPr>
              <a:t>50 aritmetických operací za </a:t>
            </a:r>
            <a:r>
              <a:rPr lang="cs-CZ" sz="2800" b="1" dirty="0" smtClean="0">
                <a:solidFill>
                  <a:srgbClr val="241102"/>
                </a:solidFill>
              </a:rPr>
              <a:t>minutu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dvojková </a:t>
            </a:r>
            <a:r>
              <a:rPr lang="cs-CZ" sz="2800" b="1" dirty="0">
                <a:solidFill>
                  <a:srgbClr val="241102"/>
                </a:solidFill>
              </a:rPr>
              <a:t>soustava</a:t>
            </a:r>
          </a:p>
          <a:p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8229600" cy="409391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u="sng" dirty="0" err="1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Colossus</a:t>
            </a:r>
            <a:r>
              <a:rPr lang="cs-CZ" sz="2800" b="1" dirty="0" smtClean="0">
                <a:solidFill>
                  <a:srgbClr val="241102"/>
                </a:solidFill>
              </a:rPr>
              <a:t> 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1943, anglický inženýr Thomas </a:t>
            </a:r>
            <a:r>
              <a:rPr lang="cs-CZ" sz="2800" b="1" dirty="0" err="1" smtClean="0">
                <a:solidFill>
                  <a:srgbClr val="241102"/>
                </a:solidFill>
              </a:rPr>
              <a:t>H.Flowers</a:t>
            </a:r>
            <a:endParaRPr lang="cs-CZ" sz="2800" b="1" dirty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určený </a:t>
            </a:r>
            <a:r>
              <a:rPr lang="cs-CZ" sz="2800" b="1" dirty="0">
                <a:solidFill>
                  <a:srgbClr val="241102"/>
                </a:solidFill>
              </a:rPr>
              <a:t>k lámání německých </a:t>
            </a:r>
            <a:r>
              <a:rPr lang="cs-CZ" sz="2800" b="1" dirty="0" smtClean="0">
                <a:solidFill>
                  <a:srgbClr val="241102"/>
                </a:solidFill>
              </a:rPr>
              <a:t>šifer </a:t>
            </a:r>
            <a:r>
              <a:rPr lang="cs-CZ" sz="2800" i="1" dirty="0" smtClean="0">
                <a:solidFill>
                  <a:srgbClr val="241102"/>
                </a:solidFill>
              </a:rPr>
              <a:t>(Enigma apod.)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vakuové elektronky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typy </a:t>
            </a:r>
            <a:r>
              <a:rPr lang="cs-CZ" sz="2800" b="1" dirty="0" err="1" smtClean="0">
                <a:solidFill>
                  <a:srgbClr val="241102"/>
                </a:solidFill>
              </a:rPr>
              <a:t>Colssus</a:t>
            </a:r>
            <a:r>
              <a:rPr lang="cs-CZ" sz="2800" b="1" dirty="0" smtClean="0">
                <a:solidFill>
                  <a:srgbClr val="241102"/>
                </a:solidFill>
              </a:rPr>
              <a:t> Mark I. A </a:t>
            </a:r>
            <a:r>
              <a:rPr lang="cs-CZ" sz="2800" b="1" dirty="0" err="1" smtClean="0">
                <a:solidFill>
                  <a:srgbClr val="241102"/>
                </a:solidFill>
              </a:rPr>
              <a:t>Colossus</a:t>
            </a:r>
            <a:r>
              <a:rPr lang="cs-CZ" sz="2800" b="1" dirty="0" smtClean="0">
                <a:solidFill>
                  <a:srgbClr val="241102"/>
                </a:solidFill>
              </a:rPr>
              <a:t> Mark II.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ABC</a:t>
            </a:r>
            <a:r>
              <a:rPr lang="cs-CZ" sz="2800" b="1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1944, americký profesor John V. </a:t>
            </a:r>
            <a:r>
              <a:rPr lang="cs-CZ" sz="2800" b="1" dirty="0" err="1" smtClean="0">
                <a:solidFill>
                  <a:srgbClr val="241102"/>
                </a:solidFill>
              </a:rPr>
              <a:t>Atanasoff</a:t>
            </a:r>
            <a:endParaRPr lang="cs-CZ" sz="2800" b="1" dirty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Řešení rovnic v oblasti fyziky</a:t>
            </a:r>
            <a:endParaRPr lang="cs-CZ" sz="2800" b="1" dirty="0">
              <a:solidFill>
                <a:srgbClr val="241102"/>
              </a:solidFill>
            </a:endParaRPr>
          </a:p>
          <a:p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i="1" dirty="0" smtClean="0">
                <a:solidFill>
                  <a:srgbClr val="241102"/>
                </a:solidFill>
              </a:rPr>
              <a:t>Počítač </a:t>
            </a:r>
            <a:r>
              <a:rPr lang="cs-CZ" sz="2800" b="1" i="1" dirty="0" err="1" smtClean="0">
                <a:solidFill>
                  <a:srgbClr val="241102"/>
                </a:solidFill>
              </a:rPr>
              <a:t>Colossus</a:t>
            </a:r>
            <a:r>
              <a:rPr lang="cs-CZ" sz="2800" b="1" i="1" dirty="0" smtClean="0">
                <a:solidFill>
                  <a:srgbClr val="241102"/>
                </a:solidFill>
              </a:rPr>
              <a:t> Mark II</a:t>
            </a:r>
            <a:r>
              <a:rPr lang="cs-CZ" sz="2800" b="1" i="1" dirty="0" smtClean="0">
                <a:solidFill>
                  <a:srgbClr val="241102"/>
                </a:solidFill>
              </a:rPr>
              <a:t>.</a:t>
            </a:r>
          </a:p>
          <a:p>
            <a:pPr marL="0" indent="0" algn="ctr">
              <a:buNone/>
            </a:pPr>
            <a:endParaRPr lang="cs-CZ" sz="2800" b="1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800" b="1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800" b="1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800" b="1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800" b="1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800" b="1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800" b="1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800" b="1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241102"/>
                </a:solidFill>
              </a:rPr>
              <a:t>obrázek – zdroj: </a:t>
            </a:r>
            <a:r>
              <a:rPr lang="cs-CZ" sz="2000" dirty="0" smtClean="0">
                <a:solidFill>
                  <a:srgbClr val="241102"/>
                </a:solidFill>
                <a:hlinkClick r:id="rId2"/>
              </a:rPr>
              <a:t>www.cs.wikipedieorg</a:t>
            </a:r>
            <a:r>
              <a:rPr lang="cs-CZ" sz="2000" dirty="0" smtClean="0">
                <a:solidFill>
                  <a:srgbClr val="241102"/>
                </a:solidFill>
              </a:rPr>
              <a:t> – </a:t>
            </a:r>
            <a:r>
              <a:rPr lang="cs-CZ" sz="2000" dirty="0" err="1" smtClean="0">
                <a:solidFill>
                  <a:srgbClr val="241102"/>
                </a:solidFill>
              </a:rPr>
              <a:t>Wikimedia</a:t>
            </a:r>
            <a:r>
              <a:rPr lang="cs-CZ" sz="2000" dirty="0" smtClean="0">
                <a:solidFill>
                  <a:srgbClr val="241102"/>
                </a:solidFill>
              </a:rPr>
              <a:t> </a:t>
            </a:r>
            <a:r>
              <a:rPr lang="cs-CZ" sz="2000" dirty="0" err="1" smtClean="0">
                <a:solidFill>
                  <a:srgbClr val="241102"/>
                </a:solidFill>
              </a:rPr>
              <a:t>Commons</a:t>
            </a:r>
            <a:endParaRPr lang="cs-CZ" sz="2000" dirty="0">
              <a:solidFill>
                <a:srgbClr val="24110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6085120" cy="4038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473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5256585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241102"/>
                </a:solidFill>
              </a:rPr>
              <a:t>Mark I.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1943, </a:t>
            </a:r>
            <a:r>
              <a:rPr lang="cs-CZ" sz="2800" b="1" dirty="0" err="1" smtClean="0">
                <a:solidFill>
                  <a:srgbClr val="241102"/>
                </a:solidFill>
              </a:rPr>
              <a:t>Howard</a:t>
            </a:r>
            <a:r>
              <a:rPr lang="cs-CZ" sz="2800" b="1" dirty="0" smtClean="0">
                <a:solidFill>
                  <a:srgbClr val="241102"/>
                </a:solidFill>
              </a:rPr>
              <a:t> Hathaway </a:t>
            </a:r>
            <a:r>
              <a:rPr lang="cs-CZ" sz="2800" b="1" dirty="0" err="1" smtClean="0">
                <a:solidFill>
                  <a:srgbClr val="241102"/>
                </a:solidFill>
              </a:rPr>
              <a:t>Aiken</a:t>
            </a:r>
            <a:r>
              <a:rPr lang="cs-CZ" sz="2800" b="1" dirty="0" smtClean="0">
                <a:solidFill>
                  <a:srgbClr val="241102"/>
                </a:solidFill>
              </a:rPr>
              <a:t>, firma IBM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15 m dlouhý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pohon </a:t>
            </a:r>
            <a:r>
              <a:rPr lang="cs-CZ" sz="2800" b="1" dirty="0">
                <a:solidFill>
                  <a:srgbClr val="241102"/>
                </a:solidFill>
              </a:rPr>
              <a:t>elektromotorem o výkonu 3,7 kW, </a:t>
            </a:r>
            <a:r>
              <a:rPr lang="cs-CZ" sz="2800" b="1" dirty="0" smtClean="0">
                <a:solidFill>
                  <a:srgbClr val="241102"/>
                </a:solidFill>
              </a:rPr>
              <a:t>napojeným </a:t>
            </a:r>
            <a:r>
              <a:rPr lang="cs-CZ" sz="2800" b="1" dirty="0">
                <a:solidFill>
                  <a:srgbClr val="241102"/>
                </a:solidFill>
              </a:rPr>
              <a:t>na dlouhou </a:t>
            </a:r>
            <a:r>
              <a:rPr lang="cs-CZ" sz="2800" b="1" dirty="0" smtClean="0">
                <a:solidFill>
                  <a:srgbClr val="241102"/>
                </a:solidFill>
              </a:rPr>
              <a:t>hřídel, která poháněla jednotlivé části počítače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765</a:t>
            </a:r>
            <a:r>
              <a:rPr lang="cs-CZ" sz="2800" b="1" dirty="0">
                <a:solidFill>
                  <a:srgbClr val="241102"/>
                </a:solidFill>
              </a:rPr>
              <a:t> 000 elektromechanických </a:t>
            </a:r>
            <a:r>
              <a:rPr lang="cs-CZ" sz="2800" b="1" dirty="0" smtClean="0">
                <a:solidFill>
                  <a:srgbClr val="241102"/>
                </a:solidFill>
              </a:rPr>
              <a:t>prvků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program na děrné pásce s </a:t>
            </a:r>
            <a:r>
              <a:rPr lang="cs-CZ" sz="2800" b="1" dirty="0">
                <a:solidFill>
                  <a:srgbClr val="241102"/>
                </a:solidFill>
              </a:rPr>
              <a:t>24 </a:t>
            </a:r>
            <a:r>
              <a:rPr lang="cs-CZ" sz="2800" b="1" dirty="0" smtClean="0">
                <a:solidFill>
                  <a:srgbClr val="241102"/>
                </a:solidFill>
              </a:rPr>
              <a:t>stopami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desítková soustava </a:t>
            </a:r>
            <a:r>
              <a:rPr lang="cs-CZ" sz="2800" b="1" dirty="0">
                <a:solidFill>
                  <a:srgbClr val="241102"/>
                </a:solidFill>
              </a:rPr>
              <a:t>s pevnou </a:t>
            </a:r>
            <a:r>
              <a:rPr lang="cs-CZ" sz="2800" b="1" dirty="0" smtClean="0">
                <a:solidFill>
                  <a:srgbClr val="241102"/>
                </a:solidFill>
              </a:rPr>
              <a:t>čárkou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součet dvou čísel za 0,3</a:t>
            </a:r>
            <a:r>
              <a:rPr lang="cs-CZ" sz="2800" b="1" dirty="0">
                <a:solidFill>
                  <a:srgbClr val="241102"/>
                </a:solidFill>
              </a:rPr>
              <a:t> s, </a:t>
            </a:r>
            <a:r>
              <a:rPr lang="cs-CZ" sz="2800" b="1" dirty="0" smtClean="0">
                <a:solidFill>
                  <a:srgbClr val="241102"/>
                </a:solidFill>
              </a:rPr>
              <a:t>součin za 6 s, sinus úhlu za 1 min.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americké </a:t>
            </a:r>
            <a:r>
              <a:rPr lang="cs-CZ" sz="2800" b="1" dirty="0">
                <a:solidFill>
                  <a:srgbClr val="241102"/>
                </a:solidFill>
              </a:rPr>
              <a:t>námořnictvo </a:t>
            </a:r>
            <a:r>
              <a:rPr lang="cs-CZ" sz="2800" b="1" dirty="0" smtClean="0">
                <a:solidFill>
                  <a:srgbClr val="241102"/>
                </a:solidFill>
              </a:rPr>
              <a:t>výpočet </a:t>
            </a:r>
            <a:r>
              <a:rPr lang="cs-CZ" sz="2800" b="1" dirty="0">
                <a:solidFill>
                  <a:srgbClr val="241102"/>
                </a:solidFill>
              </a:rPr>
              <a:t>balistických tabulek.</a:t>
            </a:r>
          </a:p>
          <a:p>
            <a:r>
              <a:rPr lang="cs-CZ" sz="2800" b="1" u="sng" dirty="0">
                <a:solidFill>
                  <a:srgbClr val="241102"/>
                </a:solidFill>
              </a:rPr>
              <a:t>Mark </a:t>
            </a:r>
            <a:r>
              <a:rPr lang="cs-CZ" sz="2800" b="1" u="sng" dirty="0" smtClean="0">
                <a:solidFill>
                  <a:srgbClr val="241102"/>
                </a:solidFill>
              </a:rPr>
              <a:t>II </a:t>
            </a:r>
            <a:r>
              <a:rPr lang="cs-CZ" sz="2800" b="1" i="1" dirty="0" smtClean="0">
                <a:solidFill>
                  <a:srgbClr val="241102"/>
                </a:solidFill>
              </a:rPr>
              <a:t>(1947), </a:t>
            </a:r>
            <a:r>
              <a:rPr lang="cs-CZ" sz="2800" b="1" dirty="0" smtClean="0">
                <a:solidFill>
                  <a:srgbClr val="241102"/>
                </a:solidFill>
              </a:rPr>
              <a:t>13 000 relé, rychlejší oproti </a:t>
            </a:r>
            <a:r>
              <a:rPr lang="cs-CZ" sz="2800" b="1" dirty="0" err="1" smtClean="0">
                <a:solidFill>
                  <a:srgbClr val="241102"/>
                </a:solidFill>
              </a:rPr>
              <a:t>Markt</a:t>
            </a:r>
            <a:r>
              <a:rPr lang="cs-CZ" sz="2800" b="1" dirty="0" smtClean="0">
                <a:solidFill>
                  <a:srgbClr val="241102"/>
                </a:solidFill>
              </a:rPr>
              <a:t> I.</a:t>
            </a:r>
            <a:endParaRPr lang="cs-CZ" sz="2800" b="1" u="sng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02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60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generace</a:t>
            </a:r>
          </a:p>
          <a:p>
            <a:pPr marL="0" indent="0" algn="ctr">
              <a:buNone/>
            </a:pPr>
            <a:endParaRPr lang="cs-CZ" sz="2000" b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241102"/>
                </a:solidFill>
              </a:rPr>
              <a:t>1945 - 1950</a:t>
            </a:r>
            <a:endParaRPr lang="cs-CZ" sz="4000" b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74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256584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Použití elektronek  a též </a:t>
            </a:r>
            <a:r>
              <a:rPr lang="cs-CZ" sz="2800" b="1" dirty="0">
                <a:solidFill>
                  <a:srgbClr val="241102"/>
                </a:solidFill>
              </a:rPr>
              <a:t>ještě </a:t>
            </a:r>
            <a:r>
              <a:rPr lang="cs-CZ" sz="2800" b="1" dirty="0" smtClean="0">
                <a:solidFill>
                  <a:srgbClr val="241102"/>
                </a:solidFill>
              </a:rPr>
              <a:t>relé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poměrně neefektivní, velmi drahé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vysoký </a:t>
            </a:r>
            <a:r>
              <a:rPr lang="cs-CZ" sz="2800" b="1" dirty="0">
                <a:solidFill>
                  <a:srgbClr val="241102"/>
                </a:solidFill>
              </a:rPr>
              <a:t>příkon, </a:t>
            </a:r>
            <a:r>
              <a:rPr lang="cs-CZ" sz="2800" b="1" dirty="0" smtClean="0">
                <a:solidFill>
                  <a:srgbClr val="241102"/>
                </a:solidFill>
              </a:rPr>
              <a:t>velká poruchovost, nízká </a:t>
            </a:r>
            <a:r>
              <a:rPr lang="cs-CZ" sz="2800" b="1" dirty="0">
                <a:solidFill>
                  <a:srgbClr val="241102"/>
                </a:solidFill>
              </a:rPr>
              <a:t>výpočetní </a:t>
            </a:r>
            <a:r>
              <a:rPr lang="cs-CZ" sz="2800" b="1" dirty="0" smtClean="0">
                <a:solidFill>
                  <a:srgbClr val="241102"/>
                </a:solidFill>
              </a:rPr>
              <a:t>rychlost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program na </a:t>
            </a:r>
            <a:r>
              <a:rPr lang="cs-CZ" sz="2800" b="1" dirty="0">
                <a:solidFill>
                  <a:srgbClr val="241102"/>
                </a:solidFill>
              </a:rPr>
              <a:t>propojovacích deskách, později </a:t>
            </a:r>
            <a:r>
              <a:rPr lang="cs-CZ" sz="2800" b="1" dirty="0" smtClean="0">
                <a:solidFill>
                  <a:srgbClr val="241102"/>
                </a:solidFill>
              </a:rPr>
              <a:t>děrné štítky a děrné pásky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neexistovaly operační systémy ani programovací jazyky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ovládání - systémová konzole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tým </a:t>
            </a:r>
            <a:r>
              <a:rPr lang="cs-CZ" sz="2800" b="1" dirty="0">
                <a:solidFill>
                  <a:srgbClr val="241102"/>
                </a:solidFill>
              </a:rPr>
              <a:t>lidí </a:t>
            </a:r>
            <a:r>
              <a:rPr lang="cs-CZ" sz="2800" i="1" dirty="0" smtClean="0">
                <a:solidFill>
                  <a:srgbClr val="241102"/>
                </a:solidFill>
              </a:rPr>
              <a:t>(konstruktéři</a:t>
            </a:r>
            <a:r>
              <a:rPr lang="cs-CZ" sz="2800" i="1" dirty="0">
                <a:solidFill>
                  <a:srgbClr val="241102"/>
                </a:solidFill>
              </a:rPr>
              <a:t>, operátoři i </a:t>
            </a:r>
            <a:r>
              <a:rPr lang="cs-CZ" sz="2800" i="1" dirty="0" smtClean="0">
                <a:solidFill>
                  <a:srgbClr val="241102"/>
                </a:solidFill>
              </a:rPr>
              <a:t>technici)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úspěchem bylo ukončit výpočet bez poruchy </a:t>
            </a:r>
            <a:r>
              <a:rPr lang="cs-CZ" sz="2800" b="1" dirty="0" smtClean="0">
                <a:solidFill>
                  <a:srgbClr val="241102"/>
                </a:solidFill>
              </a:rPr>
              <a:t>počítače</a:t>
            </a:r>
            <a:endParaRPr lang="cs-CZ" sz="2800" b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sz="2800" b="1" i="1" dirty="0">
              <a:solidFill>
                <a:srgbClr val="241102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009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</a:rPr>
              <a:t>ENIAC</a:t>
            </a:r>
            <a:endParaRPr lang="cs-CZ" sz="4000" b="1" u="sng" dirty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1944, univerzita  </a:t>
            </a:r>
            <a:r>
              <a:rPr lang="cs-CZ" sz="2800" b="1" dirty="0">
                <a:solidFill>
                  <a:srgbClr val="241102"/>
                </a:solidFill>
              </a:rPr>
              <a:t>v </a:t>
            </a:r>
            <a:r>
              <a:rPr lang="cs-CZ" sz="2800" b="1" dirty="0" smtClean="0">
                <a:solidFill>
                  <a:srgbClr val="241102"/>
                </a:solidFill>
              </a:rPr>
              <a:t>Pensylvánii </a:t>
            </a:r>
          </a:p>
          <a:p>
            <a:r>
              <a:rPr lang="cs-CZ" sz="2800" i="1" dirty="0" smtClean="0">
                <a:solidFill>
                  <a:srgbClr val="241102"/>
                </a:solidFill>
              </a:rPr>
              <a:t>(</a:t>
            </a:r>
            <a:r>
              <a:rPr lang="cs-CZ" sz="2800" i="1" dirty="0" err="1" smtClean="0">
                <a:solidFill>
                  <a:srgbClr val="241102"/>
                </a:solidFill>
              </a:rPr>
              <a:t>J.Presper</a:t>
            </a:r>
            <a:r>
              <a:rPr lang="cs-CZ" sz="2800" i="1" dirty="0" smtClean="0">
                <a:solidFill>
                  <a:srgbClr val="241102"/>
                </a:solidFill>
              </a:rPr>
              <a:t> Eckert, John </a:t>
            </a:r>
            <a:r>
              <a:rPr lang="cs-CZ" sz="2800" i="1" dirty="0" err="1" smtClean="0">
                <a:solidFill>
                  <a:srgbClr val="241102"/>
                </a:solidFill>
              </a:rPr>
              <a:t>W.Mouchly</a:t>
            </a:r>
            <a:r>
              <a:rPr lang="cs-CZ" sz="2800" i="1" dirty="0" smtClean="0">
                <a:solidFill>
                  <a:srgbClr val="241102"/>
                </a:solidFill>
              </a:rPr>
              <a:t>, John von Neumann)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17468 elektronek, 30 tun, 310 m</a:t>
            </a:r>
            <a:r>
              <a:rPr lang="cs-CZ" sz="2800" b="1" baseline="30000" dirty="0" smtClean="0">
                <a:solidFill>
                  <a:srgbClr val="241102"/>
                </a:solidFill>
              </a:rPr>
              <a:t>2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prvním počítač pracující </a:t>
            </a:r>
            <a:r>
              <a:rPr lang="cs-CZ" sz="2800" b="1" dirty="0">
                <a:solidFill>
                  <a:srgbClr val="241102"/>
                </a:solidFill>
              </a:rPr>
              <a:t>podobně jako </a:t>
            </a:r>
            <a:r>
              <a:rPr lang="cs-CZ" sz="2800" b="1" dirty="0" smtClean="0">
                <a:solidFill>
                  <a:srgbClr val="241102"/>
                </a:solidFill>
              </a:rPr>
              <a:t>dnešní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až </a:t>
            </a:r>
            <a:r>
              <a:rPr lang="cs-CZ" sz="2800" b="1" dirty="0">
                <a:solidFill>
                  <a:srgbClr val="241102"/>
                </a:solidFill>
              </a:rPr>
              <a:t>5000 </a:t>
            </a:r>
            <a:r>
              <a:rPr lang="cs-CZ" sz="2800" b="1" dirty="0" smtClean="0">
                <a:solidFill>
                  <a:srgbClr val="241102"/>
                </a:solidFill>
              </a:rPr>
              <a:t>operací </a:t>
            </a:r>
            <a:r>
              <a:rPr lang="cs-CZ" sz="2800" b="1" dirty="0">
                <a:solidFill>
                  <a:srgbClr val="241102"/>
                </a:solidFill>
              </a:rPr>
              <a:t>za sekundu,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byl </a:t>
            </a:r>
            <a:r>
              <a:rPr lang="cs-CZ" sz="2800" b="1" dirty="0">
                <a:solidFill>
                  <a:srgbClr val="241102"/>
                </a:solidFill>
              </a:rPr>
              <a:t>energeticky velmi </a:t>
            </a:r>
            <a:r>
              <a:rPr lang="cs-CZ" sz="2800" b="1" dirty="0" smtClean="0">
                <a:solidFill>
                  <a:srgbClr val="241102"/>
                </a:solidFill>
              </a:rPr>
              <a:t>náročný </a:t>
            </a:r>
            <a:r>
              <a:rPr lang="cs-CZ" sz="2800" i="1" dirty="0" smtClean="0">
                <a:solidFill>
                  <a:srgbClr val="241102"/>
                </a:solidFill>
              </a:rPr>
              <a:t>(příkon 200 kW</a:t>
            </a:r>
            <a:r>
              <a:rPr lang="cs-CZ" sz="2800" b="1" dirty="0" smtClean="0">
                <a:solidFill>
                  <a:srgbClr val="241102"/>
                </a:solidFill>
              </a:rPr>
              <a:t>, </a:t>
            </a:r>
            <a:r>
              <a:rPr lang="cs-CZ" sz="2800" i="1" dirty="0" smtClean="0">
                <a:solidFill>
                  <a:srgbClr val="241102"/>
                </a:solidFill>
              </a:rPr>
              <a:t>chlazen dvěma leteckými motory)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poruchový, </a:t>
            </a:r>
            <a:r>
              <a:rPr lang="cs-CZ" sz="2800" b="1" dirty="0">
                <a:solidFill>
                  <a:srgbClr val="241102"/>
                </a:solidFill>
              </a:rPr>
              <a:t>provoz </a:t>
            </a:r>
            <a:r>
              <a:rPr lang="cs-CZ" sz="2800" b="1" dirty="0" smtClean="0">
                <a:solidFill>
                  <a:srgbClr val="241102"/>
                </a:solidFill>
              </a:rPr>
              <a:t>drahý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provoz ukončen 1955</a:t>
            </a:r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59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</a:t>
            </a:r>
            <a:r>
              <a:rPr lang="cs-CZ" b="1" i="1" dirty="0" err="1" smtClean="0">
                <a:solidFill>
                  <a:srgbClr val="241102"/>
                </a:solidFill>
              </a:rPr>
              <a:t>Eniac</a:t>
            </a:r>
            <a:endParaRPr lang="cs-CZ" b="1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000" dirty="0">
                <a:solidFill>
                  <a:srgbClr val="241102"/>
                </a:solidFill>
              </a:rPr>
              <a:t>obrázek – zdroj: </a:t>
            </a:r>
            <a:r>
              <a:rPr lang="cs-CZ" sz="2000" dirty="0">
                <a:solidFill>
                  <a:srgbClr val="241102"/>
                </a:solidFill>
                <a:hlinkClick r:id="rId2"/>
              </a:rPr>
              <a:t>www.cs.wikipedieorg</a:t>
            </a:r>
            <a:r>
              <a:rPr lang="cs-CZ" sz="2000" dirty="0">
                <a:solidFill>
                  <a:srgbClr val="241102"/>
                </a:solidFill>
              </a:rPr>
              <a:t> – </a:t>
            </a:r>
            <a:r>
              <a:rPr lang="cs-CZ" sz="2000" dirty="0" err="1" smtClean="0">
                <a:solidFill>
                  <a:srgbClr val="241102"/>
                </a:solidFill>
              </a:rPr>
              <a:t>Wikimedia</a:t>
            </a:r>
            <a:r>
              <a:rPr lang="cs-CZ" sz="2000" dirty="0" smtClean="0">
                <a:solidFill>
                  <a:srgbClr val="241102"/>
                </a:solidFill>
              </a:rPr>
              <a:t> </a:t>
            </a:r>
            <a:r>
              <a:rPr lang="cs-CZ" sz="2000" dirty="0" err="1" smtClean="0">
                <a:solidFill>
                  <a:srgbClr val="241102"/>
                </a:solidFill>
              </a:rPr>
              <a:t>Commons</a:t>
            </a:r>
            <a:r>
              <a:rPr lang="cs-CZ" sz="2000" dirty="0" smtClean="0">
                <a:solidFill>
                  <a:srgbClr val="241102"/>
                </a:solidFill>
              </a:rPr>
              <a:t> – </a:t>
            </a:r>
            <a:r>
              <a:rPr lang="cs-CZ" sz="2000" dirty="0" err="1" smtClean="0">
                <a:solidFill>
                  <a:srgbClr val="241102"/>
                </a:solidFill>
              </a:rPr>
              <a:t>U.S.Army</a:t>
            </a:r>
            <a:r>
              <a:rPr lang="cs-CZ" sz="2000" dirty="0" smtClean="0">
                <a:solidFill>
                  <a:srgbClr val="241102"/>
                </a:solidFill>
              </a:rPr>
              <a:t> </a:t>
            </a:r>
            <a:r>
              <a:rPr lang="cs-CZ" sz="2000" dirty="0" err="1" smtClean="0">
                <a:solidFill>
                  <a:srgbClr val="241102"/>
                </a:solidFill>
              </a:rPr>
              <a:t>Photo</a:t>
            </a:r>
            <a:endParaRPr lang="cs-CZ" sz="2000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000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241102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828" y="2186562"/>
            <a:ext cx="5311443" cy="405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126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799288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MANIAC </a:t>
            </a:r>
            <a:endParaRPr lang="cs-CZ" sz="28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err="1" smtClean="0">
                <a:solidFill>
                  <a:srgbClr val="241102"/>
                </a:solidFill>
              </a:rPr>
              <a:t>Mathematical</a:t>
            </a:r>
            <a:r>
              <a:rPr lang="cs-CZ" sz="2800" b="1" i="1" dirty="0" smtClean="0">
                <a:solidFill>
                  <a:srgbClr val="241102"/>
                </a:solidFill>
              </a:rPr>
              <a:t> </a:t>
            </a:r>
            <a:r>
              <a:rPr lang="cs-CZ" sz="2800" b="1" i="1" dirty="0" err="1">
                <a:solidFill>
                  <a:srgbClr val="241102"/>
                </a:solidFill>
              </a:rPr>
              <a:t>Analyser</a:t>
            </a:r>
            <a:r>
              <a:rPr lang="cs-CZ" sz="2800" b="1" i="1" dirty="0">
                <a:solidFill>
                  <a:srgbClr val="241102"/>
                </a:solidFill>
              </a:rPr>
              <a:t> </a:t>
            </a:r>
            <a:r>
              <a:rPr lang="cs-CZ" sz="2800" b="1" i="1" dirty="0" err="1">
                <a:solidFill>
                  <a:srgbClr val="241102"/>
                </a:solidFill>
              </a:rPr>
              <a:t>Numerical</a:t>
            </a:r>
            <a:r>
              <a:rPr lang="cs-CZ" sz="2800" b="1" i="1" dirty="0">
                <a:solidFill>
                  <a:srgbClr val="241102"/>
                </a:solidFill>
              </a:rPr>
              <a:t> </a:t>
            </a:r>
            <a:r>
              <a:rPr lang="cs-CZ" sz="2800" b="1" i="1" dirty="0" err="1">
                <a:solidFill>
                  <a:srgbClr val="241102"/>
                </a:solidFill>
              </a:rPr>
              <a:t>Integrator</a:t>
            </a:r>
            <a:r>
              <a:rPr lang="cs-CZ" sz="2800" b="1" i="1" dirty="0">
                <a:solidFill>
                  <a:srgbClr val="241102"/>
                </a:solidFill>
              </a:rPr>
              <a:t> And </a:t>
            </a:r>
            <a:r>
              <a:rPr lang="cs-CZ" sz="2800" b="1" dirty="0" err="1" smtClean="0">
                <a:solidFill>
                  <a:srgbClr val="241102"/>
                </a:solidFill>
              </a:rPr>
              <a:t>Computer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1945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John von Neumann 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Laboratoře Los </a:t>
            </a:r>
            <a:r>
              <a:rPr lang="cs-CZ" sz="2800" b="1" dirty="0" err="1" smtClean="0">
                <a:solidFill>
                  <a:srgbClr val="241102"/>
                </a:solidFill>
              </a:rPr>
              <a:t>Alamos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matematické výpočty popisující </a:t>
            </a:r>
            <a:r>
              <a:rPr lang="cs-CZ" sz="2800" b="1" dirty="0">
                <a:solidFill>
                  <a:srgbClr val="241102"/>
                </a:solidFill>
              </a:rPr>
              <a:t>fyzikální </a:t>
            </a:r>
            <a:r>
              <a:rPr lang="cs-CZ" sz="2800" b="1" dirty="0" smtClean="0">
                <a:solidFill>
                  <a:srgbClr val="241102"/>
                </a:solidFill>
              </a:rPr>
              <a:t>děje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využit </a:t>
            </a:r>
            <a:r>
              <a:rPr lang="cs-CZ" sz="2800" b="1" dirty="0">
                <a:solidFill>
                  <a:srgbClr val="241102"/>
                </a:solidFill>
              </a:rPr>
              <a:t>i k vývoji jaderné </a:t>
            </a:r>
            <a:r>
              <a:rPr lang="cs-CZ" sz="2800" b="1" dirty="0" smtClean="0">
                <a:solidFill>
                  <a:srgbClr val="241102"/>
                </a:solidFill>
              </a:rPr>
              <a:t>bomby</a:t>
            </a:r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68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SAPO</a:t>
            </a:r>
          </a:p>
          <a:p>
            <a:r>
              <a:rPr lang="cs-CZ" sz="3600" b="1" dirty="0" smtClean="0">
                <a:solidFill>
                  <a:srgbClr val="241102"/>
                </a:solidFill>
              </a:rPr>
              <a:t>Samočinný </a:t>
            </a:r>
            <a:r>
              <a:rPr lang="cs-CZ" sz="3600" b="1" dirty="0" err="1" smtClean="0">
                <a:solidFill>
                  <a:srgbClr val="241102"/>
                </a:solidFill>
              </a:rPr>
              <a:t>POčítač</a:t>
            </a:r>
            <a:endParaRPr lang="cs-CZ" sz="3600" b="1" dirty="0">
              <a:solidFill>
                <a:srgbClr val="241102"/>
              </a:solidFill>
            </a:endParaRPr>
          </a:p>
          <a:p>
            <a:r>
              <a:rPr lang="cs-CZ" sz="3600" b="1" dirty="0" smtClean="0">
                <a:solidFill>
                  <a:srgbClr val="241102"/>
                </a:solidFill>
              </a:rPr>
              <a:t>První počítač vyrobený v Československu (1957)</a:t>
            </a:r>
          </a:p>
          <a:p>
            <a:r>
              <a:rPr lang="cs-CZ" sz="3600" b="1" dirty="0" smtClean="0">
                <a:solidFill>
                  <a:srgbClr val="241102"/>
                </a:solidFill>
              </a:rPr>
              <a:t> </a:t>
            </a:r>
            <a:r>
              <a:rPr lang="cs-CZ" sz="3600" b="1" dirty="0">
                <a:solidFill>
                  <a:srgbClr val="241102"/>
                </a:solidFill>
              </a:rPr>
              <a:t>7000 relé a 400 </a:t>
            </a:r>
            <a:r>
              <a:rPr lang="cs-CZ" sz="3600" b="1" dirty="0" smtClean="0">
                <a:solidFill>
                  <a:srgbClr val="241102"/>
                </a:solidFill>
              </a:rPr>
              <a:t>elektronek</a:t>
            </a:r>
          </a:p>
          <a:p>
            <a:r>
              <a:rPr lang="cs-CZ" sz="3600" b="1" dirty="0" smtClean="0">
                <a:solidFill>
                  <a:srgbClr val="241102"/>
                </a:solidFill>
              </a:rPr>
              <a:t>Magnetická bubnová paměť </a:t>
            </a:r>
          </a:p>
          <a:p>
            <a:r>
              <a:rPr lang="cs-CZ" sz="3600" i="1" dirty="0" smtClean="0">
                <a:solidFill>
                  <a:srgbClr val="241102"/>
                </a:solidFill>
              </a:rPr>
              <a:t>(kapacita </a:t>
            </a:r>
            <a:r>
              <a:rPr lang="cs-CZ" sz="3600" i="1" dirty="0">
                <a:solidFill>
                  <a:srgbClr val="241102"/>
                </a:solidFill>
              </a:rPr>
              <a:t>1024 dvaatřicetibitových </a:t>
            </a:r>
            <a:r>
              <a:rPr lang="cs-CZ" sz="3600" i="1" dirty="0" smtClean="0">
                <a:solidFill>
                  <a:srgbClr val="241102"/>
                </a:solidFill>
              </a:rPr>
              <a:t>slov)</a:t>
            </a:r>
          </a:p>
          <a:p>
            <a:r>
              <a:rPr lang="cs-CZ" sz="3600" b="1" dirty="0" smtClean="0">
                <a:solidFill>
                  <a:srgbClr val="241102"/>
                </a:solidFill>
              </a:rPr>
              <a:t>dvojková soustava </a:t>
            </a:r>
          </a:p>
          <a:p>
            <a:r>
              <a:rPr lang="cs-CZ" sz="3600" b="1" dirty="0" err="1" smtClean="0">
                <a:solidFill>
                  <a:srgbClr val="241102"/>
                </a:solidFill>
              </a:rPr>
              <a:t>A.Svoboda</a:t>
            </a:r>
            <a:r>
              <a:rPr lang="cs-CZ" sz="3600" b="1" dirty="0" smtClean="0">
                <a:solidFill>
                  <a:srgbClr val="241102"/>
                </a:solidFill>
              </a:rPr>
              <a:t>, </a:t>
            </a:r>
            <a:r>
              <a:rPr lang="cs-CZ" sz="3600" b="1" dirty="0">
                <a:solidFill>
                  <a:srgbClr val="241102"/>
                </a:solidFill>
              </a:rPr>
              <a:t>Dr. </a:t>
            </a:r>
            <a:r>
              <a:rPr lang="cs-CZ" sz="3600" b="1" dirty="0" err="1" smtClean="0">
                <a:solidFill>
                  <a:srgbClr val="241102"/>
                </a:solidFill>
              </a:rPr>
              <a:t>Oblonský</a:t>
            </a:r>
            <a:r>
              <a:rPr lang="cs-CZ" sz="3600" b="1" dirty="0" smtClean="0">
                <a:solidFill>
                  <a:srgbClr val="241102"/>
                </a:solidFill>
              </a:rPr>
              <a:t> </a:t>
            </a:r>
            <a:r>
              <a:rPr lang="cs-CZ" sz="3600" b="1" dirty="0">
                <a:solidFill>
                  <a:srgbClr val="241102"/>
                </a:solidFill>
              </a:rPr>
              <a:t>a </a:t>
            </a:r>
            <a:r>
              <a:rPr lang="cs-CZ" sz="3600" b="1" dirty="0" smtClean="0">
                <a:solidFill>
                  <a:srgbClr val="241102"/>
                </a:solidFill>
              </a:rPr>
              <a:t>další</a:t>
            </a:r>
          </a:p>
          <a:p>
            <a:r>
              <a:rPr lang="cs-CZ" sz="3600" b="1" dirty="0" smtClean="0">
                <a:solidFill>
                  <a:srgbClr val="241102"/>
                </a:solidFill>
              </a:rPr>
              <a:t>Ústav </a:t>
            </a:r>
            <a:r>
              <a:rPr lang="cs-CZ" sz="3600" b="1" dirty="0">
                <a:solidFill>
                  <a:srgbClr val="241102"/>
                </a:solidFill>
              </a:rPr>
              <a:t>matematických </a:t>
            </a:r>
            <a:r>
              <a:rPr lang="cs-CZ" sz="3600" b="1" dirty="0" smtClean="0">
                <a:solidFill>
                  <a:srgbClr val="241102"/>
                </a:solidFill>
              </a:rPr>
              <a:t>strojů</a:t>
            </a:r>
          </a:p>
          <a:p>
            <a:r>
              <a:rPr lang="cs-CZ" sz="3600" b="1" dirty="0" smtClean="0">
                <a:solidFill>
                  <a:srgbClr val="241102"/>
                </a:solidFill>
              </a:rPr>
              <a:t>1960 shořel </a:t>
            </a:r>
            <a:r>
              <a:rPr lang="cs-CZ" sz="3600" i="1" dirty="0" smtClean="0">
                <a:solidFill>
                  <a:srgbClr val="241102"/>
                </a:solidFill>
              </a:rPr>
              <a:t>(z </a:t>
            </a:r>
            <a:r>
              <a:rPr lang="cs-CZ" sz="3600" i="1" dirty="0">
                <a:solidFill>
                  <a:srgbClr val="241102"/>
                </a:solidFill>
              </a:rPr>
              <a:t>jiskřících </a:t>
            </a:r>
            <a:r>
              <a:rPr lang="cs-CZ" sz="3600" i="1" dirty="0" err="1">
                <a:solidFill>
                  <a:srgbClr val="241102"/>
                </a:solidFill>
              </a:rPr>
              <a:t>releových</a:t>
            </a:r>
            <a:r>
              <a:rPr lang="cs-CZ" sz="3600" i="1" dirty="0">
                <a:solidFill>
                  <a:srgbClr val="241102"/>
                </a:solidFill>
              </a:rPr>
              <a:t> kontaktů se vzňala loužička oleje, kterým se relé </a:t>
            </a:r>
            <a:r>
              <a:rPr lang="cs-CZ" sz="3600" i="1" dirty="0" smtClean="0">
                <a:solidFill>
                  <a:srgbClr val="241102"/>
                </a:solidFill>
              </a:rPr>
              <a:t>promazávala)</a:t>
            </a:r>
            <a:endParaRPr lang="cs-CZ" sz="3600" i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48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2000" dirty="0" smtClean="0"/>
              <a:t>obrázek – zdroj: </a:t>
            </a:r>
            <a:r>
              <a:rPr lang="cs-CZ" sz="2000" dirty="0" err="1" smtClean="0"/>
              <a:t>J.Tůma</a:t>
            </a:r>
            <a:r>
              <a:rPr lang="cs-CZ" sz="2000" dirty="0" smtClean="0"/>
              <a:t>, Náš život s počítači, Praha 1990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56941"/>
            <a:ext cx="6351484" cy="4401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648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6000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generace</a:t>
            </a:r>
          </a:p>
          <a:p>
            <a:pPr marL="0" indent="0" algn="ctr">
              <a:buNone/>
            </a:pPr>
            <a:endParaRPr lang="cs-CZ" sz="40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241102"/>
                </a:solidFill>
              </a:rPr>
              <a:t>1951 -1965</a:t>
            </a:r>
            <a:endParaRPr lang="cs-CZ" sz="4000" b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105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34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b="1" dirty="0" smtClean="0">
                <a:solidFill>
                  <a:srgbClr val="241102"/>
                </a:solidFill>
              </a:rPr>
              <a:t>použití tranzistorů</a:t>
            </a:r>
          </a:p>
          <a:p>
            <a:r>
              <a:rPr lang="cs-CZ" sz="3000" b="1" dirty="0" smtClean="0">
                <a:solidFill>
                  <a:srgbClr val="241102"/>
                </a:solidFill>
              </a:rPr>
              <a:t>=</a:t>
            </a:r>
            <a:r>
              <a:rPr lang="en-US" sz="3000" b="1" dirty="0" smtClean="0">
                <a:solidFill>
                  <a:srgbClr val="241102"/>
                </a:solidFill>
              </a:rPr>
              <a:t>&gt; </a:t>
            </a:r>
            <a:r>
              <a:rPr lang="cs-CZ" sz="3000" b="1" dirty="0" smtClean="0">
                <a:solidFill>
                  <a:srgbClr val="241102"/>
                </a:solidFill>
              </a:rPr>
              <a:t>zlepšení parametrů </a:t>
            </a:r>
            <a:r>
              <a:rPr lang="cs-CZ" sz="3000" b="1" dirty="0">
                <a:solidFill>
                  <a:srgbClr val="241102"/>
                </a:solidFill>
              </a:rPr>
              <a:t>(zmenšení rozměrů, zvýšení rychlosti a spolehlivosti, snížení energetických nároků</a:t>
            </a:r>
            <a:r>
              <a:rPr lang="cs-CZ" sz="3000" b="1" dirty="0" smtClean="0">
                <a:solidFill>
                  <a:srgbClr val="241102"/>
                </a:solidFill>
              </a:rPr>
              <a:t>)</a:t>
            </a:r>
          </a:p>
          <a:p>
            <a:r>
              <a:rPr lang="cs-CZ" sz="3000" b="1" dirty="0" smtClean="0">
                <a:solidFill>
                  <a:srgbClr val="241102"/>
                </a:solidFill>
              </a:rPr>
              <a:t>počátek </a:t>
            </a:r>
            <a:r>
              <a:rPr lang="cs-CZ" sz="3000" b="1" dirty="0">
                <a:solidFill>
                  <a:srgbClr val="241102"/>
                </a:solidFill>
              </a:rPr>
              <a:t>obchodu s počítači =</a:t>
            </a:r>
            <a:r>
              <a:rPr lang="en-US" sz="3000" b="1" dirty="0" smtClean="0">
                <a:solidFill>
                  <a:srgbClr val="241102"/>
                </a:solidFill>
              </a:rPr>
              <a:t>&gt;</a:t>
            </a:r>
            <a:r>
              <a:rPr lang="cs-CZ" sz="3000" b="1" dirty="0" smtClean="0">
                <a:solidFill>
                  <a:srgbClr val="241102"/>
                </a:solidFill>
              </a:rPr>
              <a:t> co </a:t>
            </a:r>
            <a:r>
              <a:rPr lang="cs-CZ" sz="3000" b="1" dirty="0">
                <a:solidFill>
                  <a:srgbClr val="241102"/>
                </a:solidFill>
              </a:rPr>
              <a:t>nejlepší využití </a:t>
            </a:r>
            <a:r>
              <a:rPr lang="cs-CZ" sz="3000" b="1" dirty="0" smtClean="0">
                <a:solidFill>
                  <a:srgbClr val="241102"/>
                </a:solidFill>
              </a:rPr>
              <a:t>počítače =</a:t>
            </a:r>
            <a:r>
              <a:rPr lang="en-US" sz="3000" b="1" dirty="0" smtClean="0">
                <a:solidFill>
                  <a:srgbClr val="241102"/>
                </a:solidFill>
              </a:rPr>
              <a:t>&gt; </a:t>
            </a:r>
            <a:r>
              <a:rPr lang="cs-CZ" sz="3000" b="1" dirty="0" smtClean="0">
                <a:solidFill>
                  <a:srgbClr val="241102"/>
                </a:solidFill>
              </a:rPr>
              <a:t>prodej strojového času </a:t>
            </a:r>
            <a:r>
              <a:rPr lang="cs-CZ" sz="3000" i="1" dirty="0" smtClean="0">
                <a:solidFill>
                  <a:srgbClr val="241102"/>
                </a:solidFill>
              </a:rPr>
              <a:t>(pronájem počítače na provedení programu - dávkové systémy)</a:t>
            </a:r>
          </a:p>
          <a:p>
            <a:r>
              <a:rPr lang="cs-CZ" sz="3000" b="1" dirty="0" smtClean="0">
                <a:solidFill>
                  <a:srgbClr val="241102"/>
                </a:solidFill>
              </a:rPr>
              <a:t>děrné </a:t>
            </a:r>
            <a:r>
              <a:rPr lang="cs-CZ" sz="3000" b="1" dirty="0">
                <a:solidFill>
                  <a:srgbClr val="241102"/>
                </a:solidFill>
              </a:rPr>
              <a:t>pásky, </a:t>
            </a:r>
            <a:r>
              <a:rPr lang="cs-CZ" sz="3000" b="1" dirty="0" smtClean="0">
                <a:solidFill>
                  <a:srgbClr val="241102"/>
                </a:solidFill>
              </a:rPr>
              <a:t>štítky, magnetické pásky</a:t>
            </a:r>
          </a:p>
          <a:p>
            <a:r>
              <a:rPr lang="cs-CZ" sz="3000" b="1" dirty="0" smtClean="0">
                <a:solidFill>
                  <a:srgbClr val="241102"/>
                </a:solidFill>
              </a:rPr>
              <a:t>Počátek operačních systémů</a:t>
            </a:r>
          </a:p>
          <a:p>
            <a:r>
              <a:rPr lang="cs-CZ" sz="3000" b="1" dirty="0" smtClean="0">
                <a:solidFill>
                  <a:srgbClr val="241102"/>
                </a:solidFill>
              </a:rPr>
              <a:t> </a:t>
            </a:r>
            <a:r>
              <a:rPr lang="cs-CZ" sz="3000" b="1" dirty="0">
                <a:solidFill>
                  <a:srgbClr val="241102"/>
                </a:solidFill>
              </a:rPr>
              <a:t>první </a:t>
            </a:r>
            <a:r>
              <a:rPr lang="cs-CZ" sz="3000" b="1" dirty="0" smtClean="0">
                <a:solidFill>
                  <a:srgbClr val="241102"/>
                </a:solidFill>
              </a:rPr>
              <a:t>programovací jazyky (COBOL, FORTRAN, ALGOL)</a:t>
            </a:r>
            <a:endParaRPr lang="cs-CZ" sz="3000" b="1" dirty="0">
              <a:solidFill>
                <a:srgbClr val="24110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52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19880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b="1" u="sng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UNIVAC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1951- první </a:t>
            </a:r>
            <a:r>
              <a:rPr lang="cs-CZ" sz="2800" b="1" dirty="0">
                <a:solidFill>
                  <a:srgbClr val="241102"/>
                </a:solidFill>
              </a:rPr>
              <a:t>sériově </a:t>
            </a:r>
            <a:r>
              <a:rPr lang="cs-CZ" sz="2800" b="1" dirty="0" smtClean="0">
                <a:solidFill>
                  <a:srgbClr val="241102"/>
                </a:solidFill>
              </a:rPr>
              <a:t>vyráběný komerční počítač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zkonstruován </a:t>
            </a:r>
            <a:r>
              <a:rPr lang="cs-CZ" sz="2800" b="1" dirty="0">
                <a:solidFill>
                  <a:srgbClr val="241102"/>
                </a:solidFill>
              </a:rPr>
              <a:t>tvůrci počítače </a:t>
            </a:r>
            <a:r>
              <a:rPr lang="cs-CZ" sz="2800" b="1" dirty="0" smtClean="0">
                <a:solidFill>
                  <a:srgbClr val="241102"/>
                </a:solidFill>
              </a:rPr>
              <a:t>ENIAC</a:t>
            </a:r>
            <a:endParaRPr lang="cs-CZ" sz="2800" b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800" b="1" u="sng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EPOS</a:t>
            </a:r>
          </a:p>
          <a:p>
            <a:r>
              <a:rPr lang="cs-CZ" sz="2800" i="1" dirty="0" smtClean="0">
                <a:solidFill>
                  <a:srgbClr val="241102"/>
                </a:solidFill>
              </a:rPr>
              <a:t>1960 – EPOS 1 (elektronický), 1962 - EPOS 2 (tranzistory)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Výzkumný ústav </a:t>
            </a:r>
            <a:r>
              <a:rPr lang="cs-CZ" sz="2800" b="1" dirty="0">
                <a:solidFill>
                  <a:srgbClr val="241102"/>
                </a:solidFill>
              </a:rPr>
              <a:t>matematických strojů (VÚMS) 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přes </a:t>
            </a:r>
            <a:r>
              <a:rPr lang="cs-CZ" sz="2800" b="1" dirty="0">
                <a:solidFill>
                  <a:srgbClr val="241102"/>
                </a:solidFill>
              </a:rPr>
              <a:t>30 tisíc operací za </a:t>
            </a:r>
            <a:r>
              <a:rPr lang="cs-CZ" sz="2800" b="1" dirty="0" smtClean="0">
                <a:solidFill>
                  <a:srgbClr val="241102"/>
                </a:solidFill>
              </a:rPr>
              <a:t>sekundy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feritová </a:t>
            </a:r>
            <a:r>
              <a:rPr lang="cs-CZ" sz="2800" b="1" dirty="0">
                <a:solidFill>
                  <a:srgbClr val="241102"/>
                </a:solidFill>
              </a:rPr>
              <a:t>paměť s kapacitou 40 tisíc </a:t>
            </a:r>
            <a:r>
              <a:rPr lang="cs-CZ" sz="2800" b="1" dirty="0" smtClean="0">
                <a:solidFill>
                  <a:srgbClr val="241102"/>
                </a:solidFill>
              </a:rPr>
              <a:t>slov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 </a:t>
            </a:r>
            <a:r>
              <a:rPr lang="cs-CZ" sz="2800" b="1" dirty="0">
                <a:solidFill>
                  <a:srgbClr val="241102"/>
                </a:solidFill>
              </a:rPr>
              <a:t>60. a 70. letech se vyráběl jako ZPA 600 a ZPA 601 </a:t>
            </a:r>
          </a:p>
        </p:txBody>
      </p:sp>
    </p:spTree>
    <p:extLst>
      <p:ext uri="{BB962C8B-B14F-4D97-AF65-F5344CB8AC3E}">
        <p14:creationId xmlns:p14="http://schemas.microsoft.com/office/powerpoint/2010/main" val="117030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Třetí generace</a:t>
            </a:r>
          </a:p>
          <a:p>
            <a:pPr marL="0" indent="0" algn="ctr">
              <a:buNone/>
            </a:pPr>
            <a:endParaRPr lang="cs-CZ" sz="40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241102"/>
                </a:solidFill>
              </a:rPr>
              <a:t>1965 - 1980</a:t>
            </a:r>
            <a:endParaRPr lang="cs-CZ" sz="40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55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29252" cy="558924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použití integrovaných obvodů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výkon </a:t>
            </a:r>
            <a:r>
              <a:rPr lang="cs-CZ" sz="2800" b="1" dirty="0">
                <a:solidFill>
                  <a:srgbClr val="241102"/>
                </a:solidFill>
              </a:rPr>
              <a:t>počítače úměrný druhé mocnině jeho </a:t>
            </a:r>
            <a:r>
              <a:rPr lang="cs-CZ" sz="2800" b="1" dirty="0" smtClean="0">
                <a:solidFill>
                  <a:srgbClr val="241102"/>
                </a:solidFill>
              </a:rPr>
              <a:t>ceny =</a:t>
            </a:r>
            <a:r>
              <a:rPr lang="en-US" sz="2800" b="1" dirty="0" smtClean="0">
                <a:solidFill>
                  <a:srgbClr val="241102"/>
                </a:solidFill>
              </a:rPr>
              <a:t>&gt;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koupit co nejvýkonnější </a:t>
            </a:r>
            <a:r>
              <a:rPr lang="cs-CZ" sz="2800" b="1" dirty="0" smtClean="0">
                <a:solidFill>
                  <a:srgbClr val="241102"/>
                </a:solidFill>
              </a:rPr>
              <a:t>počítač, prodávat strojový čas</a:t>
            </a:r>
          </a:p>
          <a:p>
            <a:r>
              <a:rPr lang="cs-CZ" sz="2800" b="1" u="sng" dirty="0" smtClean="0">
                <a:solidFill>
                  <a:srgbClr val="241102"/>
                </a:solidFill>
              </a:rPr>
              <a:t>multiprogramování</a:t>
            </a:r>
            <a:r>
              <a:rPr lang="cs-CZ" sz="2800" b="1" dirty="0" smtClean="0">
                <a:solidFill>
                  <a:srgbClr val="241102"/>
                </a:solidFill>
              </a:rPr>
              <a:t>  </a:t>
            </a:r>
            <a:r>
              <a:rPr lang="cs-CZ" sz="2800" i="1" dirty="0" smtClean="0">
                <a:solidFill>
                  <a:srgbClr val="241102"/>
                </a:solidFill>
              </a:rPr>
              <a:t>(jeden </a:t>
            </a:r>
            <a:r>
              <a:rPr lang="cs-CZ" sz="2800" i="1" dirty="0">
                <a:solidFill>
                  <a:srgbClr val="241102"/>
                </a:solidFill>
              </a:rPr>
              <a:t>program čeká na dokončení </a:t>
            </a:r>
            <a:r>
              <a:rPr lang="cs-CZ" sz="2800" i="1" dirty="0" smtClean="0">
                <a:solidFill>
                  <a:srgbClr val="241102"/>
                </a:solidFill>
              </a:rPr>
              <a:t> </a:t>
            </a:r>
            <a:r>
              <a:rPr lang="cs-CZ" sz="2800" i="1" dirty="0">
                <a:solidFill>
                  <a:srgbClr val="241102"/>
                </a:solidFill>
              </a:rPr>
              <a:t>operace, </a:t>
            </a:r>
            <a:r>
              <a:rPr lang="cs-CZ" sz="2800" i="1" dirty="0" smtClean="0">
                <a:solidFill>
                  <a:srgbClr val="241102"/>
                </a:solidFill>
              </a:rPr>
              <a:t>procesorem je </a:t>
            </a:r>
            <a:r>
              <a:rPr lang="cs-CZ" sz="2800" i="1" dirty="0">
                <a:solidFill>
                  <a:srgbClr val="241102"/>
                </a:solidFill>
              </a:rPr>
              <a:t>zpracovávána druhá </a:t>
            </a:r>
            <a:r>
              <a:rPr lang="cs-CZ" sz="2800" i="1" dirty="0" smtClean="0">
                <a:solidFill>
                  <a:srgbClr val="241102"/>
                </a:solidFill>
              </a:rPr>
              <a:t>úloha)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první </a:t>
            </a:r>
            <a:r>
              <a:rPr lang="cs-CZ" sz="2800" b="1" dirty="0">
                <a:solidFill>
                  <a:srgbClr val="241102"/>
                </a:solidFill>
              </a:rPr>
              <a:t>podpora </a:t>
            </a:r>
            <a:r>
              <a:rPr lang="cs-CZ" sz="2800" b="1" u="sng" dirty="0" smtClean="0">
                <a:solidFill>
                  <a:srgbClr val="241102"/>
                </a:solidFill>
              </a:rPr>
              <a:t>multitaskingu</a:t>
            </a:r>
            <a:r>
              <a:rPr lang="cs-CZ" sz="2800" i="1" dirty="0" smtClean="0">
                <a:solidFill>
                  <a:srgbClr val="241102"/>
                </a:solidFill>
              </a:rPr>
              <a:t> (programy </a:t>
            </a:r>
            <a:r>
              <a:rPr lang="cs-CZ" sz="2800" i="1" dirty="0">
                <a:solidFill>
                  <a:srgbClr val="241102"/>
                </a:solidFill>
              </a:rPr>
              <a:t>vykonávané </a:t>
            </a:r>
            <a:r>
              <a:rPr lang="cs-CZ" sz="2800" i="1" dirty="0" smtClean="0">
                <a:solidFill>
                  <a:srgbClr val="241102"/>
                </a:solidFill>
              </a:rPr>
              <a:t>procesorem se střídají</a:t>
            </a:r>
            <a:r>
              <a:rPr lang="cs-CZ" sz="2800" i="1" dirty="0">
                <a:solidFill>
                  <a:srgbClr val="241102"/>
                </a:solidFill>
              </a:rPr>
              <a:t>)</a:t>
            </a:r>
            <a:endParaRPr lang="cs-CZ" sz="2800" i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zavedení </a:t>
            </a:r>
            <a:r>
              <a:rPr lang="cs-CZ" sz="2800" b="1" dirty="0">
                <a:solidFill>
                  <a:srgbClr val="241102"/>
                </a:solidFill>
              </a:rPr>
              <a:t>interaktivních systémů </a:t>
            </a:r>
            <a:r>
              <a:rPr lang="cs-CZ" sz="2800" i="1" dirty="0">
                <a:solidFill>
                  <a:srgbClr val="241102"/>
                </a:solidFill>
              </a:rPr>
              <a:t>(počítač v reálném čase reaguje na požadavky uživatele</a:t>
            </a:r>
            <a:r>
              <a:rPr lang="cs-CZ" sz="2800" i="1" dirty="0" smtClean="0">
                <a:solidFill>
                  <a:srgbClr val="241102"/>
                </a:solidFill>
              </a:rPr>
              <a:t>)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sálové počítače, první </a:t>
            </a:r>
            <a:r>
              <a:rPr lang="cs-CZ" sz="2800" b="1" dirty="0">
                <a:solidFill>
                  <a:srgbClr val="241102"/>
                </a:solidFill>
              </a:rPr>
              <a:t>minipočítače a </a:t>
            </a:r>
            <a:r>
              <a:rPr lang="cs-CZ" sz="2800" b="1" dirty="0" smtClean="0">
                <a:solidFill>
                  <a:srgbClr val="241102"/>
                </a:solidFill>
              </a:rPr>
              <a:t>mikropočítače</a:t>
            </a:r>
            <a:endParaRPr lang="cs-CZ" sz="2800" b="1" dirty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31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241102"/>
                </a:solidFill>
              </a:rPr>
              <a:t>Cray-1</a:t>
            </a:r>
            <a:endParaRPr lang="cs-CZ" sz="2800" b="1" u="sng" dirty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1976 </a:t>
            </a:r>
            <a:r>
              <a:rPr lang="cs-CZ" sz="2800" b="1" dirty="0">
                <a:solidFill>
                  <a:srgbClr val="241102"/>
                </a:solidFill>
              </a:rPr>
              <a:t>firma </a:t>
            </a:r>
            <a:r>
              <a:rPr lang="cs-CZ" sz="2800" b="1" dirty="0" err="1" smtClean="0">
                <a:solidFill>
                  <a:srgbClr val="241102"/>
                </a:solidFill>
              </a:rPr>
              <a:t>Cray</a:t>
            </a: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tehdy </a:t>
            </a:r>
            <a:r>
              <a:rPr lang="cs-CZ" sz="2800" b="1" dirty="0">
                <a:solidFill>
                  <a:srgbClr val="241102"/>
                </a:solidFill>
              </a:rPr>
              <a:t>nejvýkonnější počítač </a:t>
            </a:r>
            <a:r>
              <a:rPr lang="cs-CZ" sz="2800" b="1" dirty="0" smtClean="0">
                <a:solidFill>
                  <a:srgbClr val="241102"/>
                </a:solidFill>
              </a:rPr>
              <a:t>– superpočítač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nástup </a:t>
            </a:r>
            <a:r>
              <a:rPr lang="cs-CZ" sz="2800" b="1" dirty="0">
                <a:solidFill>
                  <a:srgbClr val="241102"/>
                </a:solidFill>
              </a:rPr>
              <a:t>paralelních výpočtů v 80. letech 20. století </a:t>
            </a:r>
            <a:r>
              <a:rPr lang="cs-CZ" sz="2800" b="1" dirty="0" smtClean="0">
                <a:solidFill>
                  <a:srgbClr val="241102"/>
                </a:solidFill>
              </a:rPr>
              <a:t>=</a:t>
            </a:r>
            <a:r>
              <a:rPr lang="en-US" sz="2800" b="1" dirty="0" smtClean="0">
                <a:solidFill>
                  <a:srgbClr val="241102"/>
                </a:solidFill>
              </a:rPr>
              <a:t>&gt; </a:t>
            </a:r>
            <a:r>
              <a:rPr lang="cs-CZ" sz="2800" b="1" dirty="0" smtClean="0">
                <a:solidFill>
                  <a:srgbClr val="241102"/>
                </a:solidFill>
              </a:rPr>
              <a:t>superpočítače ustoupily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firma </a:t>
            </a:r>
            <a:r>
              <a:rPr lang="cs-CZ" sz="2800" b="1" dirty="0">
                <a:solidFill>
                  <a:srgbClr val="241102"/>
                </a:solidFill>
              </a:rPr>
              <a:t>v roce 1995 zkrachovala</a:t>
            </a:r>
            <a:r>
              <a:rPr lang="cs-CZ" sz="2800" b="1" dirty="0" smtClean="0">
                <a:solidFill>
                  <a:srgbClr val="241102"/>
                </a:solidFill>
              </a:rPr>
              <a:t>.</a:t>
            </a:r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93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>
                <a:solidFill>
                  <a:srgbClr val="241102"/>
                </a:solidFill>
              </a:rPr>
              <a:t>IBM </a:t>
            </a:r>
            <a:r>
              <a:rPr lang="cs-CZ" sz="2800" b="1" u="sng" dirty="0" err="1">
                <a:solidFill>
                  <a:srgbClr val="241102"/>
                </a:solidFill>
              </a:rPr>
              <a:t>System</a:t>
            </a:r>
            <a:r>
              <a:rPr lang="cs-CZ" sz="2800" b="1" u="sng" dirty="0">
                <a:solidFill>
                  <a:srgbClr val="241102"/>
                </a:solidFill>
              </a:rPr>
              <a:t> 360</a:t>
            </a:r>
          </a:p>
          <a:p>
            <a:r>
              <a:rPr lang="cs-CZ" sz="2800" b="1" dirty="0">
                <a:solidFill>
                  <a:srgbClr val="241102"/>
                </a:solidFill>
              </a:rPr>
              <a:t>1965 - nejznámější počítač třetí generace </a:t>
            </a:r>
          </a:p>
          <a:p>
            <a:r>
              <a:rPr lang="cs-CZ" sz="2800" b="1" dirty="0">
                <a:solidFill>
                  <a:srgbClr val="241102"/>
                </a:solidFill>
              </a:rPr>
              <a:t>model 360/20 až 360/90</a:t>
            </a:r>
          </a:p>
          <a:p>
            <a:r>
              <a:rPr lang="cs-CZ" sz="2800" b="1" dirty="0">
                <a:solidFill>
                  <a:srgbClr val="241102"/>
                </a:solidFill>
              </a:rPr>
              <a:t>mohly používat shodný software</a:t>
            </a:r>
          </a:p>
          <a:p>
            <a:r>
              <a:rPr lang="cs-CZ" sz="2800" b="1" dirty="0">
                <a:solidFill>
                  <a:srgbClr val="241102"/>
                </a:solidFill>
              </a:rPr>
              <a:t>výroba v tisícových sériích</a:t>
            </a:r>
          </a:p>
          <a:p>
            <a:r>
              <a:rPr lang="en-US" sz="2800" b="1" dirty="0" smtClean="0">
                <a:solidFill>
                  <a:srgbClr val="241102"/>
                </a:solidFill>
              </a:rPr>
              <a:t>n</a:t>
            </a:r>
            <a:r>
              <a:rPr lang="cs-CZ" sz="2800" b="1" dirty="0" err="1" smtClean="0">
                <a:solidFill>
                  <a:srgbClr val="241102"/>
                </a:solidFill>
              </a:rPr>
              <a:t>apodobování</a:t>
            </a: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od jiných výrobců</a:t>
            </a:r>
          </a:p>
          <a:p>
            <a:r>
              <a:rPr lang="cs-CZ" sz="2800" b="1" dirty="0">
                <a:solidFill>
                  <a:srgbClr val="241102"/>
                </a:solidFill>
              </a:rPr>
              <a:t> československý počítač EC 1021, </a:t>
            </a:r>
            <a:r>
              <a:rPr lang="cs-CZ" sz="2800" b="1" dirty="0" smtClean="0">
                <a:solidFill>
                  <a:srgbClr val="241102"/>
                </a:solidFill>
              </a:rPr>
              <a:t>vyvinutý </a:t>
            </a:r>
            <a:r>
              <a:rPr lang="cs-CZ" sz="2800" b="1" dirty="0">
                <a:solidFill>
                  <a:srgbClr val="241102"/>
                </a:solidFill>
              </a:rPr>
              <a:t>ve </a:t>
            </a:r>
            <a:r>
              <a:rPr lang="cs-CZ" sz="2800" b="1" dirty="0" smtClean="0">
                <a:solidFill>
                  <a:srgbClr val="241102"/>
                </a:solidFill>
              </a:rPr>
              <a:t>VÚMS cca 400 </a:t>
            </a:r>
            <a:r>
              <a:rPr lang="cs-CZ" sz="2800" b="1" dirty="0">
                <a:solidFill>
                  <a:srgbClr val="241102"/>
                </a:solidFill>
              </a:rPr>
              <a:t>kusů</a:t>
            </a:r>
          </a:p>
          <a:p>
            <a:endParaRPr lang="cs-CZ" b="1" dirty="0">
              <a:solidFill>
                <a:srgbClr val="24110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254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6000" dirty="0"/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Čtvrtá </a:t>
            </a:r>
            <a:r>
              <a:rPr lang="cs-CZ" sz="6000" b="1" u="sng" dirty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generace</a:t>
            </a:r>
          </a:p>
          <a:p>
            <a:pPr marL="0" indent="0" algn="ctr">
              <a:buNone/>
            </a:pPr>
            <a:endParaRPr lang="cs-CZ" sz="40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en-US" sz="4000" b="1" dirty="0" smtClean="0">
                <a:solidFill>
                  <a:srgbClr val="241102"/>
                </a:solidFill>
              </a:rPr>
              <a:t>Od </a:t>
            </a:r>
            <a:r>
              <a:rPr lang="en-US" sz="4000" b="1" dirty="0" err="1" smtClean="0">
                <a:solidFill>
                  <a:srgbClr val="241102"/>
                </a:solidFill>
              </a:rPr>
              <a:t>roku</a:t>
            </a:r>
            <a:r>
              <a:rPr lang="en-US" sz="4000" b="1" dirty="0" smtClean="0">
                <a:solidFill>
                  <a:srgbClr val="241102"/>
                </a:solidFill>
              </a:rPr>
              <a:t> </a:t>
            </a:r>
            <a:r>
              <a:rPr lang="cs-CZ" sz="4000" b="1" dirty="0" smtClean="0">
                <a:solidFill>
                  <a:srgbClr val="241102"/>
                </a:solidFill>
              </a:rPr>
              <a:t>1980</a:t>
            </a:r>
            <a:endParaRPr lang="cs-CZ" sz="4000" b="1" dirty="0">
              <a:solidFill>
                <a:srgbClr val="24110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718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r>
              <a:rPr lang="en-US" sz="2800" b="1" dirty="0" err="1" smtClean="0">
                <a:solidFill>
                  <a:srgbClr val="241102"/>
                </a:solidFill>
              </a:rPr>
              <a:t>Mikroprocesor</a:t>
            </a:r>
            <a:r>
              <a:rPr lang="cs-CZ" sz="2800" b="1" dirty="0" smtClean="0">
                <a:solidFill>
                  <a:srgbClr val="241102"/>
                </a:solidFill>
              </a:rPr>
              <a:t>y</a:t>
            </a:r>
            <a:r>
              <a:rPr lang="en-US" sz="2800" b="1" dirty="0" smtClean="0">
                <a:solidFill>
                  <a:srgbClr val="241102"/>
                </a:solidFill>
              </a:rPr>
              <a:t> </a:t>
            </a:r>
            <a:r>
              <a:rPr lang="cs-CZ" sz="2800" i="1" dirty="0" smtClean="0">
                <a:solidFill>
                  <a:srgbClr val="241102"/>
                </a:solidFill>
              </a:rPr>
              <a:t>(v jednom pouzdře celý procesor, vysoká integrace – dřívější -více obvodů) </a:t>
            </a:r>
            <a:r>
              <a:rPr lang="en-US" sz="2800" b="1" dirty="0" smtClean="0">
                <a:solidFill>
                  <a:srgbClr val="241102"/>
                </a:solidFill>
              </a:rPr>
              <a:t>a </a:t>
            </a:r>
            <a:r>
              <a:rPr lang="en-US" sz="2800" b="1" dirty="0" err="1" smtClean="0">
                <a:solidFill>
                  <a:srgbClr val="241102"/>
                </a:solidFill>
              </a:rPr>
              <a:t>osobn</a:t>
            </a:r>
            <a:r>
              <a:rPr lang="cs-CZ" sz="2800" b="1" dirty="0" smtClean="0">
                <a:solidFill>
                  <a:srgbClr val="241102"/>
                </a:solidFill>
              </a:rPr>
              <a:t>í</a:t>
            </a:r>
            <a:r>
              <a:rPr lang="en-US" sz="2800" b="1" dirty="0" smtClean="0">
                <a:solidFill>
                  <a:srgbClr val="241102"/>
                </a:solidFill>
              </a:rPr>
              <a:t> </a:t>
            </a:r>
            <a:r>
              <a:rPr lang="en-US" sz="2800" b="1" dirty="0" err="1" smtClean="0">
                <a:solidFill>
                  <a:srgbClr val="241102"/>
                </a:solidFill>
              </a:rPr>
              <a:t>po</a:t>
            </a:r>
            <a:r>
              <a:rPr lang="cs-CZ" sz="2800" b="1" dirty="0" smtClean="0">
                <a:solidFill>
                  <a:srgbClr val="241102"/>
                </a:solidFill>
              </a:rPr>
              <a:t>čítače</a:t>
            </a:r>
            <a:endParaRPr lang="en-US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Větší spolehlivost, rychlost a kapacita, menší rozměry</a:t>
            </a:r>
          </a:p>
          <a:p>
            <a:r>
              <a:rPr lang="en-US" sz="2800" b="1" dirty="0" smtClean="0">
                <a:solidFill>
                  <a:srgbClr val="241102"/>
                </a:solidFill>
              </a:rPr>
              <a:t>1981</a:t>
            </a:r>
            <a:r>
              <a:rPr lang="cs-CZ" sz="2800" b="1" dirty="0" smtClean="0">
                <a:solidFill>
                  <a:srgbClr val="241102"/>
                </a:solidFill>
              </a:rPr>
              <a:t> osobní počítač </a:t>
            </a:r>
            <a:r>
              <a:rPr lang="en-US" sz="2800" b="1" dirty="0" smtClean="0">
                <a:solidFill>
                  <a:srgbClr val="241102"/>
                </a:solidFill>
              </a:rPr>
              <a:t>IBM PC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éra </a:t>
            </a:r>
            <a:r>
              <a:rPr lang="cs-CZ" sz="2800" b="1" dirty="0">
                <a:solidFill>
                  <a:srgbClr val="241102"/>
                </a:solidFill>
              </a:rPr>
              <a:t>systémů </a:t>
            </a:r>
            <a:r>
              <a:rPr lang="cs-CZ" sz="2800" b="1" dirty="0" smtClean="0">
                <a:solidFill>
                  <a:srgbClr val="241102"/>
                </a:solidFill>
              </a:rPr>
              <a:t>DOS,  grafická uživatelská rozhraní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počítačové sítě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Internet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vyšší výkon - použití </a:t>
            </a:r>
            <a:r>
              <a:rPr lang="cs-CZ" sz="2800" b="1" dirty="0">
                <a:solidFill>
                  <a:srgbClr val="241102"/>
                </a:solidFill>
              </a:rPr>
              <a:t>několika procesorů </a:t>
            </a:r>
            <a:r>
              <a:rPr lang="cs-CZ" sz="2800" i="1" dirty="0" smtClean="0">
                <a:solidFill>
                  <a:srgbClr val="241102"/>
                </a:solidFill>
              </a:rPr>
              <a:t>(multiprocesory)</a:t>
            </a:r>
            <a:endParaRPr lang="cs-CZ" sz="2800" i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042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600200"/>
            <a:ext cx="9099754" cy="5257800"/>
          </a:xfrm>
        </p:spPr>
        <p:txBody>
          <a:bodyPr>
            <a:noAutofit/>
          </a:bodyPr>
          <a:lstStyle/>
          <a:p>
            <a:r>
              <a:rPr lang="cs-CZ" sz="2800" b="1" dirty="0">
                <a:solidFill>
                  <a:srgbClr val="241102"/>
                </a:solidFill>
              </a:rPr>
              <a:t>1968 založen Intel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1972 </a:t>
            </a:r>
            <a:r>
              <a:rPr lang="cs-CZ" sz="2800" b="1" dirty="0">
                <a:solidFill>
                  <a:srgbClr val="241102"/>
                </a:solidFill>
              </a:rPr>
              <a:t>první počítačová hra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1969 - </a:t>
            </a:r>
            <a:r>
              <a:rPr lang="cs-CZ" sz="2800" b="1" dirty="0">
                <a:solidFill>
                  <a:srgbClr val="241102"/>
                </a:solidFill>
              </a:rPr>
              <a:t>Intel </a:t>
            </a:r>
            <a:r>
              <a:rPr lang="cs-CZ" sz="2800" b="1" dirty="0" smtClean="0">
                <a:solidFill>
                  <a:srgbClr val="241102"/>
                </a:solidFill>
              </a:rPr>
              <a:t>4004, 1972 - </a:t>
            </a:r>
            <a:r>
              <a:rPr lang="cs-CZ" sz="2800" b="1" dirty="0">
                <a:solidFill>
                  <a:srgbClr val="241102"/>
                </a:solidFill>
              </a:rPr>
              <a:t>Intel </a:t>
            </a:r>
            <a:r>
              <a:rPr lang="cs-CZ" sz="2800" b="1" dirty="0" smtClean="0">
                <a:solidFill>
                  <a:srgbClr val="241102"/>
                </a:solidFill>
              </a:rPr>
              <a:t>8008, 1976 - </a:t>
            </a:r>
            <a:r>
              <a:rPr lang="cs-CZ" sz="2800" b="1" dirty="0">
                <a:solidFill>
                  <a:srgbClr val="241102"/>
                </a:solidFill>
              </a:rPr>
              <a:t>Intel 8080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1980 </a:t>
            </a:r>
            <a:r>
              <a:rPr lang="cs-CZ" sz="2800" b="1" dirty="0">
                <a:solidFill>
                  <a:srgbClr val="241102"/>
                </a:solidFill>
              </a:rPr>
              <a:t>využití laseru pro ukládání </a:t>
            </a:r>
            <a:r>
              <a:rPr lang="cs-CZ" sz="2800" b="1" dirty="0" smtClean="0">
                <a:solidFill>
                  <a:srgbClr val="241102"/>
                </a:solidFill>
              </a:rPr>
              <a:t>dat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1980 </a:t>
            </a:r>
            <a:r>
              <a:rPr lang="cs-CZ" sz="2800" b="1" dirty="0">
                <a:solidFill>
                  <a:srgbClr val="241102"/>
                </a:solidFill>
              </a:rPr>
              <a:t>první kapesní počítače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1983 </a:t>
            </a:r>
            <a:r>
              <a:rPr lang="cs-CZ" sz="2800" b="1" dirty="0">
                <a:solidFill>
                  <a:srgbClr val="241102"/>
                </a:solidFill>
              </a:rPr>
              <a:t>použití diskety jako standardní paměti</a:t>
            </a:r>
          </a:p>
          <a:p>
            <a:r>
              <a:rPr lang="cs-CZ" sz="2800" b="1" dirty="0">
                <a:solidFill>
                  <a:srgbClr val="241102"/>
                </a:solidFill>
              </a:rPr>
              <a:t>80. léta </a:t>
            </a:r>
            <a:r>
              <a:rPr lang="cs-CZ" sz="2800" b="1" dirty="0" err="1">
                <a:solidFill>
                  <a:srgbClr val="241102"/>
                </a:solidFill>
              </a:rPr>
              <a:t>osmibity</a:t>
            </a:r>
            <a:r>
              <a:rPr lang="cs-CZ" sz="2800" b="1" dirty="0">
                <a:solidFill>
                  <a:srgbClr val="241102"/>
                </a:solidFill>
              </a:rPr>
              <a:t> ovládly svět </a:t>
            </a:r>
            <a:r>
              <a:rPr lang="cs-CZ" sz="2800" i="1" dirty="0">
                <a:solidFill>
                  <a:srgbClr val="241102"/>
                </a:solidFill>
              </a:rPr>
              <a:t>(</a:t>
            </a:r>
            <a:r>
              <a:rPr lang="cs-CZ" sz="2800" i="1" dirty="0" err="1">
                <a:solidFill>
                  <a:srgbClr val="241102"/>
                </a:solidFill>
              </a:rPr>
              <a:t>Sinclair</a:t>
            </a:r>
            <a:r>
              <a:rPr lang="cs-CZ" sz="2800" i="1" dirty="0">
                <a:solidFill>
                  <a:srgbClr val="241102"/>
                </a:solidFill>
              </a:rPr>
              <a:t> ZX </a:t>
            </a:r>
            <a:r>
              <a:rPr lang="cs-CZ" sz="2800" i="1" dirty="0" err="1">
                <a:solidFill>
                  <a:srgbClr val="241102"/>
                </a:solidFill>
              </a:rPr>
              <a:t>Spectrum</a:t>
            </a:r>
            <a:r>
              <a:rPr lang="cs-CZ" sz="2800" i="1" dirty="0">
                <a:solidFill>
                  <a:srgbClr val="241102"/>
                </a:solidFill>
              </a:rPr>
              <a:t>, </a:t>
            </a:r>
            <a:r>
              <a:rPr lang="cs-CZ" sz="2800" i="1" dirty="0" err="1">
                <a:solidFill>
                  <a:srgbClr val="241102"/>
                </a:solidFill>
              </a:rPr>
              <a:t>Atari</a:t>
            </a:r>
            <a:r>
              <a:rPr lang="cs-CZ" sz="2800" i="1" dirty="0">
                <a:solidFill>
                  <a:srgbClr val="241102"/>
                </a:solidFill>
              </a:rPr>
              <a:t>, </a:t>
            </a:r>
            <a:r>
              <a:rPr lang="cs-CZ" sz="2800" i="1" dirty="0" err="1">
                <a:solidFill>
                  <a:srgbClr val="241102"/>
                </a:solidFill>
              </a:rPr>
              <a:t>Commodore</a:t>
            </a:r>
            <a:r>
              <a:rPr lang="cs-CZ" sz="2800" i="1" dirty="0">
                <a:solidFill>
                  <a:srgbClr val="241102"/>
                </a:solidFill>
              </a:rPr>
              <a:t>, IQ 151 PMD 85, Didaktik </a:t>
            </a:r>
            <a:r>
              <a:rPr lang="cs-CZ" sz="2800" i="1" dirty="0" smtClean="0">
                <a:solidFill>
                  <a:srgbClr val="241102"/>
                </a:solidFill>
              </a:rPr>
              <a:t>Gama)</a:t>
            </a:r>
          </a:p>
          <a:p>
            <a:r>
              <a:rPr lang="cs-CZ" sz="2800" b="1" i="1" dirty="0" smtClean="0">
                <a:solidFill>
                  <a:srgbClr val="241102"/>
                </a:solidFill>
              </a:rPr>
              <a:t>Dnešek – jiná kapitola…</a:t>
            </a:r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55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27355"/>
            <a:ext cx="9144000" cy="553064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Počítač IG 151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2000" dirty="0" smtClean="0"/>
              <a:t>obrázek – zdroj: </a:t>
            </a:r>
            <a:r>
              <a:rPr lang="cs-CZ" sz="2000" dirty="0" smtClean="0">
                <a:hlinkClick r:id="rId2"/>
              </a:rPr>
              <a:t>www.cs.wikipedia.org</a:t>
            </a:r>
            <a:r>
              <a:rPr lang="cs-CZ" sz="2000" dirty="0" smtClean="0"/>
              <a:t> –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– Michal </a:t>
            </a:r>
            <a:r>
              <a:rPr lang="cs-CZ" sz="2000" dirty="0" err="1" smtClean="0"/>
              <a:t>Pohorelsky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5328592" cy="3996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674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9014644"/>
              </p:ext>
            </p:extLst>
          </p:nvPr>
        </p:nvGraphicFramePr>
        <p:xfrm>
          <a:off x="483169" y="2924944"/>
          <a:ext cx="8229600" cy="3425190"/>
        </p:xfrm>
        <a:graphic>
          <a:graphicData uri="http://schemas.openxmlformats.org/drawingml/2006/table">
            <a:tbl>
              <a:tblPr/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Generace</a:t>
                      </a:r>
                      <a:r>
                        <a:rPr lang="cs-CZ" b="1" dirty="0">
                          <a:effectLst/>
                        </a:rPr>
                        <a:t> </a:t>
                      </a:r>
                      <a:endParaRPr lang="cs-CZ" dirty="0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Rok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Konfigurace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Rychlost (operací/s)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Součástky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0.</a:t>
                      </a:r>
                      <a:r>
                        <a:rPr lang="cs-CZ" b="1" dirty="0">
                          <a:effectLst/>
                        </a:rPr>
                        <a:t> </a:t>
                      </a:r>
                      <a:endParaRPr lang="cs-CZ" dirty="0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  <a:latin typeface="Arial"/>
                        </a:rPr>
                        <a:t>1940</a:t>
                      </a:r>
                      <a:r>
                        <a:rPr lang="cs-CZ" dirty="0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  <a:latin typeface="Arial"/>
                        </a:rPr>
                        <a:t>Velký počet skříní</a:t>
                      </a:r>
                      <a:r>
                        <a:rPr lang="cs-CZ" dirty="0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Jednotky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Relé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1.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1950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  <a:latin typeface="Arial"/>
                        </a:rPr>
                        <a:t>Desítky skříní</a:t>
                      </a:r>
                      <a:r>
                        <a:rPr lang="cs-CZ" dirty="0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100 - 1000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Elektronky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2.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1958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do 10 skříní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Tisíce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Tranzistory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3.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1964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do 5 skříní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Desetitisíce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Integrované obvody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3.</a:t>
                      </a:r>
                      <a:r>
                        <a:rPr lang="cs-CZ" b="1" baseline="30000">
                          <a:effectLst/>
                          <a:latin typeface="Arial"/>
                        </a:rPr>
                        <a:t>1</a:t>
                      </a:r>
                      <a:r>
                        <a:rPr lang="cs-CZ" b="1">
                          <a:effectLst/>
                          <a:latin typeface="Arial"/>
                        </a:rPr>
                        <a:t>/</a:t>
                      </a:r>
                      <a:r>
                        <a:rPr lang="cs-CZ" b="1" baseline="-25000">
                          <a:effectLst/>
                          <a:latin typeface="Arial"/>
                        </a:rPr>
                        <a:t>2</a:t>
                      </a:r>
                      <a:r>
                        <a:rPr lang="cs-CZ" b="1">
                          <a:effectLst/>
                          <a:latin typeface="Arial"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1972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 skříň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Statisíce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Integrované obvody (LSI)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4.</a:t>
                      </a:r>
                      <a:r>
                        <a:rPr lang="cs-CZ" b="1">
                          <a:effectLst/>
                        </a:rPr>
                        <a:t> </a:t>
                      </a:r>
                      <a:endParaRPr lang="cs-CZ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1981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1 skříň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  <a:latin typeface="Arial"/>
                        </a:rPr>
                        <a:t>desítky milionů</a:t>
                      </a:r>
                      <a:r>
                        <a:rPr lang="cs-CZ">
                          <a:effectLst/>
                        </a:rPr>
                        <a:t> 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  <a:latin typeface="Arial"/>
                        </a:rPr>
                        <a:t>Integrované obvody (VLSI)</a:t>
                      </a:r>
                      <a:endParaRPr lang="cs-CZ" dirty="0">
                        <a:effectLst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2118053"/>
            <a:ext cx="829126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800" b="1" i="0" u="none" strike="noStrike" cap="none" normalizeH="0" baseline="0" dirty="0" smtClean="0">
                <a:ln>
                  <a:noFill/>
                </a:ln>
                <a:solidFill>
                  <a:srgbClr val="241102"/>
                </a:solidFill>
                <a:effectLst/>
                <a:latin typeface="Arial" pitchFamily="34" charset="0"/>
                <a:cs typeface="Arial" pitchFamily="34" charset="0"/>
              </a:rPr>
              <a:t> Shrnutí</a:t>
            </a:r>
          </a:p>
        </p:txBody>
      </p:sp>
    </p:spTree>
    <p:extLst>
      <p:ext uri="{BB962C8B-B14F-4D97-AF65-F5344CB8AC3E}">
        <p14:creationId xmlns:p14="http://schemas.microsoft.com/office/powerpoint/2010/main" val="22034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vývoj ???</a:t>
            </a:r>
          </a:p>
          <a:p>
            <a:endParaRPr lang="cs-CZ" sz="2800" b="1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241102"/>
              </a:solidFill>
            </a:endParaRPr>
          </a:p>
          <a:p>
            <a:r>
              <a:rPr lang="cs-CZ" sz="2800" b="1" dirty="0" smtClean="0">
                <a:solidFill>
                  <a:srgbClr val="241102"/>
                </a:solidFill>
              </a:rPr>
              <a:t>Kvantové počítače ?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Stroje s umělou inteligencí ?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Úplně něco jiného … ?</a:t>
            </a:r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50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počítačů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rgbClr val="241102"/>
                </a:solidFill>
              </a:rPr>
              <a:t>Wikipedia</a:t>
            </a: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Vladimír Formánek : Základy automatizace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rgbClr val="241102"/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rgbClr val="241102"/>
                </a:solidFill>
              </a:rPr>
              <a:t>, </a:t>
            </a:r>
            <a:r>
              <a:rPr lang="cs-CZ" sz="2400" i="1" dirty="0" smtClean="0">
                <a:solidFill>
                  <a:srgbClr val="241102"/>
                </a:solidFill>
                <a:hlinkClick r:id="rId3"/>
              </a:rPr>
              <a:t>www.wikipedia.org</a:t>
            </a: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>
                <a:solidFill>
                  <a:srgbClr val="241102"/>
                </a:solidFill>
              </a:rPr>
              <a:t> </a:t>
            </a:r>
            <a:r>
              <a:rPr lang="cs-CZ" sz="2400" i="1" dirty="0" err="1">
                <a:solidFill>
                  <a:srgbClr val="241102"/>
                </a:solidFill>
              </a:rPr>
              <a:t>J.Tůma</a:t>
            </a:r>
            <a:r>
              <a:rPr lang="cs-CZ" sz="2400" i="1" dirty="0">
                <a:solidFill>
                  <a:srgbClr val="241102"/>
                </a:solidFill>
              </a:rPr>
              <a:t>, Náš život s počítači, Praha 1990</a:t>
            </a:r>
          </a:p>
          <a:p>
            <a:pPr marL="0" indent="0" algn="ctr">
              <a:buNone/>
            </a:pPr>
            <a:endParaRPr lang="cs-CZ" sz="2400" i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1057</TotalTime>
  <Words>1141</Words>
  <Application>Microsoft Office PowerPoint</Application>
  <PresentationFormat>Předvádění na obrazovce (4:3)</PresentationFormat>
  <Paragraphs>279</Paragraphs>
  <Slides>32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  <vt:lpstr>Historie počítačů II.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72</cp:revision>
  <dcterms:created xsi:type="dcterms:W3CDTF">2013-08-20T18:28:40Z</dcterms:created>
  <dcterms:modified xsi:type="dcterms:W3CDTF">2013-11-16T15:43:35Z</dcterms:modified>
</cp:coreProperties>
</file>