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4" r:id="rId9"/>
    <p:sldId id="270" r:id="rId10"/>
    <p:sldId id="271" r:id="rId11"/>
    <p:sldId id="272" r:id="rId12"/>
    <p:sldId id="273" r:id="rId13"/>
    <p:sldId id="274" r:id="rId14"/>
    <p:sldId id="275" r:id="rId15"/>
    <p:sldId id="276" r:id="rId16"/>
    <p:sldId id="277" r:id="rId17"/>
    <p:sldId id="278" r:id="rId18"/>
    <p:sldId id="263" r:id="rId19"/>
    <p:sldId id="266" r:id="rId20"/>
    <p:sldId id="279" r:id="rId21"/>
    <p:sldId id="280" r:id="rId22"/>
    <p:sldId id="267" r:id="rId23"/>
    <p:sldId id="281" r:id="rId24"/>
    <p:sldId id="282" r:id="rId25"/>
    <p:sldId id="284" r:id="rId26"/>
    <p:sldId id="283" r:id="rId27"/>
    <p:sldId id="268" r:id="rId28"/>
    <p:sldId id="269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4110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1A19180-27DB-4722-83AA-58FDB4B5E0B3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3FFCBC4-65C7-4457-9746-9E7780FEF275}">
      <dgm:prSet phldrT="[Text]" custT="1"/>
      <dgm:spPr/>
      <dgm:t>
        <a:bodyPr/>
        <a:lstStyle/>
        <a:p>
          <a:r>
            <a:rPr lang="cs-CZ" sz="6600" dirty="0" smtClean="0">
              <a:solidFill>
                <a:schemeClr val="bg2"/>
              </a:solidFill>
            </a:rPr>
            <a:t>PERSONAL COMPUTER</a:t>
          </a:r>
          <a:endParaRPr lang="cs-CZ" sz="6600" dirty="0">
            <a:solidFill>
              <a:schemeClr val="bg2"/>
            </a:solidFill>
          </a:endParaRPr>
        </a:p>
      </dgm:t>
    </dgm:pt>
    <dgm:pt modelId="{4AC45AAB-CB6C-4AAF-88CC-8075A2098A9B}" type="parTrans" cxnId="{01D18EF0-6252-4AE9-9A0A-FFE9B692A68A}">
      <dgm:prSet/>
      <dgm:spPr/>
      <dgm:t>
        <a:bodyPr/>
        <a:lstStyle/>
        <a:p>
          <a:endParaRPr lang="cs-CZ"/>
        </a:p>
      </dgm:t>
    </dgm:pt>
    <dgm:pt modelId="{89CE5618-1089-4FFD-906B-E442C0157FE8}" type="sibTrans" cxnId="{01D18EF0-6252-4AE9-9A0A-FFE9B692A68A}">
      <dgm:prSet/>
      <dgm:spPr/>
      <dgm:t>
        <a:bodyPr/>
        <a:lstStyle/>
        <a:p>
          <a:endParaRPr lang="cs-CZ"/>
        </a:p>
      </dgm:t>
    </dgm:pt>
    <dgm:pt modelId="{B1C4FA35-18B5-476A-9363-ABAE21F1FC51}">
      <dgm:prSet phldrT="[Text]"/>
      <dgm:spPr/>
      <dgm:t>
        <a:bodyPr/>
        <a:lstStyle/>
        <a:p>
          <a:r>
            <a:rPr lang="cs-CZ" dirty="0" smtClean="0"/>
            <a:t>HARDWARE</a:t>
          </a:r>
          <a:endParaRPr lang="cs-CZ" dirty="0"/>
        </a:p>
      </dgm:t>
    </dgm:pt>
    <dgm:pt modelId="{3F4DEF8E-4B8D-42D9-813B-E5C7F637380F}" type="parTrans" cxnId="{6E7CCE73-8A5A-425E-8051-09E3CAA368D8}">
      <dgm:prSet/>
      <dgm:spPr/>
      <dgm:t>
        <a:bodyPr/>
        <a:lstStyle/>
        <a:p>
          <a:endParaRPr lang="cs-CZ"/>
        </a:p>
      </dgm:t>
    </dgm:pt>
    <dgm:pt modelId="{1A90FBDF-250A-4007-9540-2505F3E3AAFF}" type="sibTrans" cxnId="{6E7CCE73-8A5A-425E-8051-09E3CAA368D8}">
      <dgm:prSet/>
      <dgm:spPr/>
      <dgm:t>
        <a:bodyPr/>
        <a:lstStyle/>
        <a:p>
          <a:endParaRPr lang="cs-CZ"/>
        </a:p>
      </dgm:t>
    </dgm:pt>
    <dgm:pt modelId="{FC4A47E5-36EF-408D-A0CD-7908D8D0B1D0}">
      <dgm:prSet phldrT="[Text]"/>
      <dgm:spPr/>
      <dgm:t>
        <a:bodyPr/>
        <a:lstStyle/>
        <a:p>
          <a:r>
            <a:rPr lang="cs-CZ" dirty="0" smtClean="0"/>
            <a:t>SOFTWARE</a:t>
          </a:r>
          <a:endParaRPr lang="cs-CZ" dirty="0"/>
        </a:p>
      </dgm:t>
    </dgm:pt>
    <dgm:pt modelId="{DE3419CA-89D9-426A-8AA9-D8DBC3A7688F}" type="parTrans" cxnId="{AF051696-C003-4CBC-AED8-6CCA2A364607}">
      <dgm:prSet/>
      <dgm:spPr/>
      <dgm:t>
        <a:bodyPr/>
        <a:lstStyle/>
        <a:p>
          <a:endParaRPr lang="cs-CZ"/>
        </a:p>
      </dgm:t>
    </dgm:pt>
    <dgm:pt modelId="{8EE79318-53C5-49F7-965F-7BEF3905F2D6}" type="sibTrans" cxnId="{AF051696-C003-4CBC-AED8-6CCA2A364607}">
      <dgm:prSet/>
      <dgm:spPr/>
      <dgm:t>
        <a:bodyPr/>
        <a:lstStyle/>
        <a:p>
          <a:endParaRPr lang="cs-CZ"/>
        </a:p>
      </dgm:t>
    </dgm:pt>
    <dgm:pt modelId="{5EC97859-D88E-4316-990D-D53E65EF42CA}" type="pres">
      <dgm:prSet presAssocID="{51A19180-27DB-4722-83AA-58FDB4B5E0B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1A076C83-1C99-41B4-AD73-08F26F31E4D2}" type="pres">
      <dgm:prSet presAssocID="{53FFCBC4-65C7-4457-9746-9E7780FEF275}" presName="hierRoot1" presStyleCnt="0">
        <dgm:presLayoutVars>
          <dgm:hierBranch val="init"/>
        </dgm:presLayoutVars>
      </dgm:prSet>
      <dgm:spPr/>
    </dgm:pt>
    <dgm:pt modelId="{6AEC2736-BC7D-4269-9074-105F9D85758F}" type="pres">
      <dgm:prSet presAssocID="{53FFCBC4-65C7-4457-9746-9E7780FEF275}" presName="rootComposite1" presStyleCnt="0"/>
      <dgm:spPr/>
    </dgm:pt>
    <dgm:pt modelId="{1AAA0CBF-EBF7-4AD7-A9B3-476AC4D21CF7}" type="pres">
      <dgm:prSet presAssocID="{53FFCBC4-65C7-4457-9746-9E7780FEF275}" presName="rootText1" presStyleLbl="node0" presStyleIdx="0" presStyleCnt="1" custScaleX="199978" custScaleY="130763" custLinFactNeighborX="-951" custLinFactNeighborY="-12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74EF5D8-F2D5-4178-9FC4-DB27B0BB9668}" type="pres">
      <dgm:prSet presAssocID="{53FFCBC4-65C7-4457-9746-9E7780FEF275}" presName="rootConnector1" presStyleLbl="node1" presStyleIdx="0" presStyleCnt="0"/>
      <dgm:spPr/>
      <dgm:t>
        <a:bodyPr/>
        <a:lstStyle/>
        <a:p>
          <a:endParaRPr lang="cs-CZ"/>
        </a:p>
      </dgm:t>
    </dgm:pt>
    <dgm:pt modelId="{35012623-25AA-48A2-84D9-9CA9F139B7A7}" type="pres">
      <dgm:prSet presAssocID="{53FFCBC4-65C7-4457-9746-9E7780FEF275}" presName="hierChild2" presStyleCnt="0"/>
      <dgm:spPr/>
    </dgm:pt>
    <dgm:pt modelId="{7445A55D-9046-41F2-93A1-38FBA651A39F}" type="pres">
      <dgm:prSet presAssocID="{3F4DEF8E-4B8D-42D9-813B-E5C7F637380F}" presName="Name37" presStyleLbl="parChTrans1D2" presStyleIdx="0" presStyleCnt="2"/>
      <dgm:spPr/>
      <dgm:t>
        <a:bodyPr/>
        <a:lstStyle/>
        <a:p>
          <a:endParaRPr lang="cs-CZ"/>
        </a:p>
      </dgm:t>
    </dgm:pt>
    <dgm:pt modelId="{87B673ED-FF54-4E17-A1E2-E0C9542257B9}" type="pres">
      <dgm:prSet presAssocID="{B1C4FA35-18B5-476A-9363-ABAE21F1FC51}" presName="hierRoot2" presStyleCnt="0">
        <dgm:presLayoutVars>
          <dgm:hierBranch val="init"/>
        </dgm:presLayoutVars>
      </dgm:prSet>
      <dgm:spPr/>
    </dgm:pt>
    <dgm:pt modelId="{5C68DF26-9CF7-4EA2-9F24-F79E97E6D851}" type="pres">
      <dgm:prSet presAssocID="{B1C4FA35-18B5-476A-9363-ABAE21F1FC51}" presName="rootComposite" presStyleCnt="0"/>
      <dgm:spPr/>
    </dgm:pt>
    <dgm:pt modelId="{9B43EA62-AF75-48AD-8E89-1E7D7DC4F62F}" type="pres">
      <dgm:prSet presAssocID="{B1C4FA35-18B5-476A-9363-ABAE21F1FC51}" presName="rootText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3CF356B-D463-4035-996B-C6DC51474135}" type="pres">
      <dgm:prSet presAssocID="{B1C4FA35-18B5-476A-9363-ABAE21F1FC51}" presName="rootConnector" presStyleLbl="node2" presStyleIdx="0" presStyleCnt="2"/>
      <dgm:spPr/>
      <dgm:t>
        <a:bodyPr/>
        <a:lstStyle/>
        <a:p>
          <a:endParaRPr lang="cs-CZ"/>
        </a:p>
      </dgm:t>
    </dgm:pt>
    <dgm:pt modelId="{846E92E5-405D-4A06-892F-76454BF475B3}" type="pres">
      <dgm:prSet presAssocID="{B1C4FA35-18B5-476A-9363-ABAE21F1FC51}" presName="hierChild4" presStyleCnt="0"/>
      <dgm:spPr/>
    </dgm:pt>
    <dgm:pt modelId="{EDA26851-0291-4BAD-BB16-0BF855D2F783}" type="pres">
      <dgm:prSet presAssocID="{B1C4FA35-18B5-476A-9363-ABAE21F1FC51}" presName="hierChild5" presStyleCnt="0"/>
      <dgm:spPr/>
    </dgm:pt>
    <dgm:pt modelId="{00FD5297-2355-4105-BB1C-E91262FE056A}" type="pres">
      <dgm:prSet presAssocID="{DE3419CA-89D9-426A-8AA9-D8DBC3A7688F}" presName="Name37" presStyleLbl="parChTrans1D2" presStyleIdx="1" presStyleCnt="2"/>
      <dgm:spPr/>
      <dgm:t>
        <a:bodyPr/>
        <a:lstStyle/>
        <a:p>
          <a:endParaRPr lang="cs-CZ"/>
        </a:p>
      </dgm:t>
    </dgm:pt>
    <dgm:pt modelId="{70438DB3-2568-406A-ADCD-F5F6F3EAA5EE}" type="pres">
      <dgm:prSet presAssocID="{FC4A47E5-36EF-408D-A0CD-7908D8D0B1D0}" presName="hierRoot2" presStyleCnt="0">
        <dgm:presLayoutVars>
          <dgm:hierBranch val="init"/>
        </dgm:presLayoutVars>
      </dgm:prSet>
      <dgm:spPr/>
    </dgm:pt>
    <dgm:pt modelId="{876E7B6E-F899-4A82-AF75-1EAE03AD4A42}" type="pres">
      <dgm:prSet presAssocID="{FC4A47E5-36EF-408D-A0CD-7908D8D0B1D0}" presName="rootComposite" presStyleCnt="0"/>
      <dgm:spPr/>
    </dgm:pt>
    <dgm:pt modelId="{F7F2B179-5C54-4A73-AF16-2F197080B9AB}" type="pres">
      <dgm:prSet presAssocID="{FC4A47E5-36EF-408D-A0CD-7908D8D0B1D0}" presName="rootText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FBF581B-5AFD-4AAB-AF6B-793978F8FB9C}" type="pres">
      <dgm:prSet presAssocID="{FC4A47E5-36EF-408D-A0CD-7908D8D0B1D0}" presName="rootConnector" presStyleLbl="node2" presStyleIdx="1" presStyleCnt="2"/>
      <dgm:spPr/>
      <dgm:t>
        <a:bodyPr/>
        <a:lstStyle/>
        <a:p>
          <a:endParaRPr lang="cs-CZ"/>
        </a:p>
      </dgm:t>
    </dgm:pt>
    <dgm:pt modelId="{0BAD9A93-B721-438B-B127-8C69656367E7}" type="pres">
      <dgm:prSet presAssocID="{FC4A47E5-36EF-408D-A0CD-7908D8D0B1D0}" presName="hierChild4" presStyleCnt="0"/>
      <dgm:spPr/>
    </dgm:pt>
    <dgm:pt modelId="{F8BE600E-213C-4191-ACDD-A4D68BD824B3}" type="pres">
      <dgm:prSet presAssocID="{FC4A47E5-36EF-408D-A0CD-7908D8D0B1D0}" presName="hierChild5" presStyleCnt="0"/>
      <dgm:spPr/>
    </dgm:pt>
    <dgm:pt modelId="{BB207864-E429-40E4-8A84-D0AF209F8578}" type="pres">
      <dgm:prSet presAssocID="{53FFCBC4-65C7-4457-9746-9E7780FEF275}" presName="hierChild3" presStyleCnt="0"/>
      <dgm:spPr/>
    </dgm:pt>
  </dgm:ptLst>
  <dgm:cxnLst>
    <dgm:cxn modelId="{BA0149AA-8037-4567-8412-D4BE823B80C9}" type="presOf" srcId="{51A19180-27DB-4722-83AA-58FDB4B5E0B3}" destId="{5EC97859-D88E-4316-990D-D53E65EF42CA}" srcOrd="0" destOrd="0" presId="urn:microsoft.com/office/officeart/2005/8/layout/orgChart1"/>
    <dgm:cxn modelId="{0060601D-ECB8-40A7-9A28-C4FF82F76915}" type="presOf" srcId="{FC4A47E5-36EF-408D-A0CD-7908D8D0B1D0}" destId="{F7F2B179-5C54-4A73-AF16-2F197080B9AB}" srcOrd="0" destOrd="0" presId="urn:microsoft.com/office/officeart/2005/8/layout/orgChart1"/>
    <dgm:cxn modelId="{6E7CCE73-8A5A-425E-8051-09E3CAA368D8}" srcId="{53FFCBC4-65C7-4457-9746-9E7780FEF275}" destId="{B1C4FA35-18B5-476A-9363-ABAE21F1FC51}" srcOrd="0" destOrd="0" parTransId="{3F4DEF8E-4B8D-42D9-813B-E5C7F637380F}" sibTransId="{1A90FBDF-250A-4007-9540-2505F3E3AAFF}"/>
    <dgm:cxn modelId="{01D18EF0-6252-4AE9-9A0A-FFE9B692A68A}" srcId="{51A19180-27DB-4722-83AA-58FDB4B5E0B3}" destId="{53FFCBC4-65C7-4457-9746-9E7780FEF275}" srcOrd="0" destOrd="0" parTransId="{4AC45AAB-CB6C-4AAF-88CC-8075A2098A9B}" sibTransId="{89CE5618-1089-4FFD-906B-E442C0157FE8}"/>
    <dgm:cxn modelId="{AF051696-C003-4CBC-AED8-6CCA2A364607}" srcId="{53FFCBC4-65C7-4457-9746-9E7780FEF275}" destId="{FC4A47E5-36EF-408D-A0CD-7908D8D0B1D0}" srcOrd="1" destOrd="0" parTransId="{DE3419CA-89D9-426A-8AA9-D8DBC3A7688F}" sibTransId="{8EE79318-53C5-49F7-965F-7BEF3905F2D6}"/>
    <dgm:cxn modelId="{A96165F0-2AAB-4A40-9AA3-101F267BD52B}" type="presOf" srcId="{53FFCBC4-65C7-4457-9746-9E7780FEF275}" destId="{774EF5D8-F2D5-4178-9FC4-DB27B0BB9668}" srcOrd="1" destOrd="0" presId="urn:microsoft.com/office/officeart/2005/8/layout/orgChart1"/>
    <dgm:cxn modelId="{E12C4847-A3C1-4519-8088-5D7FCB9843C8}" type="presOf" srcId="{B1C4FA35-18B5-476A-9363-ABAE21F1FC51}" destId="{23CF356B-D463-4035-996B-C6DC51474135}" srcOrd="1" destOrd="0" presId="urn:microsoft.com/office/officeart/2005/8/layout/orgChart1"/>
    <dgm:cxn modelId="{5C4F1033-DFAD-4988-A1CB-12AB37582213}" type="presOf" srcId="{B1C4FA35-18B5-476A-9363-ABAE21F1FC51}" destId="{9B43EA62-AF75-48AD-8E89-1E7D7DC4F62F}" srcOrd="0" destOrd="0" presId="urn:microsoft.com/office/officeart/2005/8/layout/orgChart1"/>
    <dgm:cxn modelId="{7E19358D-E262-4BE1-AC7D-4B6FFEFA5401}" type="presOf" srcId="{3F4DEF8E-4B8D-42D9-813B-E5C7F637380F}" destId="{7445A55D-9046-41F2-93A1-38FBA651A39F}" srcOrd="0" destOrd="0" presId="urn:microsoft.com/office/officeart/2005/8/layout/orgChart1"/>
    <dgm:cxn modelId="{AE2D1A2F-E2C3-4B85-BB9F-ACA919498E87}" type="presOf" srcId="{DE3419CA-89D9-426A-8AA9-D8DBC3A7688F}" destId="{00FD5297-2355-4105-BB1C-E91262FE056A}" srcOrd="0" destOrd="0" presId="urn:microsoft.com/office/officeart/2005/8/layout/orgChart1"/>
    <dgm:cxn modelId="{D498F614-DBB7-4392-85D8-2E60EDB5BCFA}" type="presOf" srcId="{FC4A47E5-36EF-408D-A0CD-7908D8D0B1D0}" destId="{8FBF581B-5AFD-4AAB-AF6B-793978F8FB9C}" srcOrd="1" destOrd="0" presId="urn:microsoft.com/office/officeart/2005/8/layout/orgChart1"/>
    <dgm:cxn modelId="{98757E81-DE8D-4B38-AF16-E9D5EC2F7295}" type="presOf" srcId="{53FFCBC4-65C7-4457-9746-9E7780FEF275}" destId="{1AAA0CBF-EBF7-4AD7-A9B3-476AC4D21CF7}" srcOrd="0" destOrd="0" presId="urn:microsoft.com/office/officeart/2005/8/layout/orgChart1"/>
    <dgm:cxn modelId="{CAFAC74B-D813-49B7-85BC-07458817E42F}" type="presParOf" srcId="{5EC97859-D88E-4316-990D-D53E65EF42CA}" destId="{1A076C83-1C99-41B4-AD73-08F26F31E4D2}" srcOrd="0" destOrd="0" presId="urn:microsoft.com/office/officeart/2005/8/layout/orgChart1"/>
    <dgm:cxn modelId="{7A4D2BE6-CDEB-40B2-947F-ACBDD35C4D1C}" type="presParOf" srcId="{1A076C83-1C99-41B4-AD73-08F26F31E4D2}" destId="{6AEC2736-BC7D-4269-9074-105F9D85758F}" srcOrd="0" destOrd="0" presId="urn:microsoft.com/office/officeart/2005/8/layout/orgChart1"/>
    <dgm:cxn modelId="{514BEC5B-6947-48D5-8135-FEC1945F9B6E}" type="presParOf" srcId="{6AEC2736-BC7D-4269-9074-105F9D85758F}" destId="{1AAA0CBF-EBF7-4AD7-A9B3-476AC4D21CF7}" srcOrd="0" destOrd="0" presId="urn:microsoft.com/office/officeart/2005/8/layout/orgChart1"/>
    <dgm:cxn modelId="{E84313D3-82D3-4FC1-8F91-F718E8B83343}" type="presParOf" srcId="{6AEC2736-BC7D-4269-9074-105F9D85758F}" destId="{774EF5D8-F2D5-4178-9FC4-DB27B0BB9668}" srcOrd="1" destOrd="0" presId="urn:microsoft.com/office/officeart/2005/8/layout/orgChart1"/>
    <dgm:cxn modelId="{35819C10-31C4-4DF0-A3E5-6AD22D600CCF}" type="presParOf" srcId="{1A076C83-1C99-41B4-AD73-08F26F31E4D2}" destId="{35012623-25AA-48A2-84D9-9CA9F139B7A7}" srcOrd="1" destOrd="0" presId="urn:microsoft.com/office/officeart/2005/8/layout/orgChart1"/>
    <dgm:cxn modelId="{78BF3721-4364-4AEF-9283-83C5AB3D3B1F}" type="presParOf" srcId="{35012623-25AA-48A2-84D9-9CA9F139B7A7}" destId="{7445A55D-9046-41F2-93A1-38FBA651A39F}" srcOrd="0" destOrd="0" presId="urn:microsoft.com/office/officeart/2005/8/layout/orgChart1"/>
    <dgm:cxn modelId="{D8780458-9BB6-42C4-B875-FDF493C9D202}" type="presParOf" srcId="{35012623-25AA-48A2-84D9-9CA9F139B7A7}" destId="{87B673ED-FF54-4E17-A1E2-E0C9542257B9}" srcOrd="1" destOrd="0" presId="urn:microsoft.com/office/officeart/2005/8/layout/orgChart1"/>
    <dgm:cxn modelId="{CD62366B-DCC6-47C7-9F60-F35CA0220B5D}" type="presParOf" srcId="{87B673ED-FF54-4E17-A1E2-E0C9542257B9}" destId="{5C68DF26-9CF7-4EA2-9F24-F79E97E6D851}" srcOrd="0" destOrd="0" presId="urn:microsoft.com/office/officeart/2005/8/layout/orgChart1"/>
    <dgm:cxn modelId="{80BA466C-E734-40CF-96FF-3B73D0142480}" type="presParOf" srcId="{5C68DF26-9CF7-4EA2-9F24-F79E97E6D851}" destId="{9B43EA62-AF75-48AD-8E89-1E7D7DC4F62F}" srcOrd="0" destOrd="0" presId="urn:microsoft.com/office/officeart/2005/8/layout/orgChart1"/>
    <dgm:cxn modelId="{7C0BBDF8-1D62-4B11-88C6-066F2E947DAB}" type="presParOf" srcId="{5C68DF26-9CF7-4EA2-9F24-F79E97E6D851}" destId="{23CF356B-D463-4035-996B-C6DC51474135}" srcOrd="1" destOrd="0" presId="urn:microsoft.com/office/officeart/2005/8/layout/orgChart1"/>
    <dgm:cxn modelId="{B8FF202B-1231-41D3-B01D-7FD1825205E3}" type="presParOf" srcId="{87B673ED-FF54-4E17-A1E2-E0C9542257B9}" destId="{846E92E5-405D-4A06-892F-76454BF475B3}" srcOrd="1" destOrd="0" presId="urn:microsoft.com/office/officeart/2005/8/layout/orgChart1"/>
    <dgm:cxn modelId="{2EE0A9D4-4EB4-41BD-A150-6071557DC86A}" type="presParOf" srcId="{87B673ED-FF54-4E17-A1E2-E0C9542257B9}" destId="{EDA26851-0291-4BAD-BB16-0BF855D2F783}" srcOrd="2" destOrd="0" presId="urn:microsoft.com/office/officeart/2005/8/layout/orgChart1"/>
    <dgm:cxn modelId="{E9C4243C-BD31-4B05-AD9F-792EFEE9165D}" type="presParOf" srcId="{35012623-25AA-48A2-84D9-9CA9F139B7A7}" destId="{00FD5297-2355-4105-BB1C-E91262FE056A}" srcOrd="2" destOrd="0" presId="urn:microsoft.com/office/officeart/2005/8/layout/orgChart1"/>
    <dgm:cxn modelId="{02B8D23A-906B-4A41-84D5-C679CEA5D76C}" type="presParOf" srcId="{35012623-25AA-48A2-84D9-9CA9F139B7A7}" destId="{70438DB3-2568-406A-ADCD-F5F6F3EAA5EE}" srcOrd="3" destOrd="0" presId="urn:microsoft.com/office/officeart/2005/8/layout/orgChart1"/>
    <dgm:cxn modelId="{15795A70-43A8-470E-ADBF-1F18B4AA0328}" type="presParOf" srcId="{70438DB3-2568-406A-ADCD-F5F6F3EAA5EE}" destId="{876E7B6E-F899-4A82-AF75-1EAE03AD4A42}" srcOrd="0" destOrd="0" presId="urn:microsoft.com/office/officeart/2005/8/layout/orgChart1"/>
    <dgm:cxn modelId="{ABA3C820-F21C-464C-A5F5-FF5E2CFED157}" type="presParOf" srcId="{876E7B6E-F899-4A82-AF75-1EAE03AD4A42}" destId="{F7F2B179-5C54-4A73-AF16-2F197080B9AB}" srcOrd="0" destOrd="0" presId="urn:microsoft.com/office/officeart/2005/8/layout/orgChart1"/>
    <dgm:cxn modelId="{287C214B-DF6A-432F-921F-B0ADED1ABF99}" type="presParOf" srcId="{876E7B6E-F899-4A82-AF75-1EAE03AD4A42}" destId="{8FBF581B-5AFD-4AAB-AF6B-793978F8FB9C}" srcOrd="1" destOrd="0" presId="urn:microsoft.com/office/officeart/2005/8/layout/orgChart1"/>
    <dgm:cxn modelId="{FF5176BA-6215-4AAA-8D45-58F348433220}" type="presParOf" srcId="{70438DB3-2568-406A-ADCD-F5F6F3EAA5EE}" destId="{0BAD9A93-B721-438B-B127-8C69656367E7}" srcOrd="1" destOrd="0" presId="urn:microsoft.com/office/officeart/2005/8/layout/orgChart1"/>
    <dgm:cxn modelId="{0E93E5F3-DCDC-4CA4-972A-3839A7E744F2}" type="presParOf" srcId="{70438DB3-2568-406A-ADCD-F5F6F3EAA5EE}" destId="{F8BE600E-213C-4191-ACDD-A4D68BD824B3}" srcOrd="2" destOrd="0" presId="urn:microsoft.com/office/officeart/2005/8/layout/orgChart1"/>
    <dgm:cxn modelId="{28059F70-7840-4124-A5E7-08DCF49FE0F1}" type="presParOf" srcId="{1A076C83-1C99-41B4-AD73-08F26F31E4D2}" destId="{BB207864-E429-40E4-8A84-D0AF209F8578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FD5297-2355-4105-BB1C-E91262FE056A}">
      <dsp:nvSpPr>
        <dsp:cNvPr id="0" name=""/>
        <dsp:cNvSpPr/>
      </dsp:nvSpPr>
      <dsp:spPr>
        <a:xfrm>
          <a:off x="4104842" y="2880722"/>
          <a:ext cx="2301472" cy="78889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95644"/>
              </a:lnTo>
              <a:lnTo>
                <a:pt x="2301472" y="395644"/>
              </a:lnTo>
              <a:lnTo>
                <a:pt x="2301472" y="78889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445A55D-9046-41F2-93A1-38FBA651A39F}">
      <dsp:nvSpPr>
        <dsp:cNvPr id="0" name=""/>
        <dsp:cNvSpPr/>
      </dsp:nvSpPr>
      <dsp:spPr>
        <a:xfrm>
          <a:off x="1874604" y="2880722"/>
          <a:ext cx="2230238" cy="788892"/>
        </a:xfrm>
        <a:custGeom>
          <a:avLst/>
          <a:gdLst/>
          <a:ahLst/>
          <a:cxnLst/>
          <a:rect l="0" t="0" r="0" b="0"/>
          <a:pathLst>
            <a:path>
              <a:moveTo>
                <a:pt x="2230238" y="0"/>
              </a:moveTo>
              <a:lnTo>
                <a:pt x="2230238" y="395644"/>
              </a:lnTo>
              <a:lnTo>
                <a:pt x="0" y="395644"/>
              </a:lnTo>
              <a:lnTo>
                <a:pt x="0" y="78889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AAA0CBF-EBF7-4AD7-A9B3-476AC4D21CF7}">
      <dsp:nvSpPr>
        <dsp:cNvPr id="0" name=""/>
        <dsp:cNvSpPr/>
      </dsp:nvSpPr>
      <dsp:spPr>
        <a:xfrm>
          <a:off x="360039" y="432044"/>
          <a:ext cx="7489607" cy="244867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600" kern="1200" dirty="0" smtClean="0">
              <a:solidFill>
                <a:schemeClr val="bg2"/>
              </a:solidFill>
            </a:rPr>
            <a:t>PERSONAL COMPUTER</a:t>
          </a:r>
          <a:endParaRPr lang="cs-CZ" sz="6600" kern="1200" dirty="0">
            <a:solidFill>
              <a:schemeClr val="bg2"/>
            </a:solidFill>
          </a:endParaRPr>
        </a:p>
      </dsp:txBody>
      <dsp:txXfrm>
        <a:off x="360039" y="432044"/>
        <a:ext cx="7489607" cy="2448678"/>
      </dsp:txXfrm>
    </dsp:sp>
    <dsp:sp modelId="{9B43EA62-AF75-48AD-8E89-1E7D7DC4F62F}">
      <dsp:nvSpPr>
        <dsp:cNvPr id="0" name=""/>
        <dsp:cNvSpPr/>
      </dsp:nvSpPr>
      <dsp:spPr>
        <a:xfrm>
          <a:off x="1996" y="3669614"/>
          <a:ext cx="3745215" cy="18726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/>
            <a:t>HARDWARE</a:t>
          </a:r>
          <a:endParaRPr lang="cs-CZ" sz="6000" kern="1200" dirty="0"/>
        </a:p>
      </dsp:txBody>
      <dsp:txXfrm>
        <a:off x="1996" y="3669614"/>
        <a:ext cx="3745215" cy="1872607"/>
      </dsp:txXfrm>
    </dsp:sp>
    <dsp:sp modelId="{F7F2B179-5C54-4A73-AF16-2F197080B9AB}">
      <dsp:nvSpPr>
        <dsp:cNvPr id="0" name=""/>
        <dsp:cNvSpPr/>
      </dsp:nvSpPr>
      <dsp:spPr>
        <a:xfrm>
          <a:off x="4533707" y="3669614"/>
          <a:ext cx="3745215" cy="18726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/>
            <a:t>SOFTWARE</a:t>
          </a:r>
          <a:endParaRPr lang="cs-CZ" sz="6000" kern="1200" dirty="0"/>
        </a:p>
      </dsp:txBody>
      <dsp:txXfrm>
        <a:off x="4533707" y="3669614"/>
        <a:ext cx="3745215" cy="18726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429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163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7123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0511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4338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5761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16323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6230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3918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7071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154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5013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package" Target="../embeddings/Microsoft_Excel_Worksheet1.xlsx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035277"/>
            <a:ext cx="9144000" cy="961675"/>
          </a:xfrm>
        </p:spPr>
        <p:txBody>
          <a:bodyPr/>
          <a:lstStyle/>
          <a:p>
            <a:r>
              <a:rPr lang="cs-CZ" b="1" dirty="0" smtClean="0">
                <a:solidFill>
                  <a:srgbClr val="241102"/>
                </a:solidFill>
              </a:rPr>
              <a:t>Informační a komunikační technologie</a:t>
            </a:r>
            <a:endParaRPr lang="cs-CZ" dirty="0">
              <a:solidFill>
                <a:srgbClr val="241102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852937"/>
            <a:ext cx="9144000" cy="4005064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solidFill>
                  <a:srgbClr val="241102"/>
                </a:solidFill>
              </a:rPr>
              <a:t>5.</a:t>
            </a:r>
          </a:p>
          <a:p>
            <a:r>
              <a:rPr lang="cs-CZ" sz="6000" b="1" u="sng" dirty="0" smtClean="0">
                <a:solidFill>
                  <a:srgbClr val="241102"/>
                </a:solidFill>
              </a:rPr>
              <a:t>Co je to počítač,</a:t>
            </a:r>
          </a:p>
          <a:p>
            <a:r>
              <a:rPr lang="cs-CZ" sz="6000" b="1" u="sng" dirty="0" smtClean="0">
                <a:solidFill>
                  <a:srgbClr val="241102"/>
                </a:solidFill>
              </a:rPr>
              <a:t>jeho využití</a:t>
            </a:r>
          </a:p>
          <a:p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Autor : RNDr. Zdeněk Bláha</a:t>
            </a:r>
          </a:p>
          <a:p>
            <a:endParaRPr lang="cs-CZ" sz="6000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410552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Zástupný symbol pro obsah 4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7803219"/>
              </p:ext>
            </p:extLst>
          </p:nvPr>
        </p:nvGraphicFramePr>
        <p:xfrm>
          <a:off x="124018" y="2708920"/>
          <a:ext cx="8896950" cy="312911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5" name="List" r:id="rId5" imgW="7258170" imgH="2552762" progId="Excel.Sheet.12">
                  <p:embed/>
                </p:oleObj>
              </mc:Choice>
              <mc:Fallback>
                <p:oleObj name="List" r:id="rId5" imgW="7258170" imgH="2552762" progId="Excel.Sheet.12">
                  <p:embed/>
                  <p:pic>
                    <p:nvPicPr>
                      <p:cNvPr id="0" name="Objek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4018" y="2708920"/>
                        <a:ext cx="8896950" cy="312911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33632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996952"/>
            <a:ext cx="9125286" cy="3861048"/>
          </a:xfrm>
        </p:spPr>
        <p:txBody>
          <a:bodyPr>
            <a:normAutofit fontScale="475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8000" b="1" dirty="0">
                <a:solidFill>
                  <a:srgbClr val="241102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solidFill>
                  <a:srgbClr val="241102"/>
                </a:solidFill>
                <a:latin typeface="Arial" pitchFamily="34" charset="0"/>
                <a:cs typeface="Arial" pitchFamily="34" charset="0"/>
              </a:rPr>
              <a:t>Materiál je určen pro 1. nebo 2.ročník </a:t>
            </a:r>
            <a:r>
              <a:rPr lang="cs-CZ" dirty="0" smtClean="0">
                <a:solidFill>
                  <a:srgbClr val="241102"/>
                </a:solidFill>
                <a:latin typeface="Arial" pitchFamily="34" charset="0"/>
                <a:cs typeface="Arial" pitchFamily="34" charset="0"/>
              </a:rPr>
              <a:t>všech studijních </a:t>
            </a:r>
            <a:r>
              <a:rPr lang="cs-CZ" dirty="0">
                <a:solidFill>
                  <a:srgbClr val="241102"/>
                </a:solidFill>
                <a:latin typeface="Arial" pitchFamily="34" charset="0"/>
                <a:cs typeface="Arial" pitchFamily="34" charset="0"/>
              </a:rPr>
              <a:t>maturitních i učebních oborů předmětu INFORMAČNÍ A KOMUNIKAČNÍ TECHNOLOGIE jako </a:t>
            </a:r>
            <a:r>
              <a:rPr lang="cs-CZ" dirty="0" smtClean="0">
                <a:solidFill>
                  <a:srgbClr val="241102"/>
                </a:solidFill>
                <a:latin typeface="Arial" pitchFamily="34" charset="0"/>
                <a:cs typeface="Arial" pitchFamily="34" charset="0"/>
              </a:rPr>
              <a:t>úvod do </a:t>
            </a:r>
            <a:r>
              <a:rPr lang="cs-CZ" dirty="0">
                <a:solidFill>
                  <a:srgbClr val="241102"/>
                </a:solidFill>
                <a:latin typeface="Arial" pitchFamily="34" charset="0"/>
                <a:cs typeface="Arial" pitchFamily="34" charset="0"/>
              </a:rPr>
              <a:t>výuky </a:t>
            </a:r>
            <a:r>
              <a:rPr lang="cs-CZ" dirty="0" smtClean="0">
                <a:solidFill>
                  <a:srgbClr val="241102"/>
                </a:solidFill>
                <a:latin typeface="Arial" pitchFamily="34" charset="0"/>
                <a:cs typeface="Arial" pitchFamily="34" charset="0"/>
              </a:rPr>
              <a:t>práce s počítačem.  </a:t>
            </a:r>
            <a:r>
              <a:rPr lang="cs-CZ" dirty="0">
                <a:solidFill>
                  <a:srgbClr val="241102"/>
                </a:solidFill>
                <a:latin typeface="Arial" pitchFamily="34" charset="0"/>
                <a:cs typeface="Arial" pitchFamily="34" charset="0"/>
              </a:rPr>
              <a:t>Inovuje výuku použitím multimediálních pomůcek – </a:t>
            </a:r>
            <a:r>
              <a:rPr lang="cs-CZ" dirty="0" smtClean="0">
                <a:solidFill>
                  <a:srgbClr val="241102"/>
                </a:solidFill>
                <a:latin typeface="Arial" pitchFamily="34" charset="0"/>
                <a:cs typeface="Arial" pitchFamily="34" charset="0"/>
              </a:rPr>
              <a:t>prezentace s obrázky a textem podporujícím </a:t>
            </a:r>
            <a:r>
              <a:rPr lang="cs-CZ" dirty="0">
                <a:solidFill>
                  <a:srgbClr val="241102"/>
                </a:solidFill>
                <a:latin typeface="Arial" pitchFamily="34" charset="0"/>
                <a:cs typeface="Arial" pitchFamily="34" charset="0"/>
              </a:rPr>
              <a:t>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8000" b="1" dirty="0">
                <a:solidFill>
                  <a:srgbClr val="241102"/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dirty="0">
                <a:solidFill>
                  <a:srgbClr val="241102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výuky. Zároveň jej mohou využívat žáci pro domácí přípravu na výuku.</a:t>
            </a:r>
          </a:p>
          <a:p>
            <a:endParaRPr lang="cs-CZ" sz="3600" dirty="0" smtClean="0">
              <a:solidFill>
                <a:srgbClr val="241102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527190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ttp://deosum.com/Images/smajlik-microsoft-6.gif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0"/>
            <a:ext cx="8280920" cy="6497191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7829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Co je to počítač?</a:t>
            </a:r>
            <a:b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Dokážete to říci?</a:t>
            </a:r>
            <a:b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4233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Co je to počítač?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50" name="Picture 2" descr="C:\Program Files (x86)\Microsoft Office\MEDIA\CAGCAT10\j028575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68786"/>
            <a:ext cx="7488831" cy="4602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2467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Co je to počítač?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2411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Počítač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241102"/>
                </a:solidFill>
              </a:rPr>
              <a:t> </a:t>
            </a:r>
            <a:r>
              <a:rPr lang="cs-CZ" sz="2800" b="1" dirty="0">
                <a:solidFill>
                  <a:srgbClr val="241102"/>
                </a:solidFill>
              </a:rPr>
              <a:t>je </a:t>
            </a:r>
            <a:r>
              <a:rPr lang="cs-CZ" sz="2800" b="1" dirty="0" smtClean="0">
                <a:solidFill>
                  <a:srgbClr val="241102"/>
                </a:solidFill>
              </a:rPr>
              <a:t>elektronické zařízení, </a:t>
            </a:r>
            <a:r>
              <a:rPr lang="cs-CZ" sz="2800" b="1" dirty="0">
                <a:solidFill>
                  <a:srgbClr val="241102"/>
                </a:solidFill>
              </a:rPr>
              <a:t>které zpracovává </a:t>
            </a:r>
            <a:r>
              <a:rPr lang="cs-CZ" sz="2800" b="1" dirty="0" smtClean="0">
                <a:solidFill>
                  <a:srgbClr val="241102"/>
                </a:solidFill>
              </a:rPr>
              <a:t>data </a:t>
            </a:r>
            <a:r>
              <a:rPr lang="cs-CZ" sz="2800" b="1" dirty="0">
                <a:solidFill>
                  <a:srgbClr val="241102"/>
                </a:solidFill>
              </a:rPr>
              <a:t>pomocí předem </a:t>
            </a:r>
            <a:r>
              <a:rPr lang="cs-CZ" sz="2800" b="1" dirty="0" smtClean="0">
                <a:solidFill>
                  <a:srgbClr val="241102"/>
                </a:solidFill>
              </a:rPr>
              <a:t>vytvořeného programu.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241102"/>
                </a:solidFill>
              </a:rPr>
              <a:t>Pracuje ve dvojkové soustavě.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241102"/>
                </a:solidFill>
              </a:rPr>
              <a:t> Počítač </a:t>
            </a:r>
            <a:r>
              <a:rPr lang="cs-CZ" sz="2800" b="1" dirty="0">
                <a:solidFill>
                  <a:srgbClr val="241102"/>
                </a:solidFill>
              </a:rPr>
              <a:t>je zpravidla ovládán </a:t>
            </a:r>
            <a:r>
              <a:rPr lang="cs-CZ" sz="2800" b="1" dirty="0" smtClean="0">
                <a:solidFill>
                  <a:srgbClr val="241102"/>
                </a:solidFill>
              </a:rPr>
              <a:t>uživatelem, </a:t>
            </a:r>
            <a:r>
              <a:rPr lang="cs-CZ" sz="2800" b="1" dirty="0">
                <a:solidFill>
                  <a:srgbClr val="241102"/>
                </a:solidFill>
              </a:rPr>
              <a:t>který poskytuje počítači data ke zpracování prostřednictvím jeho </a:t>
            </a:r>
            <a:r>
              <a:rPr lang="cs-CZ" sz="2800" b="1" dirty="0" smtClean="0">
                <a:solidFill>
                  <a:srgbClr val="241102"/>
                </a:solidFill>
              </a:rPr>
              <a:t>vstupních zařízení a </a:t>
            </a:r>
            <a:r>
              <a:rPr lang="cs-CZ" sz="2800" b="1" dirty="0">
                <a:solidFill>
                  <a:srgbClr val="241102"/>
                </a:solidFill>
              </a:rPr>
              <a:t>počítač výsledky prezentuje pomocí </a:t>
            </a:r>
            <a:r>
              <a:rPr lang="cs-CZ" sz="2800" b="1" dirty="0" smtClean="0">
                <a:solidFill>
                  <a:srgbClr val="241102"/>
                </a:solidFill>
              </a:rPr>
              <a:t>výstupních zařízení. </a:t>
            </a:r>
            <a:r>
              <a:rPr lang="cs-CZ" sz="2800" b="1" dirty="0">
                <a:solidFill>
                  <a:srgbClr val="241102"/>
                </a:solidFill>
              </a:rPr>
              <a:t>V současnosti jsou počítače využívány téměř ve všech oborech lidské činnosti.</a:t>
            </a:r>
          </a:p>
        </p:txBody>
      </p:sp>
    </p:spTree>
    <p:extLst>
      <p:ext uri="{BB962C8B-B14F-4D97-AF65-F5344CB8AC3E}">
        <p14:creationId xmlns:p14="http://schemas.microsoft.com/office/powerpoint/2010/main" val="249593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Počítač se hojně využívá 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Kde? Uveďte příklady využití!</a:t>
            </a:r>
          </a:p>
          <a:p>
            <a:pPr marL="0" indent="0" algn="ctr">
              <a:buNone/>
            </a:pPr>
            <a:endParaRPr lang="cs-CZ" sz="2800" b="1" u="sng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5" name="Picture 3" descr="C:\Users\zblaha00\AppData\Local\Microsoft\Windows\Temporary Internet Files\Content.IE5\CL8TMRC6\MC90043264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114314"/>
            <a:ext cx="4320480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0970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Využití počítače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241102"/>
                </a:solidFill>
              </a:rPr>
              <a:t>Kancelářské aplikace</a:t>
            </a:r>
          </a:p>
        </p:txBody>
      </p:sp>
    </p:spTree>
    <p:extLst>
      <p:ext uri="{BB962C8B-B14F-4D97-AF65-F5344CB8AC3E}">
        <p14:creationId xmlns:p14="http://schemas.microsoft.com/office/powerpoint/2010/main" val="4136135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Využití počítače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241102"/>
                </a:solidFill>
              </a:rPr>
              <a:t>Kancelářské aplikace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Databázové aplikace</a:t>
            </a: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Využití počítače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241102"/>
                </a:solidFill>
              </a:rPr>
              <a:t>Kancelářské aplikace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Databázové aplikace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Komunikace</a:t>
            </a: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Využití počítače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241102"/>
                </a:solidFill>
              </a:rPr>
              <a:t>Kancelářské aplikace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Databázové aplikace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Komunikace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Grafika a grafické systémy</a:t>
            </a:r>
          </a:p>
          <a:p>
            <a:endParaRPr lang="cs-CZ" sz="2800" b="1" dirty="0">
              <a:solidFill>
                <a:srgbClr val="2411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Využití počítače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241102"/>
                </a:solidFill>
              </a:rPr>
              <a:t>Kancelářské aplikace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Databázové aplikace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Komunikace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Grafika a grafické systémy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Řídicí systémy</a:t>
            </a: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Využití počítače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241102"/>
                </a:solidFill>
              </a:rPr>
              <a:t>Kancelářské aplikace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Databázové aplikace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Komunikace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Grafika a grafické systémy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Řídicí systémy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Programování</a:t>
            </a: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Využití počítače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241102"/>
                </a:solidFill>
              </a:rPr>
              <a:t>Kancelářské aplikace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Databázové aplikace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Komunikace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Grafika a grafické systémy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Řídicí systémy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Programování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Výzkum a vývoj</a:t>
            </a:r>
          </a:p>
          <a:p>
            <a:endParaRPr lang="cs-CZ" sz="2800" b="1" dirty="0">
              <a:solidFill>
                <a:srgbClr val="2411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Využití počítače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241102"/>
                </a:solidFill>
              </a:rPr>
              <a:t>Kancelářské aplikace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Databázové aplikace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Komunikace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Grafika a grafické systémy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Řídicí systémy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Programování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Výzkum a vývoj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Audiovize</a:t>
            </a:r>
          </a:p>
          <a:p>
            <a:endParaRPr lang="cs-CZ" sz="2800" b="1" dirty="0">
              <a:solidFill>
                <a:srgbClr val="2411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Využití počítače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241102"/>
                </a:solidFill>
              </a:rPr>
              <a:t>Kancelářské aplikace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Databázové aplikace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Komunikace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Grafika a grafické systémy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Řídicí systémy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Programování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Výzkum a vývoj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Audiovize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Zábava</a:t>
            </a:r>
          </a:p>
          <a:p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Využití počítače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241102"/>
                </a:solidFill>
              </a:rPr>
              <a:t>Kancelářské aplikace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Databázové aplikace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Komunikace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Grafika a grafické systémy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Řídicí systémy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Programování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Výzkum a vývoj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Audiovize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Zábava</a:t>
            </a:r>
          </a:p>
          <a:p>
            <a:r>
              <a:rPr lang="cs-CZ" sz="2800" b="1" dirty="0" smtClean="0">
                <a:solidFill>
                  <a:srgbClr val="241102"/>
                </a:solidFill>
              </a:rPr>
              <a:t>Další …</a:t>
            </a:r>
          </a:p>
          <a:p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Využití počítače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800" b="1" dirty="0">
                <a:solidFill>
                  <a:srgbClr val="241102"/>
                </a:solidFill>
              </a:rPr>
              <a:t>Pod pojmem počítač si mnoho lidí představí buď </a:t>
            </a:r>
            <a:r>
              <a:rPr lang="cs-CZ" sz="2800" b="1" dirty="0" smtClean="0">
                <a:solidFill>
                  <a:srgbClr val="241102"/>
                </a:solidFill>
              </a:rPr>
              <a:t>notebook </a:t>
            </a:r>
            <a:r>
              <a:rPr lang="cs-CZ" sz="2800" b="1" dirty="0">
                <a:solidFill>
                  <a:srgbClr val="241102"/>
                </a:solidFill>
              </a:rPr>
              <a:t>nebo PC, tedy </a:t>
            </a:r>
            <a:r>
              <a:rPr lang="cs-CZ" sz="2800" b="1" dirty="0" smtClean="0">
                <a:solidFill>
                  <a:srgbClr val="241102"/>
                </a:solidFill>
              </a:rPr>
              <a:t>osobní počítač. </a:t>
            </a:r>
            <a:r>
              <a:rPr lang="cs-CZ" sz="2800" b="1" dirty="0">
                <a:solidFill>
                  <a:srgbClr val="241102"/>
                </a:solidFill>
              </a:rPr>
              <a:t>Ve skutečnosti je tento pojem daleko širší. Počítače řídí činnosti nejrůznějších zařízení a nacházejí se všude kolem nás – v </a:t>
            </a:r>
            <a:r>
              <a:rPr lang="cs-CZ" sz="2800" b="1" dirty="0" smtClean="0">
                <a:solidFill>
                  <a:srgbClr val="241102"/>
                </a:solidFill>
              </a:rPr>
              <a:t>automobilech, mobilních telefonech, </a:t>
            </a:r>
            <a:r>
              <a:rPr lang="cs-CZ" sz="2800" b="1" dirty="0">
                <a:solidFill>
                  <a:srgbClr val="241102"/>
                </a:solidFill>
              </a:rPr>
              <a:t>automatických </a:t>
            </a:r>
            <a:r>
              <a:rPr lang="cs-CZ" sz="2800" b="1" dirty="0" smtClean="0">
                <a:solidFill>
                  <a:srgbClr val="241102"/>
                </a:solidFill>
              </a:rPr>
              <a:t>pračkách, mikrovlnných troubách, </a:t>
            </a:r>
            <a:r>
              <a:rPr lang="cs-CZ" sz="2800" b="1" dirty="0">
                <a:solidFill>
                  <a:srgbClr val="241102"/>
                </a:solidFill>
              </a:rPr>
              <a:t>průmyslových </a:t>
            </a:r>
            <a:r>
              <a:rPr lang="cs-CZ" sz="2800" b="1" dirty="0" smtClean="0">
                <a:solidFill>
                  <a:srgbClr val="241102"/>
                </a:solidFill>
              </a:rPr>
              <a:t>robotech, letadlech, </a:t>
            </a:r>
            <a:r>
              <a:rPr lang="cs-CZ" sz="2800" b="1" dirty="0">
                <a:solidFill>
                  <a:srgbClr val="241102"/>
                </a:solidFill>
              </a:rPr>
              <a:t>digitálních </a:t>
            </a:r>
            <a:r>
              <a:rPr lang="cs-CZ" sz="2800" b="1" dirty="0" smtClean="0">
                <a:solidFill>
                  <a:srgbClr val="241102"/>
                </a:solidFill>
              </a:rPr>
              <a:t>fotoaparátech, CD </a:t>
            </a:r>
            <a:r>
              <a:rPr lang="cs-CZ" sz="2800" b="1" dirty="0">
                <a:solidFill>
                  <a:srgbClr val="241102"/>
                </a:solidFill>
              </a:rPr>
              <a:t>a </a:t>
            </a:r>
            <a:r>
              <a:rPr lang="cs-CZ" sz="2800" b="1" dirty="0" smtClean="0">
                <a:solidFill>
                  <a:srgbClr val="241102"/>
                </a:solidFill>
              </a:rPr>
              <a:t>DVD </a:t>
            </a:r>
            <a:r>
              <a:rPr lang="cs-CZ" sz="2800" b="1" dirty="0">
                <a:solidFill>
                  <a:srgbClr val="241102"/>
                </a:solidFill>
              </a:rPr>
              <a:t>přehrávačích, záchodových </a:t>
            </a:r>
            <a:r>
              <a:rPr lang="cs-CZ" sz="2800" b="1" dirty="0" smtClean="0">
                <a:solidFill>
                  <a:srgbClr val="241102"/>
                </a:solidFill>
              </a:rPr>
              <a:t>(automatických) splachovadlech</a:t>
            </a:r>
            <a:r>
              <a:rPr lang="cs-CZ" sz="2800" b="1" dirty="0">
                <a:solidFill>
                  <a:srgbClr val="241102"/>
                </a:solidFill>
              </a:rPr>
              <a:t>, klikách od dveří (tedy, zámcích na karty), v dětských hračkách, …</a:t>
            </a:r>
          </a:p>
        </p:txBody>
      </p:sp>
    </p:spTree>
    <p:extLst>
      <p:ext uri="{BB962C8B-B14F-4D97-AF65-F5344CB8AC3E}">
        <p14:creationId xmlns:p14="http://schemas.microsoft.com/office/powerpoint/2010/main" val="40830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Co je to počítač?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2411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jsou dvě základní části počítače?</a:t>
            </a:r>
            <a:endParaRPr lang="cs-CZ" sz="4000" b="1" u="sng" dirty="0">
              <a:solidFill>
                <a:srgbClr val="24110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 descr="http://us.123rf.com/400wm/400/400/yayayoy/yayayoy1111/yayayoy111100014/11275856-confused-smajla-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373312"/>
            <a:ext cx="4536504" cy="3864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29050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Co je to počítač?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2411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jsou dvě základní části počítače?</a:t>
            </a:r>
          </a:p>
          <a:p>
            <a:pPr marL="0" indent="0" algn="ctr">
              <a:buNone/>
            </a:pPr>
            <a:endParaRPr lang="cs-CZ" sz="4000" b="1" u="sng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4000" i="1" dirty="0" smtClean="0">
                <a:solidFill>
                  <a:srgbClr val="2411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Malá nápověda :</a:t>
            </a:r>
          </a:p>
          <a:p>
            <a:pPr marL="0" indent="0" algn="ctr">
              <a:buNone/>
            </a:pPr>
            <a:r>
              <a:rPr lang="cs-CZ" sz="8000" b="1" dirty="0" smtClean="0">
                <a:solidFill>
                  <a:srgbClr val="2411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PC = HW + SW</a:t>
            </a:r>
            <a:endParaRPr lang="cs-CZ" sz="8000" b="1" dirty="0">
              <a:solidFill>
                <a:srgbClr val="2411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244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412117115"/>
              </p:ext>
            </p:extLst>
          </p:nvPr>
        </p:nvGraphicFramePr>
        <p:xfrm>
          <a:off x="467544" y="332656"/>
          <a:ext cx="8280920" cy="5976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78089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Ta slova všichni znají…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241102"/>
                </a:solidFill>
              </a:rPr>
              <a:t>Co však znamenají ?</a:t>
            </a:r>
          </a:p>
          <a:p>
            <a:pPr marL="0" indent="0" algn="ctr">
              <a:buNone/>
            </a:pPr>
            <a:endParaRPr lang="cs-CZ" b="1" dirty="0">
              <a:solidFill>
                <a:srgbClr val="241102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241102"/>
                </a:solidFill>
              </a:rPr>
              <a:t>Kdo umí anglicky, má výhodu…</a:t>
            </a:r>
            <a:endParaRPr lang="cs-CZ" b="1" dirty="0">
              <a:solidFill>
                <a:srgbClr val="241102"/>
              </a:solidFill>
            </a:endParaRPr>
          </a:p>
        </p:txBody>
      </p:sp>
      <p:pic>
        <p:nvPicPr>
          <p:cNvPr id="4" name="Obrázek 3" descr="http://ts1.mm.bing.net/th?id=H.4734227589106098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9867" y="4390228"/>
            <a:ext cx="2095500" cy="20955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13748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dirty="0" smtClean="0">
                <a:solidFill>
                  <a:schemeClr val="accent6">
                    <a:lumMod val="50000"/>
                  </a:schemeClr>
                </a:solidFill>
              </a:rPr>
              <a:t>H A R D W A R E</a:t>
            </a:r>
            <a:endParaRPr lang="cs-CZ" sz="48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060848"/>
            <a:ext cx="8424936" cy="47971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HARD 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=  tvrdý, těžký, tuhý, silný…</a:t>
            </a:r>
          </a:p>
          <a:p>
            <a:pPr>
              <a:buNone/>
            </a:pP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WARE 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=  výrobky, zboží, předměty…</a:t>
            </a:r>
          </a:p>
          <a:p>
            <a:pPr>
              <a:buNone/>
            </a:pP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HARDWARE 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=  železářské zboží, výzbroj, vojenská technika, kování …</a:t>
            </a:r>
          </a:p>
          <a:p>
            <a:pPr>
              <a:buNone/>
            </a:pPr>
            <a:endParaRPr lang="cs-CZ" sz="2400" dirty="0" smtClean="0"/>
          </a:p>
          <a:p>
            <a:pPr algn="ctr">
              <a:spcBef>
                <a:spcPct val="0"/>
              </a:spcBef>
              <a:buNone/>
            </a:pPr>
            <a:r>
              <a:rPr lang="cs-CZ" sz="4800" b="1" dirty="0" smtClean="0">
                <a:ln w="6350">
                  <a:noFill/>
                </a:ln>
                <a:solidFill>
                  <a:srgbClr val="C00000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rPr>
              <a:t>technické vybavení počítače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1026" name="Picture 2" descr="C:\Program Files\Microsoft Office\media\office10\Lines\BD14539_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484784"/>
            <a:ext cx="8352928" cy="432048"/>
          </a:xfrm>
          <a:prstGeom prst="rect">
            <a:avLst/>
          </a:prstGeom>
          <a:noFill/>
        </p:spPr>
      </p:pic>
      <p:pic>
        <p:nvPicPr>
          <p:cNvPr id="1027" name="Picture 3" descr="C:\Program Files\Microsoft Office\media\office10\Lines\BD14539_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5157192"/>
            <a:ext cx="8424936" cy="37278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72233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dirty="0" smtClean="0">
                <a:solidFill>
                  <a:schemeClr val="accent6">
                    <a:lumMod val="50000"/>
                  </a:schemeClr>
                </a:solidFill>
              </a:rPr>
              <a:t>S O F T W A R E</a:t>
            </a:r>
            <a:endParaRPr lang="cs-CZ" sz="48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4" y="2204864"/>
            <a:ext cx="8748465" cy="46531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SOFT 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=  měkký, jemný, hebký, něžný, (hlupák),…</a:t>
            </a:r>
          </a:p>
          <a:p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WARE 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= výrobky, zboží, předměty…</a:t>
            </a:r>
          </a:p>
          <a:p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SOFTWARE</a:t>
            </a:r>
            <a:r>
              <a:rPr lang="cs-CZ" dirty="0" smtClean="0"/>
              <a:t> 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= „jemné zboží“ </a:t>
            </a:r>
          </a:p>
          <a:p>
            <a:endParaRPr lang="cs-CZ" dirty="0" smtClean="0"/>
          </a:p>
          <a:p>
            <a:pPr algn="ctr">
              <a:spcBef>
                <a:spcPct val="0"/>
              </a:spcBef>
              <a:buNone/>
            </a:pPr>
            <a:r>
              <a:rPr lang="cs-CZ" sz="4400" b="1" dirty="0" smtClean="0">
                <a:ln w="6350">
                  <a:noFill/>
                </a:ln>
                <a:solidFill>
                  <a:srgbClr val="C00000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rPr>
              <a:t>programové vybavení počítače</a:t>
            </a:r>
          </a:p>
        </p:txBody>
      </p:sp>
      <p:pic>
        <p:nvPicPr>
          <p:cNvPr id="2050" name="Picture 2" descr="C:\Program Files\Microsoft Office\media\office10\Lines\BD14539_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5" y="1777968"/>
            <a:ext cx="8136905" cy="282880"/>
          </a:xfrm>
          <a:prstGeom prst="rect">
            <a:avLst/>
          </a:prstGeom>
          <a:noFill/>
        </p:spPr>
      </p:pic>
      <p:pic>
        <p:nvPicPr>
          <p:cNvPr id="2051" name="Picture 3" descr="C:\Program Files\Microsoft Office\media\office10\Lines\BD14539_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941168"/>
            <a:ext cx="8424936" cy="36630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37117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Co je to počítač?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Hardware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je to, na co si „můžeme šáhnout“…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Software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je to na co si „nemůžeme šáhnout“…</a:t>
            </a:r>
          </a:p>
          <a:p>
            <a:pPr marL="0" indent="0" algn="ctr">
              <a:buNone/>
            </a:pPr>
            <a:r>
              <a:rPr lang="cs-CZ" i="1" dirty="0" smtClean="0">
                <a:solidFill>
                  <a:schemeClr val="accent6">
                    <a:lumMod val="50000"/>
                  </a:schemeClr>
                </a:solidFill>
              </a:rPr>
              <a:t>(tím není míněna dámská obsluha počítače)</a:t>
            </a:r>
            <a:endParaRPr lang="cs-CZ" i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6386" name="Picture 2" descr="C:\Program Files (x86)\Microsoft Office\MEDIA\CAGCAT10\j019538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429000"/>
            <a:ext cx="3096344" cy="3160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0093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Co je to počítač?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„Hardware </a:t>
            </a:r>
            <a:r>
              <a:rPr lang="cs-CZ" sz="5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je to,</a:t>
            </a:r>
          </a:p>
          <a:p>
            <a:pPr marL="0" indent="0" algn="ctr">
              <a:buNone/>
            </a:pPr>
            <a:r>
              <a:rPr lang="cs-CZ" sz="5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 čeho můžeme kopnout,</a:t>
            </a:r>
          </a:p>
          <a:p>
            <a:pPr marL="0" indent="0" algn="ctr">
              <a:buNone/>
            </a:pPr>
            <a:r>
              <a:rPr lang="cs-CZ" sz="5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když nefunguje software</a:t>
            </a:r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...“</a:t>
            </a:r>
            <a:endParaRPr lang="cs-CZ" sz="5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7599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Co je to počítač?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b="1" dirty="0" smtClean="0">
                <a:solidFill>
                  <a:srgbClr val="2411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Děkuji za pozornost !</a:t>
            </a:r>
            <a:endParaRPr lang="cs-CZ" b="1" dirty="0">
              <a:solidFill>
                <a:srgbClr val="24110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068960"/>
            <a:ext cx="3456384" cy="35242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99343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Co je to počítač?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u="sng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materiály</a:t>
            </a:r>
          </a:p>
          <a:p>
            <a:pPr marL="0" indent="0" algn="ctr">
              <a:buNone/>
            </a:pPr>
            <a:endParaRPr lang="cs-CZ" b="1" u="sng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2400" i="1" dirty="0" err="1" smtClean="0">
                <a:solidFill>
                  <a:srgbClr val="241102"/>
                </a:solidFill>
              </a:rPr>
              <a:t>Wikipedia</a:t>
            </a:r>
            <a:endParaRPr lang="cs-CZ" sz="2400" i="1" dirty="0" smtClean="0">
              <a:solidFill>
                <a:srgbClr val="241102"/>
              </a:solidFill>
            </a:endParaRPr>
          </a:p>
          <a:p>
            <a:pPr marL="0" indent="0" algn="ctr">
              <a:buNone/>
            </a:pPr>
            <a:r>
              <a:rPr lang="cs-CZ" sz="2400" i="1" dirty="0" smtClean="0">
                <a:solidFill>
                  <a:srgbClr val="241102"/>
                </a:solidFill>
              </a:rPr>
              <a:t>Pavel Navrátil : S počítačem nejen k maturitě, 1.díl</a:t>
            </a:r>
          </a:p>
          <a:p>
            <a:pPr marL="0" indent="0" algn="ctr">
              <a:buNone/>
            </a:pPr>
            <a:endParaRPr lang="cs-CZ" sz="2400" i="1" dirty="0" smtClean="0">
              <a:solidFill>
                <a:srgbClr val="241102"/>
              </a:solidFill>
            </a:endParaRPr>
          </a:p>
          <a:p>
            <a:pPr marL="0" indent="0" algn="ctr">
              <a:buNone/>
            </a:pPr>
            <a:endParaRPr lang="cs-CZ" sz="2400" i="1" dirty="0">
              <a:solidFill>
                <a:srgbClr val="241102"/>
              </a:solidFill>
            </a:endParaRPr>
          </a:p>
          <a:p>
            <a:pPr marL="0" indent="0" algn="ctr">
              <a:buNone/>
            </a:pPr>
            <a:r>
              <a:rPr lang="cs-CZ" sz="2400" i="1" dirty="0" smtClean="0">
                <a:solidFill>
                  <a:srgbClr val="241102"/>
                </a:solidFill>
              </a:rPr>
              <a:t>Použité obrázky : Kliparty MS </a:t>
            </a:r>
            <a:r>
              <a:rPr lang="cs-CZ" sz="2400" i="1" dirty="0" err="1" smtClean="0">
                <a:solidFill>
                  <a:srgbClr val="241102"/>
                </a:solidFill>
              </a:rPr>
              <a:t>Office:</a:t>
            </a:r>
            <a:r>
              <a:rPr lang="cs-CZ" sz="2400" i="1" dirty="0" err="1">
                <a:hlinkClick r:id="rId2"/>
              </a:rPr>
              <a:t>www.office.microsoft.com</a:t>
            </a:r>
            <a:r>
              <a:rPr lang="cs-CZ" sz="2400" i="1" dirty="0" smtClean="0">
                <a:solidFill>
                  <a:srgbClr val="241102"/>
                </a:solidFill>
              </a:rPr>
              <a:t>, </a:t>
            </a:r>
            <a:endParaRPr lang="cs-CZ" sz="2400" i="1" dirty="0">
              <a:solidFill>
                <a:srgbClr val="2411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2682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295</TotalTime>
  <Words>603</Words>
  <Application>Microsoft Office PowerPoint</Application>
  <PresentationFormat>Předvádění na obrazovce (4:3)</PresentationFormat>
  <Paragraphs>142</Paragraphs>
  <Slides>28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30" baseType="lpstr">
      <vt:lpstr>Motiv systému Office</vt:lpstr>
      <vt:lpstr>List</vt:lpstr>
      <vt:lpstr>Informační a komunikační technologie</vt:lpstr>
      <vt:lpstr>Prezentace aplikace PowerPoint</vt:lpstr>
      <vt:lpstr>Prezentace aplikace PowerPoint</vt:lpstr>
      <vt:lpstr>Co je to počítač? Dokážete to říci? </vt:lpstr>
      <vt:lpstr>Co je to počítač?</vt:lpstr>
      <vt:lpstr>Co je to počítač?</vt:lpstr>
      <vt:lpstr>Počítač se hojně využívá …</vt:lpstr>
      <vt:lpstr>Využití počítače</vt:lpstr>
      <vt:lpstr>Využití počítače</vt:lpstr>
      <vt:lpstr>Využití počítače</vt:lpstr>
      <vt:lpstr>Využití počítače</vt:lpstr>
      <vt:lpstr>Využití počítače</vt:lpstr>
      <vt:lpstr>Využití počítače</vt:lpstr>
      <vt:lpstr>Využití počítače</vt:lpstr>
      <vt:lpstr>Využití počítače</vt:lpstr>
      <vt:lpstr>Využití počítače</vt:lpstr>
      <vt:lpstr>Využití počítače</vt:lpstr>
      <vt:lpstr>Využití počítače</vt:lpstr>
      <vt:lpstr>Co je to počítač?</vt:lpstr>
      <vt:lpstr>Co je to počítač?</vt:lpstr>
      <vt:lpstr>Prezentace aplikace PowerPoint</vt:lpstr>
      <vt:lpstr>Ta slova všichni znají… </vt:lpstr>
      <vt:lpstr>H A R D W A R E</vt:lpstr>
      <vt:lpstr>S O F T W A R E</vt:lpstr>
      <vt:lpstr>Co je to počítač?</vt:lpstr>
      <vt:lpstr>Co je to počítač?</vt:lpstr>
      <vt:lpstr>Co je to počítač?</vt:lpstr>
      <vt:lpstr>Co je to počítač?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Informační a komunikační technologie</dc:title>
  <dc:creator>Bláha Zdeněk</dc:creator>
  <cp:lastModifiedBy>Bláha Zdeněk</cp:lastModifiedBy>
  <cp:revision>28</cp:revision>
  <dcterms:created xsi:type="dcterms:W3CDTF">2013-08-20T18:28:40Z</dcterms:created>
  <dcterms:modified xsi:type="dcterms:W3CDTF">2013-11-16T15:49:03Z</dcterms:modified>
</cp:coreProperties>
</file>